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tiff" ContentType="image/tiff"/>
  <Default Extension="vml" ContentType="application/vnd.openxmlformats-officedocument.vmlDrawing"/>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notesSlides/notesSlide7.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notesSlides/notesSlide9.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notesSlides/notesSlide10.xml" ContentType="application/vnd.openxmlformats-officedocument.presentationml.notesSlide+xml"/>
  <Override PartName="/ppt/tags/tag16.xml" ContentType="application/vnd.openxmlformats-officedocument.presentationml.tags+xml"/>
  <Override PartName="/ppt/notesSlides/notesSlide11.xml" ContentType="application/vnd.openxmlformats-officedocument.presentationml.notesSlide+xml"/>
  <Override PartName="/ppt/tags/tag17.xml" ContentType="application/vnd.openxmlformats-officedocument.presentationml.tags+xml"/>
  <Override PartName="/ppt/tags/tag18.xml" ContentType="application/vnd.openxmlformats-officedocument.presentationml.tags+xml"/>
  <Override PartName="/ppt/notesSlides/notesSlide12.xml" ContentType="application/vnd.openxmlformats-officedocument.presentationml.notesSlide+xml"/>
  <Override PartName="/ppt/tags/tag19.xml" ContentType="application/vnd.openxmlformats-officedocument.presentationml.tags+xml"/>
  <Override PartName="/ppt/tags/tag20.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21.xml" ContentType="application/vnd.openxmlformats-officedocument.presentationml.tags+xml"/>
  <Override PartName="/ppt/tags/tag22.xml" ContentType="application/vnd.openxmlformats-officedocument.presentationml.tags+xml"/>
  <Override PartName="/ppt/notesSlides/notesSlide1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ags/tag23.xml" ContentType="application/vnd.openxmlformats-officedocument.presentationml.tags+xml"/>
  <Override PartName="/ppt/tags/tag24.xml" ContentType="application/vnd.openxmlformats-officedocument.presentationml.tags+xml"/>
  <Override PartName="/ppt/notesSlides/notesSlide17.xml" ContentType="application/vnd.openxmlformats-officedocument.presentationml.notesSlide+xml"/>
  <Override PartName="/ppt/tags/tag25.xml" ContentType="application/vnd.openxmlformats-officedocument.presentationml.tags+xml"/>
  <Override PartName="/ppt/tags/tag26.xml" ContentType="application/vnd.openxmlformats-officedocument.presentationml.tags+xml"/>
  <Override PartName="/ppt/notesSlides/notesSlide18.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notesSlides/notesSlide19.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tags/tag33.xml" ContentType="application/vnd.openxmlformats-officedocument.presentationml.tags+xml"/>
  <Override PartName="/ppt/tags/tag34.xml" ContentType="application/vnd.openxmlformats-officedocument.presentationml.tags+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tags/tag35.xml" ContentType="application/vnd.openxmlformats-officedocument.presentationml.tags+xml"/>
  <Override PartName="/ppt/tags/tag36.xml" ContentType="application/vnd.openxmlformats-officedocument.presentationml.tags+xml"/>
  <Override PartName="/ppt/notesSlides/notesSlide29.xml" ContentType="application/vnd.openxmlformats-officedocument.presentationml.notesSlide+xml"/>
  <Override PartName="/ppt/tags/tag37.xml" ContentType="application/vnd.openxmlformats-officedocument.presentationml.tags+xml"/>
  <Override PartName="/ppt/notesSlides/notesSlide30.xml" ContentType="application/vnd.openxmlformats-officedocument.presentationml.notesSlide+xml"/>
  <Override PartName="/ppt/tags/tag38.xml" ContentType="application/vnd.openxmlformats-officedocument.presentationml.tags+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tags/tag39.xml" ContentType="application/vnd.openxmlformats-officedocument.presentationml.tags+xml"/>
  <Override PartName="/ppt/tags/tag40.xml" ContentType="application/vnd.openxmlformats-officedocument.presentationml.tags+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tags/tag41.xml" ContentType="application/vnd.openxmlformats-officedocument.presentationml.tags+xml"/>
  <Override PartName="/ppt/tags/tag42.xml" ContentType="application/vnd.openxmlformats-officedocument.presentationml.tags+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tags/tag43.xml" ContentType="application/vnd.openxmlformats-officedocument.presentationml.tags+xml"/>
  <Override PartName="/ppt/tags/tag44.xml" ContentType="application/vnd.openxmlformats-officedocument.presentationml.tags+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tags/tag45.xml" ContentType="application/vnd.openxmlformats-officedocument.presentationml.tags+xml"/>
  <Override PartName="/ppt/tags/tag46.xml" ContentType="application/vnd.openxmlformats-officedocument.presentationml.tags+xml"/>
  <Override PartName="/ppt/notesSlides/notesSlide40.xml" ContentType="application/vnd.openxmlformats-officedocument.presentationml.notesSlide+xml"/>
  <Override PartName="/ppt/tags/tag47.xml" ContentType="application/vnd.openxmlformats-officedocument.presentationml.tags+xml"/>
  <Override PartName="/ppt/tags/tag48.xml" ContentType="application/vnd.openxmlformats-officedocument.presentationml.tags+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3" r:id="rId6"/>
    <p:sldMasterId id="2147483721" r:id="rId7"/>
  </p:sldMasterIdLst>
  <p:notesMasterIdLst>
    <p:notesMasterId r:id="rId60"/>
  </p:notesMasterIdLst>
  <p:handoutMasterIdLst>
    <p:handoutMasterId r:id="rId61"/>
  </p:handoutMasterIdLst>
  <p:sldIdLst>
    <p:sldId id="3912" r:id="rId8"/>
    <p:sldId id="3910" r:id="rId9"/>
    <p:sldId id="4516" r:id="rId10"/>
    <p:sldId id="4517" r:id="rId11"/>
    <p:sldId id="4520" r:id="rId12"/>
    <p:sldId id="4135" r:id="rId13"/>
    <p:sldId id="8594" r:id="rId14"/>
    <p:sldId id="8490" r:id="rId15"/>
    <p:sldId id="8492" r:id="rId16"/>
    <p:sldId id="8569" r:id="rId17"/>
    <p:sldId id="4001" r:id="rId18"/>
    <p:sldId id="8557" r:id="rId19"/>
    <p:sldId id="8559" r:id="rId20"/>
    <p:sldId id="8560" r:id="rId21"/>
    <p:sldId id="4000" r:id="rId22"/>
    <p:sldId id="8571" r:id="rId23"/>
    <p:sldId id="8575" r:id="rId24"/>
    <p:sldId id="8587" r:id="rId25"/>
    <p:sldId id="8545" r:id="rId26"/>
    <p:sldId id="8544" r:id="rId27"/>
    <p:sldId id="8563" r:id="rId28"/>
    <p:sldId id="3999" r:id="rId29"/>
    <p:sldId id="3994" r:id="rId30"/>
    <p:sldId id="3871" r:id="rId31"/>
    <p:sldId id="3884" r:id="rId32"/>
    <p:sldId id="8497" r:id="rId33"/>
    <p:sldId id="8498" r:id="rId34"/>
    <p:sldId id="8499" r:id="rId35"/>
    <p:sldId id="8576" r:id="rId36"/>
    <p:sldId id="8577" r:id="rId37"/>
    <p:sldId id="3929" r:id="rId38"/>
    <p:sldId id="3930" r:id="rId39"/>
    <p:sldId id="8589" r:id="rId40"/>
    <p:sldId id="8590" r:id="rId41"/>
    <p:sldId id="8591" r:id="rId42"/>
    <p:sldId id="8592" r:id="rId43"/>
    <p:sldId id="8533" r:id="rId44"/>
    <p:sldId id="8523" r:id="rId45"/>
    <p:sldId id="3969" r:id="rId46"/>
    <p:sldId id="8508" r:id="rId47"/>
    <p:sldId id="3914" r:id="rId48"/>
    <p:sldId id="8578" r:id="rId49"/>
    <p:sldId id="8542" r:id="rId50"/>
    <p:sldId id="8579" r:id="rId51"/>
    <p:sldId id="8580" r:id="rId52"/>
    <p:sldId id="8506" r:id="rId53"/>
    <p:sldId id="8566" r:id="rId54"/>
    <p:sldId id="4508" r:id="rId55"/>
    <p:sldId id="8583" r:id="rId56"/>
    <p:sldId id="8538" r:id="rId57"/>
    <p:sldId id="1895" r:id="rId58"/>
    <p:sldId id="1894" r:id="rId59"/>
  </p:sldIdLst>
  <p:sldSz cx="12436475" cy="6994525"/>
  <p:notesSz cx="6858000" cy="9144000"/>
  <p:custDataLst>
    <p:tags r:id="rId62"/>
  </p:custDataLst>
  <p:defaultTextStyle>
    <a:defPPr>
      <a:defRPr lang="en-US"/>
    </a:defPPr>
    <a:lvl1pPr marL="0" algn="l" defTabSz="932688" rtl="0" eaLnBrk="1" latinLnBrk="0" hangingPunct="1">
      <a:defRPr sz="1836" kern="1200">
        <a:solidFill>
          <a:schemeClr val="tx1"/>
        </a:solidFill>
        <a:latin typeface="+mn-lt"/>
        <a:ea typeface="+mn-ea"/>
        <a:cs typeface="+mn-cs"/>
      </a:defRPr>
    </a:lvl1pPr>
    <a:lvl2pPr marL="466344" algn="l" defTabSz="932688" rtl="0" eaLnBrk="1" latinLnBrk="0" hangingPunct="1">
      <a:defRPr sz="1836" kern="1200">
        <a:solidFill>
          <a:schemeClr val="tx1"/>
        </a:solidFill>
        <a:latin typeface="+mn-lt"/>
        <a:ea typeface="+mn-ea"/>
        <a:cs typeface="+mn-cs"/>
      </a:defRPr>
    </a:lvl2pPr>
    <a:lvl3pPr marL="932688" algn="l" defTabSz="932688" rtl="0" eaLnBrk="1" latinLnBrk="0" hangingPunct="1">
      <a:defRPr sz="1836" kern="1200">
        <a:solidFill>
          <a:schemeClr val="tx1"/>
        </a:solidFill>
        <a:latin typeface="+mn-lt"/>
        <a:ea typeface="+mn-ea"/>
        <a:cs typeface="+mn-cs"/>
      </a:defRPr>
    </a:lvl3pPr>
    <a:lvl4pPr marL="1399032" algn="l" defTabSz="932688" rtl="0" eaLnBrk="1" latinLnBrk="0" hangingPunct="1">
      <a:defRPr sz="1836" kern="1200">
        <a:solidFill>
          <a:schemeClr val="tx1"/>
        </a:solidFill>
        <a:latin typeface="+mn-lt"/>
        <a:ea typeface="+mn-ea"/>
        <a:cs typeface="+mn-cs"/>
      </a:defRPr>
    </a:lvl4pPr>
    <a:lvl5pPr marL="1865376" algn="l" defTabSz="932688" rtl="0" eaLnBrk="1" latinLnBrk="0" hangingPunct="1">
      <a:defRPr sz="1836" kern="1200">
        <a:solidFill>
          <a:schemeClr val="tx1"/>
        </a:solidFill>
        <a:latin typeface="+mn-lt"/>
        <a:ea typeface="+mn-ea"/>
        <a:cs typeface="+mn-cs"/>
      </a:defRPr>
    </a:lvl5pPr>
    <a:lvl6pPr marL="2331720" algn="l" defTabSz="932688" rtl="0" eaLnBrk="1" latinLnBrk="0" hangingPunct="1">
      <a:defRPr sz="1836" kern="1200">
        <a:solidFill>
          <a:schemeClr val="tx1"/>
        </a:solidFill>
        <a:latin typeface="+mn-lt"/>
        <a:ea typeface="+mn-ea"/>
        <a:cs typeface="+mn-cs"/>
      </a:defRPr>
    </a:lvl6pPr>
    <a:lvl7pPr marL="2798064" algn="l" defTabSz="932688" rtl="0" eaLnBrk="1" latinLnBrk="0" hangingPunct="1">
      <a:defRPr sz="1836" kern="1200">
        <a:solidFill>
          <a:schemeClr val="tx1"/>
        </a:solidFill>
        <a:latin typeface="+mn-lt"/>
        <a:ea typeface="+mn-ea"/>
        <a:cs typeface="+mn-cs"/>
      </a:defRPr>
    </a:lvl7pPr>
    <a:lvl8pPr marL="3264408" algn="l" defTabSz="932688" rtl="0" eaLnBrk="1" latinLnBrk="0" hangingPunct="1">
      <a:defRPr sz="1836" kern="1200">
        <a:solidFill>
          <a:schemeClr val="tx1"/>
        </a:solidFill>
        <a:latin typeface="+mn-lt"/>
        <a:ea typeface="+mn-ea"/>
        <a:cs typeface="+mn-cs"/>
      </a:defRPr>
    </a:lvl8pPr>
    <a:lvl9pPr marL="3730752" algn="l" defTabSz="932688" rtl="0" eaLnBrk="1" latinLnBrk="0" hangingPunct="1">
      <a:defRPr sz="1836"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andita Sharma" initials="NS [2]" lastIdx="2" clrIdx="0">
    <p:extLst>
      <p:ext uri="{19B8F6BF-5375-455C-9EA6-DF929625EA0E}">
        <p15:presenceInfo xmlns:p15="http://schemas.microsoft.com/office/powerpoint/2012/main" userId="S-1-12-1-4160278460-1128063169-3800190384-3593944735" providerId="AD"/>
      </p:ext>
    </p:extLst>
  </p:cmAuthor>
  <p:cmAuthor id="2" name="Pavithra Thiruvengadam" initials="PT" lastIdx="1" clrIdx="1">
    <p:extLst>
      <p:ext uri="{19B8F6BF-5375-455C-9EA6-DF929625EA0E}">
        <p15:presenceInfo xmlns:p15="http://schemas.microsoft.com/office/powerpoint/2012/main" userId="S::pavithir@microsoft.com::caf8e45e-6cad-465e-9204-302ecf06cd0b" providerId="AD"/>
      </p:ext>
    </p:extLst>
  </p:cmAuthor>
  <p:cmAuthor id="3" name="Sandeep Patnaik" initials="SP" lastIdx="1" clrIdx="2">
    <p:extLst>
      <p:ext uri="{19B8F6BF-5375-455C-9EA6-DF929625EA0E}">
        <p15:presenceInfo xmlns:p15="http://schemas.microsoft.com/office/powerpoint/2012/main" userId="S::spatnaik@microsoft.com::d1966ab7-8510-4d21-8848-01934eb89f48" providerId="AD"/>
      </p:ext>
    </p:extLst>
  </p:cmAuthor>
  <p:cmAuthor id="4" name="Eva Seydl" initials="ES" lastIdx="1" clrIdx="3"/>
  <p:cmAuthor id="5" name="Clark Nicholson" initials="CN" lastIdx="2" clrIdx="4">
    <p:extLst>
      <p:ext uri="{19B8F6BF-5375-455C-9EA6-DF929625EA0E}">
        <p15:presenceInfo xmlns:p15="http://schemas.microsoft.com/office/powerpoint/2012/main" userId="S::clarkn@microsoft.com::4c4e8a95-6d39-4cbf-82b7-22cb4ff68367" providerId="AD"/>
      </p:ext>
    </p:extLst>
  </p:cmAuthor>
  <p:cmAuthor id="6" name="Matthew Oh" initials="MO" lastIdx="1" clrIdx="5">
    <p:extLst>
      <p:ext uri="{19B8F6BF-5375-455C-9EA6-DF929625EA0E}">
        <p15:presenceInfo xmlns:p15="http://schemas.microsoft.com/office/powerpoint/2012/main" userId="S::matoh@microsoft.com::699ab827-9324-4fab-86e2-5eef9a1183a2" providerId="AD"/>
      </p:ext>
    </p:extLst>
  </p:cmAuthor>
  <p:cmAuthor id="7" name="Christian Montoya" initials="CM" lastIdx="3" clrIdx="6">
    <p:extLst>
      <p:ext uri="{19B8F6BF-5375-455C-9EA6-DF929625EA0E}">
        <p15:presenceInfo xmlns:p15="http://schemas.microsoft.com/office/powerpoint/2012/main" userId="S-1-5-21-2127521184-1604012920-1887927527-17748384" providerId="AD"/>
      </p:ext>
    </p:extLst>
  </p:cmAuthor>
  <p:cmAuthor id="8" name="Christian Montoya" initials="CM [2]" lastIdx="3" clrIdx="7">
    <p:extLst>
      <p:ext uri="{19B8F6BF-5375-455C-9EA6-DF929625EA0E}">
        <p15:presenceInfo xmlns:p15="http://schemas.microsoft.com/office/powerpoint/2012/main" userId="Christian Montoya" providerId="None"/>
      </p:ext>
    </p:extLst>
  </p:cmAuthor>
  <p:cmAuthor id="9" name="Angela Powell" initials="AP" lastIdx="49" clrIdx="8">
    <p:extLst>
      <p:ext uri="{19B8F6BF-5375-455C-9EA6-DF929625EA0E}">
        <p15:presenceInfo xmlns:p15="http://schemas.microsoft.com/office/powerpoint/2012/main" userId="S::angela@zumcom.com::bc917b6a-8937-4e87-9fd9-08f51f53c80c" providerId="AD"/>
      </p:ext>
    </p:extLst>
  </p:cmAuthor>
  <p:cmAuthor id="10" name="Ariel Butz" initials="AB" lastIdx="1" clrIdx="9">
    <p:extLst>
      <p:ext uri="{19B8F6BF-5375-455C-9EA6-DF929625EA0E}">
        <p15:presenceInfo xmlns:p15="http://schemas.microsoft.com/office/powerpoint/2012/main" userId="Ariel Butz" providerId="None"/>
      </p:ext>
    </p:extLst>
  </p:cmAuthor>
  <p:cmAuthor id="11" name="Jon Federico" initials="JF" lastIdx="11" clrIdx="10">
    <p:extLst>
      <p:ext uri="{19B8F6BF-5375-455C-9EA6-DF929625EA0E}">
        <p15:presenceInfo xmlns:p15="http://schemas.microsoft.com/office/powerpoint/2012/main" userId="S::jofederi@microsoft.com::e396c59b-3efa-4e7c-aa0e-6b60b867b4f1" providerId="AD"/>
      </p:ext>
    </p:extLst>
  </p:cmAuthor>
  <p:cmAuthor id="12" name="Christian Montoya" initials="CM [3]" lastIdx="3" clrIdx="11">
    <p:extLst>
      <p:ext uri="{19B8F6BF-5375-455C-9EA6-DF929625EA0E}">
        <p15:presenceInfo xmlns:p15="http://schemas.microsoft.com/office/powerpoint/2012/main" userId="S::chrimo@microsoft.com::0b5c703a-6810-41de-b8e2-a7deb892c755" providerId="AD"/>
      </p:ext>
    </p:extLst>
  </p:cmAuthor>
  <p:cmAuthor id="13" name="Scott Manchester" initials="SM" lastIdx="10" clrIdx="12">
    <p:extLst>
      <p:ext uri="{19B8F6BF-5375-455C-9EA6-DF929625EA0E}">
        <p15:presenceInfo xmlns:p15="http://schemas.microsoft.com/office/powerpoint/2012/main" userId="Scott Manchest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3C6C"/>
    <a:srgbClr val="3192DF"/>
    <a:srgbClr val="7BAFD8"/>
    <a:srgbClr val="2471AD"/>
    <a:srgbClr val="F2F2F2"/>
    <a:srgbClr val="E6E6E6"/>
    <a:srgbClr val="D2D2D2"/>
    <a:srgbClr val="F3F3F3"/>
    <a:srgbClr val="C2C2C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02" autoAdjust="0"/>
    <p:restoredTop sz="84321" autoAdjust="0"/>
  </p:normalViewPr>
  <p:slideViewPr>
    <p:cSldViewPr snapToGrid="0">
      <p:cViewPr varScale="1">
        <p:scale>
          <a:sx n="85" d="100"/>
          <a:sy n="85" d="100"/>
        </p:scale>
        <p:origin x="426" y="36"/>
      </p:cViewPr>
      <p:guideLst/>
    </p:cSldViewPr>
  </p:slideViewPr>
  <p:outlineViewPr>
    <p:cViewPr>
      <p:scale>
        <a:sx n="50" d="100"/>
        <a:sy n="50" d="100"/>
      </p:scale>
      <p:origin x="0" y="0"/>
    </p:cViewPr>
  </p:outlineViewPr>
  <p:notesTextViewPr>
    <p:cViewPr>
      <p:scale>
        <a:sx n="1" d="1"/>
        <a:sy n="1" d="1"/>
      </p:scale>
      <p:origin x="0" y="0"/>
    </p:cViewPr>
  </p:notesTextViewPr>
  <p:sorterViewPr>
    <p:cViewPr varScale="1">
      <p:scale>
        <a:sx n="1" d="1"/>
        <a:sy n="1" d="1"/>
      </p:scale>
      <p:origin x="0" y="-25092"/>
    </p:cViewPr>
  </p:sorterViewPr>
  <p:notesViewPr>
    <p:cSldViewPr snapToGrid="0">
      <p:cViewPr varScale="1">
        <p:scale>
          <a:sx n="80" d="100"/>
          <a:sy n="80" d="100"/>
        </p:scale>
        <p:origin x="3066" y="10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9.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slide" Target="slides/slide40.xml"/><Relationship Id="rId50" Type="http://schemas.openxmlformats.org/officeDocument/2006/relationships/slide" Target="slides/slide43.xml"/><Relationship Id="rId55" Type="http://schemas.openxmlformats.org/officeDocument/2006/relationships/slide" Target="slides/slide48.xml"/><Relationship Id="rId63" Type="http://schemas.openxmlformats.org/officeDocument/2006/relationships/commentAuthors" Target="commentAuthors.xml"/><Relationship Id="rId7" Type="http://schemas.openxmlformats.org/officeDocument/2006/relationships/slideMaster" Target="slideMasters/slideMaster2.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slide" Target="slides/slide46.xml"/><Relationship Id="rId58" Type="http://schemas.openxmlformats.org/officeDocument/2006/relationships/slide" Target="slides/slide51.xml"/><Relationship Id="rId66" Type="http://schemas.openxmlformats.org/officeDocument/2006/relationships/theme" Target="theme/theme1.xml"/><Relationship Id="rId5" Type="http://schemas.openxmlformats.org/officeDocument/2006/relationships/customXml" Target="../customXml/item5.xml"/><Relationship Id="rId61" Type="http://schemas.openxmlformats.org/officeDocument/2006/relationships/handoutMaster" Target="handoutMasters/handoutMaster1.xml"/><Relationship Id="rId19" Type="http://schemas.openxmlformats.org/officeDocument/2006/relationships/slide" Target="slides/slide1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56" Type="http://schemas.openxmlformats.org/officeDocument/2006/relationships/slide" Target="slides/slide49.xml"/><Relationship Id="rId64" Type="http://schemas.openxmlformats.org/officeDocument/2006/relationships/presProps" Target="presProps.xml"/><Relationship Id="rId8" Type="http://schemas.openxmlformats.org/officeDocument/2006/relationships/slide" Target="slides/slide1.xml"/><Relationship Id="rId51" Type="http://schemas.openxmlformats.org/officeDocument/2006/relationships/slide" Target="slides/slide44.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59" Type="http://schemas.openxmlformats.org/officeDocument/2006/relationships/slide" Target="slides/slide52.xml"/><Relationship Id="rId67" Type="http://schemas.openxmlformats.org/officeDocument/2006/relationships/tableStyles" Target="tableStyles.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slide" Target="slides/slide47.xml"/><Relationship Id="rId62"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Master" Target="slideMasters/slideMaster1.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57" Type="http://schemas.openxmlformats.org/officeDocument/2006/relationships/slide" Target="slides/slide50.xml"/><Relationship Id="rId10" Type="http://schemas.openxmlformats.org/officeDocument/2006/relationships/slide" Target="slides/slide3.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slide" Target="slides/slide45.xml"/><Relationship Id="rId60" Type="http://schemas.openxmlformats.org/officeDocument/2006/relationships/notesMaster" Target="notesMasters/notesMaster1.xml"/><Relationship Id="rId65"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slide" Target="slides/slide2.xml"/><Relationship Id="rId13" Type="http://schemas.openxmlformats.org/officeDocument/2006/relationships/slide" Target="slides/slide6.xml"/><Relationship Id="rId18" Type="http://schemas.openxmlformats.org/officeDocument/2006/relationships/slide" Target="slides/slide11.xml"/><Relationship Id="rId39" Type="http://schemas.openxmlformats.org/officeDocument/2006/relationships/slide" Target="slides/slide32.xml"/></Relationships>
</file>

<file path=ppt/charts/_rels/chart1.xml.rels><?xml version="1.0" encoding="UTF-8" standalone="yes"?>
<Relationships xmlns="http://schemas.openxmlformats.org/package/2006/relationships"><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a:solidFill>
                  <a:schemeClr val="tx1"/>
                </a:solidFill>
                <a:latin typeface="+mj-lt"/>
              </a:rPr>
              <a:t>Average Encoding Time (</a:t>
            </a:r>
            <a:r>
              <a:rPr lang="en-US" err="1">
                <a:solidFill>
                  <a:schemeClr val="tx1"/>
                </a:solidFill>
                <a:latin typeface="+mj-lt"/>
              </a:rPr>
              <a:t>ms</a:t>
            </a:r>
            <a:r>
              <a:rPr lang="en-US">
                <a:solidFill>
                  <a:schemeClr val="tx1"/>
                </a:solidFill>
                <a:latin typeface="+mj-lt"/>
              </a:rPr>
              <a: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de-DE"/>
        </a:p>
      </c:txPr>
    </c:title>
    <c:autoTitleDeleted val="0"/>
    <c:plotArea>
      <c:layout/>
      <c:lineChart>
        <c:grouping val="standard"/>
        <c:varyColors val="0"/>
        <c:ser>
          <c:idx val="0"/>
          <c:order val="0"/>
          <c:tx>
            <c:strRef>
              <c:f>Sheet1!$C$2</c:f>
              <c:strCache>
                <c:ptCount val="1"/>
                <c:pt idx="0">
                  <c:v>4kDownSampled</c:v>
                </c:pt>
              </c:strCache>
            </c:strRef>
          </c:tx>
          <c:spPr>
            <a:ln w="15875" cap="rnd">
              <a:solidFill>
                <a:schemeClr val="accent1"/>
              </a:solidFill>
              <a:round/>
            </a:ln>
            <a:effectLst/>
          </c:spPr>
          <c:marker>
            <c:symbol val="none"/>
          </c:marker>
          <c:val>
            <c:numRef>
              <c:f>Sheet1!$C$3:$C$64</c:f>
              <c:numCache>
                <c:formatCode>General</c:formatCode>
                <c:ptCount val="62"/>
                <c:pt idx="0">
                  <c:v>37</c:v>
                </c:pt>
                <c:pt idx="1">
                  <c:v>1</c:v>
                </c:pt>
                <c:pt idx="2">
                  <c:v>6</c:v>
                </c:pt>
                <c:pt idx="3">
                  <c:v>12</c:v>
                </c:pt>
                <c:pt idx="4">
                  <c:v>7</c:v>
                </c:pt>
                <c:pt idx="5">
                  <c:v>1</c:v>
                </c:pt>
                <c:pt idx="6">
                  <c:v>68</c:v>
                </c:pt>
                <c:pt idx="7">
                  <c:v>19</c:v>
                </c:pt>
                <c:pt idx="8">
                  <c:v>7</c:v>
                </c:pt>
                <c:pt idx="9">
                  <c:v>13</c:v>
                </c:pt>
                <c:pt idx="10">
                  <c:v>1</c:v>
                </c:pt>
                <c:pt idx="11">
                  <c:v>1</c:v>
                </c:pt>
                <c:pt idx="12">
                  <c:v>60</c:v>
                </c:pt>
                <c:pt idx="13">
                  <c:v>57</c:v>
                </c:pt>
                <c:pt idx="14">
                  <c:v>1</c:v>
                </c:pt>
                <c:pt idx="15">
                  <c:v>1</c:v>
                </c:pt>
                <c:pt idx="16">
                  <c:v>1</c:v>
                </c:pt>
                <c:pt idx="17">
                  <c:v>1</c:v>
                </c:pt>
                <c:pt idx="18">
                  <c:v>2</c:v>
                </c:pt>
                <c:pt idx="19">
                  <c:v>92</c:v>
                </c:pt>
                <c:pt idx="20">
                  <c:v>3</c:v>
                </c:pt>
                <c:pt idx="21">
                  <c:v>2</c:v>
                </c:pt>
                <c:pt idx="22">
                  <c:v>60</c:v>
                </c:pt>
                <c:pt idx="23">
                  <c:v>80</c:v>
                </c:pt>
                <c:pt idx="24">
                  <c:v>71</c:v>
                </c:pt>
                <c:pt idx="25">
                  <c:v>46</c:v>
                </c:pt>
                <c:pt idx="26">
                  <c:v>2</c:v>
                </c:pt>
                <c:pt idx="27">
                  <c:v>1</c:v>
                </c:pt>
                <c:pt idx="28">
                  <c:v>10</c:v>
                </c:pt>
                <c:pt idx="29">
                  <c:v>13</c:v>
                </c:pt>
                <c:pt idx="30">
                  <c:v>35</c:v>
                </c:pt>
                <c:pt idx="31">
                  <c:v>72</c:v>
                </c:pt>
                <c:pt idx="32">
                  <c:v>3</c:v>
                </c:pt>
                <c:pt idx="33">
                  <c:v>70</c:v>
                </c:pt>
                <c:pt idx="34">
                  <c:v>2</c:v>
                </c:pt>
                <c:pt idx="35">
                  <c:v>2</c:v>
                </c:pt>
                <c:pt idx="36">
                  <c:v>49</c:v>
                </c:pt>
                <c:pt idx="37">
                  <c:v>55</c:v>
                </c:pt>
                <c:pt idx="38">
                  <c:v>39</c:v>
                </c:pt>
                <c:pt idx="39">
                  <c:v>25</c:v>
                </c:pt>
                <c:pt idx="40">
                  <c:v>1</c:v>
                </c:pt>
                <c:pt idx="41">
                  <c:v>12</c:v>
                </c:pt>
                <c:pt idx="42">
                  <c:v>1</c:v>
                </c:pt>
                <c:pt idx="43">
                  <c:v>68</c:v>
                </c:pt>
                <c:pt idx="44">
                  <c:v>179</c:v>
                </c:pt>
                <c:pt idx="45">
                  <c:v>9</c:v>
                </c:pt>
                <c:pt idx="46">
                  <c:v>1</c:v>
                </c:pt>
                <c:pt idx="47">
                  <c:v>3</c:v>
                </c:pt>
                <c:pt idx="48">
                  <c:v>13</c:v>
                </c:pt>
                <c:pt idx="49">
                  <c:v>30</c:v>
                </c:pt>
                <c:pt idx="50">
                  <c:v>11</c:v>
                </c:pt>
                <c:pt idx="51">
                  <c:v>15</c:v>
                </c:pt>
                <c:pt idx="52">
                  <c:v>12</c:v>
                </c:pt>
                <c:pt idx="53">
                  <c:v>15</c:v>
                </c:pt>
                <c:pt idx="54">
                  <c:v>16</c:v>
                </c:pt>
              </c:numCache>
            </c:numRef>
          </c:val>
          <c:smooth val="0"/>
          <c:extLst>
            <c:ext xmlns:c16="http://schemas.microsoft.com/office/drawing/2014/chart" uri="{C3380CC4-5D6E-409C-BE32-E72D297353CC}">
              <c16:uniqueId val="{00000000-4208-4AB8-A63D-CB2E6E6DB484}"/>
            </c:ext>
          </c:extLst>
        </c:ser>
        <c:ser>
          <c:idx val="1"/>
          <c:order val="1"/>
          <c:tx>
            <c:strRef>
              <c:f>Sheet1!$D$2</c:f>
              <c:strCache>
                <c:ptCount val="1"/>
                <c:pt idx="0">
                  <c:v>4kNative</c:v>
                </c:pt>
              </c:strCache>
            </c:strRef>
          </c:tx>
          <c:spPr>
            <a:ln w="15875" cap="rnd">
              <a:solidFill>
                <a:schemeClr val="accent2"/>
              </a:solidFill>
              <a:round/>
            </a:ln>
            <a:effectLst/>
          </c:spPr>
          <c:marker>
            <c:symbol val="none"/>
          </c:marker>
          <c:val>
            <c:numRef>
              <c:f>Sheet1!$D$3:$D$64</c:f>
              <c:numCache>
                <c:formatCode>General</c:formatCode>
                <c:ptCount val="62"/>
                <c:pt idx="0">
                  <c:v>0</c:v>
                </c:pt>
                <c:pt idx="1">
                  <c:v>1</c:v>
                </c:pt>
                <c:pt idx="2">
                  <c:v>12</c:v>
                </c:pt>
                <c:pt idx="3">
                  <c:v>1</c:v>
                </c:pt>
                <c:pt idx="4">
                  <c:v>0</c:v>
                </c:pt>
                <c:pt idx="5">
                  <c:v>1</c:v>
                </c:pt>
                <c:pt idx="6">
                  <c:v>1</c:v>
                </c:pt>
                <c:pt idx="7">
                  <c:v>195</c:v>
                </c:pt>
                <c:pt idx="8">
                  <c:v>958</c:v>
                </c:pt>
                <c:pt idx="9">
                  <c:v>701</c:v>
                </c:pt>
                <c:pt idx="10">
                  <c:v>2</c:v>
                </c:pt>
                <c:pt idx="11">
                  <c:v>223</c:v>
                </c:pt>
                <c:pt idx="12">
                  <c:v>1</c:v>
                </c:pt>
                <c:pt idx="13">
                  <c:v>168</c:v>
                </c:pt>
                <c:pt idx="14">
                  <c:v>1</c:v>
                </c:pt>
                <c:pt idx="15">
                  <c:v>1</c:v>
                </c:pt>
                <c:pt idx="16">
                  <c:v>194</c:v>
                </c:pt>
                <c:pt idx="17">
                  <c:v>1</c:v>
                </c:pt>
                <c:pt idx="18">
                  <c:v>542</c:v>
                </c:pt>
                <c:pt idx="19">
                  <c:v>250</c:v>
                </c:pt>
                <c:pt idx="20">
                  <c:v>342</c:v>
                </c:pt>
                <c:pt idx="21">
                  <c:v>43</c:v>
                </c:pt>
                <c:pt idx="22">
                  <c:v>42</c:v>
                </c:pt>
                <c:pt idx="23">
                  <c:v>44</c:v>
                </c:pt>
                <c:pt idx="24">
                  <c:v>1</c:v>
                </c:pt>
                <c:pt idx="25">
                  <c:v>350</c:v>
                </c:pt>
                <c:pt idx="26">
                  <c:v>126</c:v>
                </c:pt>
                <c:pt idx="27">
                  <c:v>251</c:v>
                </c:pt>
                <c:pt idx="28">
                  <c:v>169</c:v>
                </c:pt>
                <c:pt idx="29">
                  <c:v>79</c:v>
                </c:pt>
                <c:pt idx="30">
                  <c:v>1</c:v>
                </c:pt>
                <c:pt idx="31">
                  <c:v>556</c:v>
                </c:pt>
                <c:pt idx="32">
                  <c:v>429</c:v>
                </c:pt>
                <c:pt idx="33">
                  <c:v>142</c:v>
                </c:pt>
                <c:pt idx="34">
                  <c:v>237</c:v>
                </c:pt>
                <c:pt idx="35">
                  <c:v>86</c:v>
                </c:pt>
                <c:pt idx="36">
                  <c:v>440</c:v>
                </c:pt>
                <c:pt idx="37">
                  <c:v>1</c:v>
                </c:pt>
                <c:pt idx="38">
                  <c:v>176</c:v>
                </c:pt>
                <c:pt idx="39">
                  <c:v>204</c:v>
                </c:pt>
                <c:pt idx="40">
                  <c:v>2</c:v>
                </c:pt>
                <c:pt idx="41">
                  <c:v>1</c:v>
                </c:pt>
                <c:pt idx="42">
                  <c:v>121</c:v>
                </c:pt>
                <c:pt idx="43">
                  <c:v>1</c:v>
                </c:pt>
                <c:pt idx="44">
                  <c:v>0</c:v>
                </c:pt>
                <c:pt idx="45">
                  <c:v>3</c:v>
                </c:pt>
                <c:pt idx="46">
                  <c:v>16</c:v>
                </c:pt>
                <c:pt idx="47">
                  <c:v>307</c:v>
                </c:pt>
                <c:pt idx="48">
                  <c:v>0</c:v>
                </c:pt>
                <c:pt idx="49">
                  <c:v>126</c:v>
                </c:pt>
                <c:pt idx="50">
                  <c:v>1</c:v>
                </c:pt>
                <c:pt idx="51">
                  <c:v>4</c:v>
                </c:pt>
                <c:pt idx="52">
                  <c:v>117</c:v>
                </c:pt>
                <c:pt idx="53">
                  <c:v>1033</c:v>
                </c:pt>
                <c:pt idx="54">
                  <c:v>46</c:v>
                </c:pt>
                <c:pt idx="55">
                  <c:v>170</c:v>
                </c:pt>
                <c:pt idx="56">
                  <c:v>283</c:v>
                </c:pt>
                <c:pt idx="57">
                  <c:v>332</c:v>
                </c:pt>
                <c:pt idx="58">
                  <c:v>2</c:v>
                </c:pt>
                <c:pt idx="59">
                  <c:v>268</c:v>
                </c:pt>
                <c:pt idx="60">
                  <c:v>14</c:v>
                </c:pt>
                <c:pt idx="61">
                  <c:v>2</c:v>
                </c:pt>
              </c:numCache>
            </c:numRef>
          </c:val>
          <c:smooth val="0"/>
          <c:extLst>
            <c:ext xmlns:c16="http://schemas.microsoft.com/office/drawing/2014/chart" uri="{C3380CC4-5D6E-409C-BE32-E72D297353CC}">
              <c16:uniqueId val="{00000001-4208-4AB8-A63D-CB2E6E6DB484}"/>
            </c:ext>
          </c:extLst>
        </c:ser>
        <c:dLbls>
          <c:showLegendKey val="0"/>
          <c:showVal val="0"/>
          <c:showCatName val="0"/>
          <c:showSerName val="0"/>
          <c:showPercent val="0"/>
          <c:showBubbleSize val="0"/>
        </c:dLbls>
        <c:smooth val="0"/>
        <c:axId val="718237888"/>
        <c:axId val="718237232"/>
      </c:lineChart>
      <c:catAx>
        <c:axId val="718237888"/>
        <c:scaling>
          <c:orientation val="minMax"/>
        </c:scaling>
        <c:delete val="1"/>
        <c:axPos val="b"/>
        <c:title>
          <c:tx>
            <c:rich>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a:solidFill>
                      <a:schemeClr val="tx1"/>
                    </a:solidFill>
                  </a:rPr>
                  <a:t>Session (60 seconds)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de-DE"/>
            </a:p>
          </c:txPr>
        </c:title>
        <c:numFmt formatCode="General" sourceLinked="1"/>
        <c:majorTickMark val="out"/>
        <c:minorTickMark val="none"/>
        <c:tickLblPos val="nextTo"/>
        <c:crossAx val="718237232"/>
        <c:crosses val="autoZero"/>
        <c:auto val="1"/>
        <c:lblAlgn val="ctr"/>
        <c:lblOffset val="100"/>
        <c:noMultiLvlLbl val="0"/>
      </c:catAx>
      <c:valAx>
        <c:axId val="718237232"/>
        <c:scaling>
          <c:orientation val="minMax"/>
        </c:scaling>
        <c:delete val="0"/>
        <c:axPos val="l"/>
        <c:majorGridlines>
          <c:spPr>
            <a:ln w="3175" cap="flat" cmpd="sng" algn="ctr">
              <a:solidFill>
                <a:schemeClr val="bg1">
                  <a:lumMod val="85000"/>
                </a:schemeClr>
              </a:solidFill>
              <a:prstDash val="dash"/>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de-DE"/>
          </a:p>
        </c:txPr>
        <c:crossAx val="71823788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de-DE"/>
        </a:p>
      </c:txPr>
    </c:legend>
    <c:plotVisOnly val="1"/>
    <c:dispBlanksAs val="gap"/>
    <c:showDLblsOverMax val="0"/>
  </c:chart>
  <c:spPr>
    <a:noFill/>
    <a:ln>
      <a:noFill/>
    </a:ln>
    <a:effectLst/>
  </c:spPr>
  <c:txPr>
    <a:bodyPr/>
    <a:lstStyle/>
    <a:p>
      <a:pPr>
        <a:defRPr/>
      </a:pPr>
      <a:endParaRPr lang="de-DE"/>
    </a:p>
  </c:txPr>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a:solidFill>
                  <a:schemeClr val="tx1"/>
                </a:solidFill>
                <a:latin typeface="+mj-lt"/>
              </a:rPr>
              <a:t>Output Frames / Second (fps)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de-DE"/>
        </a:p>
      </c:txPr>
    </c:title>
    <c:autoTitleDeleted val="0"/>
    <c:plotArea>
      <c:layout/>
      <c:lineChart>
        <c:grouping val="standard"/>
        <c:varyColors val="0"/>
        <c:ser>
          <c:idx val="0"/>
          <c:order val="0"/>
          <c:tx>
            <c:strRef>
              <c:f>Sheet1!$G$2</c:f>
              <c:strCache>
                <c:ptCount val="1"/>
                <c:pt idx="0">
                  <c:v>4kDownSampled</c:v>
                </c:pt>
              </c:strCache>
            </c:strRef>
          </c:tx>
          <c:spPr>
            <a:ln w="15875" cap="rnd">
              <a:solidFill>
                <a:schemeClr val="accent1"/>
              </a:solidFill>
              <a:round/>
            </a:ln>
            <a:effectLst/>
          </c:spPr>
          <c:marker>
            <c:symbol val="none"/>
          </c:marker>
          <c:val>
            <c:numRef>
              <c:f>Sheet1!$G$3:$G$63</c:f>
              <c:numCache>
                <c:formatCode>General</c:formatCode>
                <c:ptCount val="61"/>
                <c:pt idx="0">
                  <c:v>0.60295494599999999</c:v>
                </c:pt>
                <c:pt idx="1">
                  <c:v>4.2004806690000001</c:v>
                </c:pt>
                <c:pt idx="2">
                  <c:v>0</c:v>
                </c:pt>
                <c:pt idx="3">
                  <c:v>5.2032314949999998</c:v>
                </c:pt>
                <c:pt idx="4">
                  <c:v>4.9980095410000001</c:v>
                </c:pt>
                <c:pt idx="5">
                  <c:v>6.3898721810000003</c:v>
                </c:pt>
                <c:pt idx="6">
                  <c:v>10.61715051</c:v>
                </c:pt>
                <c:pt idx="7">
                  <c:v>9.5934206080000006</c:v>
                </c:pt>
                <c:pt idx="8">
                  <c:v>9.3909054039999997</c:v>
                </c:pt>
                <c:pt idx="9">
                  <c:v>8.4141382530000008</c:v>
                </c:pt>
                <c:pt idx="10">
                  <c:v>7.3890911099999999</c:v>
                </c:pt>
                <c:pt idx="11">
                  <c:v>10.01620797</c:v>
                </c:pt>
                <c:pt idx="12">
                  <c:v>9.5857433790000002</c:v>
                </c:pt>
                <c:pt idx="13">
                  <c:v>8.8132159580000007</c:v>
                </c:pt>
                <c:pt idx="14">
                  <c:v>8.5871567389999992</c:v>
                </c:pt>
                <c:pt idx="15">
                  <c:v>9.4070174790000003</c:v>
                </c:pt>
                <c:pt idx="16">
                  <c:v>11.206743879999999</c:v>
                </c:pt>
                <c:pt idx="17">
                  <c:v>8.7752880609999995</c:v>
                </c:pt>
                <c:pt idx="18">
                  <c:v>9.6110005110000003</c:v>
                </c:pt>
                <c:pt idx="19">
                  <c:v>9.4020386610000006</c:v>
                </c:pt>
                <c:pt idx="20">
                  <c:v>8.0120275169999999</c:v>
                </c:pt>
                <c:pt idx="21">
                  <c:v>7.592626857</c:v>
                </c:pt>
                <c:pt idx="22">
                  <c:v>7.7167959719999999</c:v>
                </c:pt>
                <c:pt idx="23">
                  <c:v>9.9230460899999997</c:v>
                </c:pt>
                <c:pt idx="24">
                  <c:v>9.5829124809999993</c:v>
                </c:pt>
                <c:pt idx="25">
                  <c:v>9.0118327429999994</c:v>
                </c:pt>
                <c:pt idx="26">
                  <c:v>9.2056873919999997</c:v>
                </c:pt>
                <c:pt idx="27">
                  <c:v>7.982160844</c:v>
                </c:pt>
                <c:pt idx="28">
                  <c:v>8.5997328809999996</c:v>
                </c:pt>
                <c:pt idx="29">
                  <c:v>8.9686096059999993</c:v>
                </c:pt>
                <c:pt idx="30">
                  <c:v>10.43771156</c:v>
                </c:pt>
                <c:pt idx="31">
                  <c:v>8.3854441340000001</c:v>
                </c:pt>
                <c:pt idx="32">
                  <c:v>7.2162629410000001</c:v>
                </c:pt>
                <c:pt idx="33">
                  <c:v>8.2117941410000004</c:v>
                </c:pt>
                <c:pt idx="34">
                  <c:v>7.3891131459999997</c:v>
                </c:pt>
                <c:pt idx="35">
                  <c:v>8.4023381330000007</c:v>
                </c:pt>
                <c:pt idx="36">
                  <c:v>7.6101331979999998</c:v>
                </c:pt>
                <c:pt idx="37">
                  <c:v>5.7925124349999999</c:v>
                </c:pt>
                <c:pt idx="38">
                  <c:v>10.40231591</c:v>
                </c:pt>
                <c:pt idx="39">
                  <c:v>6.1955849140000003</c:v>
                </c:pt>
                <c:pt idx="40">
                  <c:v>5.9912887059999997</c:v>
                </c:pt>
                <c:pt idx="41">
                  <c:v>4.6152484730000003</c:v>
                </c:pt>
                <c:pt idx="42">
                  <c:v>5.7931162389999997</c:v>
                </c:pt>
                <c:pt idx="43">
                  <c:v>4.7923959690000002</c:v>
                </c:pt>
                <c:pt idx="44">
                  <c:v>5.3947027800000003</c:v>
                </c:pt>
                <c:pt idx="45">
                  <c:v>5.6038710009999999</c:v>
                </c:pt>
                <c:pt idx="46">
                  <c:v>5.0001420840000002</c:v>
                </c:pt>
                <c:pt idx="47">
                  <c:v>4.9999944530000002</c:v>
                </c:pt>
                <c:pt idx="48">
                  <c:v>5.1805117879999996</c:v>
                </c:pt>
                <c:pt idx="49">
                  <c:v>5.561677317</c:v>
                </c:pt>
                <c:pt idx="50">
                  <c:v>4.8607907859999999</c:v>
                </c:pt>
                <c:pt idx="51">
                  <c:v>7.8001171469999999</c:v>
                </c:pt>
                <c:pt idx="52">
                  <c:v>8.3885203980000007</c:v>
                </c:pt>
                <c:pt idx="53">
                  <c:v>2.8041950120000001</c:v>
                </c:pt>
              </c:numCache>
            </c:numRef>
          </c:val>
          <c:smooth val="0"/>
          <c:extLst>
            <c:ext xmlns:c16="http://schemas.microsoft.com/office/drawing/2014/chart" uri="{C3380CC4-5D6E-409C-BE32-E72D297353CC}">
              <c16:uniqueId val="{00000000-29FD-402A-AE2D-1A86EA2E6953}"/>
            </c:ext>
          </c:extLst>
        </c:ser>
        <c:ser>
          <c:idx val="1"/>
          <c:order val="1"/>
          <c:tx>
            <c:strRef>
              <c:f>Sheet1!$H$2</c:f>
              <c:strCache>
                <c:ptCount val="1"/>
                <c:pt idx="0">
                  <c:v>4kNative</c:v>
                </c:pt>
              </c:strCache>
            </c:strRef>
          </c:tx>
          <c:spPr>
            <a:ln w="15875" cap="rnd">
              <a:solidFill>
                <a:schemeClr val="accent2"/>
              </a:solidFill>
              <a:round/>
            </a:ln>
            <a:effectLst/>
          </c:spPr>
          <c:marker>
            <c:symbol val="none"/>
          </c:marker>
          <c:val>
            <c:numRef>
              <c:f>Sheet1!$H$3:$H$63</c:f>
              <c:numCache>
                <c:formatCode>General</c:formatCode>
                <c:ptCount val="61"/>
                <c:pt idx="0">
                  <c:v>0.60359356445549595</c:v>
                </c:pt>
                <c:pt idx="1">
                  <c:v>3.5953844124207199</c:v>
                </c:pt>
                <c:pt idx="2">
                  <c:v>0</c:v>
                </c:pt>
                <c:pt idx="3">
                  <c:v>4.5951408693707103</c:v>
                </c:pt>
                <c:pt idx="4">
                  <c:v>5.39666725140727</c:v>
                </c:pt>
                <c:pt idx="5">
                  <c:v>5.20947896534941</c:v>
                </c:pt>
                <c:pt idx="6">
                  <c:v>5.1685097715815296</c:v>
                </c:pt>
                <c:pt idx="7">
                  <c:v>1.4053609640590199</c:v>
                </c:pt>
                <c:pt idx="8">
                  <c:v>1.0006128975573001</c:v>
                </c:pt>
                <c:pt idx="9">
                  <c:v>3.4000902337843502</c:v>
                </c:pt>
                <c:pt idx="10">
                  <c:v>3.1636559514433999</c:v>
                </c:pt>
                <c:pt idx="11">
                  <c:v>7.6907891345228201</c:v>
                </c:pt>
                <c:pt idx="12">
                  <c:v>6.5980839884243201</c:v>
                </c:pt>
                <c:pt idx="13">
                  <c:v>4.4005557603812404</c:v>
                </c:pt>
                <c:pt idx="14">
                  <c:v>6.6007581536335502</c:v>
                </c:pt>
                <c:pt idx="15">
                  <c:v>4.1999820800917496</c:v>
                </c:pt>
                <c:pt idx="16">
                  <c:v>5.1924280893525401</c:v>
                </c:pt>
                <c:pt idx="17">
                  <c:v>4.4122184696826396</c:v>
                </c:pt>
                <c:pt idx="18">
                  <c:v>3.99179925460929</c:v>
                </c:pt>
                <c:pt idx="19">
                  <c:v>2.4019317920274701</c:v>
                </c:pt>
                <c:pt idx="20">
                  <c:v>2.6021147750374101</c:v>
                </c:pt>
                <c:pt idx="21">
                  <c:v>5.7846552201620298</c:v>
                </c:pt>
                <c:pt idx="22">
                  <c:v>5.6061104458769604</c:v>
                </c:pt>
                <c:pt idx="23">
                  <c:v>6.0060322935272001</c:v>
                </c:pt>
                <c:pt idx="24">
                  <c:v>4.2030389178335197</c:v>
                </c:pt>
                <c:pt idx="25">
                  <c:v>4.7928218671096898</c:v>
                </c:pt>
                <c:pt idx="26">
                  <c:v>4.3980218066635901</c:v>
                </c:pt>
                <c:pt idx="27">
                  <c:v>3.4046956069071102</c:v>
                </c:pt>
                <c:pt idx="28">
                  <c:v>5.0034237799298902</c:v>
                </c:pt>
                <c:pt idx="29">
                  <c:v>4.1943206039424501</c:v>
                </c:pt>
                <c:pt idx="30">
                  <c:v>2.20238962006382</c:v>
                </c:pt>
                <c:pt idx="31">
                  <c:v>4.75077321407396</c:v>
                </c:pt>
                <c:pt idx="32">
                  <c:v>5.2531231218080396</c:v>
                </c:pt>
                <c:pt idx="33">
                  <c:v>2.75836360350212</c:v>
                </c:pt>
                <c:pt idx="34">
                  <c:v>4.0621938462517004</c:v>
                </c:pt>
                <c:pt idx="35">
                  <c:v>6.1808242316941602</c:v>
                </c:pt>
                <c:pt idx="36">
                  <c:v>4.0056252175319598</c:v>
                </c:pt>
                <c:pt idx="37">
                  <c:v>6.78812415976404</c:v>
                </c:pt>
                <c:pt idx="38">
                  <c:v>6.0193466451561202</c:v>
                </c:pt>
                <c:pt idx="39">
                  <c:v>6.4020349917861896</c:v>
                </c:pt>
                <c:pt idx="40">
                  <c:v>5.9877177483594597</c:v>
                </c:pt>
                <c:pt idx="41">
                  <c:v>6.6031824847231002</c:v>
                </c:pt>
                <c:pt idx="42">
                  <c:v>7.0118927583178001</c:v>
                </c:pt>
                <c:pt idx="43">
                  <c:v>5.7907846612484901</c:v>
                </c:pt>
                <c:pt idx="44">
                  <c:v>7.0687154795647</c:v>
                </c:pt>
                <c:pt idx="45">
                  <c:v>5.3121647182425802</c:v>
                </c:pt>
                <c:pt idx="46">
                  <c:v>5.7978107485295096</c:v>
                </c:pt>
                <c:pt idx="47">
                  <c:v>2.3980946227218398</c:v>
                </c:pt>
                <c:pt idx="48">
                  <c:v>1.8007626391339999</c:v>
                </c:pt>
                <c:pt idx="49">
                  <c:v>1.9972099161057499</c:v>
                </c:pt>
                <c:pt idx="50">
                  <c:v>3.0027401622095402</c:v>
                </c:pt>
                <c:pt idx="51">
                  <c:v>3.0015544677136901</c:v>
                </c:pt>
                <c:pt idx="52">
                  <c:v>2.1644379708392201</c:v>
                </c:pt>
                <c:pt idx="53">
                  <c:v>3.4639202073926998</c:v>
                </c:pt>
                <c:pt idx="54">
                  <c:v>2.6201610530735899</c:v>
                </c:pt>
                <c:pt idx="55">
                  <c:v>2.8034431934678699</c:v>
                </c:pt>
                <c:pt idx="56">
                  <c:v>3.99408832828267</c:v>
                </c:pt>
                <c:pt idx="57">
                  <c:v>5.2082741210940702</c:v>
                </c:pt>
                <c:pt idx="58">
                  <c:v>4.59324188935891</c:v>
                </c:pt>
                <c:pt idx="59">
                  <c:v>3.0048405616398499</c:v>
                </c:pt>
                <c:pt idx="60">
                  <c:v>1.7973131006854799</c:v>
                </c:pt>
              </c:numCache>
            </c:numRef>
          </c:val>
          <c:smooth val="0"/>
          <c:extLst>
            <c:ext xmlns:c16="http://schemas.microsoft.com/office/drawing/2014/chart" uri="{C3380CC4-5D6E-409C-BE32-E72D297353CC}">
              <c16:uniqueId val="{00000001-29FD-402A-AE2D-1A86EA2E6953}"/>
            </c:ext>
          </c:extLst>
        </c:ser>
        <c:dLbls>
          <c:showLegendKey val="0"/>
          <c:showVal val="0"/>
          <c:showCatName val="0"/>
          <c:showSerName val="0"/>
          <c:showPercent val="0"/>
          <c:showBubbleSize val="0"/>
        </c:dLbls>
        <c:smooth val="0"/>
        <c:axId val="726285744"/>
        <c:axId val="726284760"/>
      </c:lineChart>
      <c:catAx>
        <c:axId val="726285744"/>
        <c:scaling>
          <c:orientation val="minMax"/>
        </c:scaling>
        <c:delete val="1"/>
        <c:axPos val="b"/>
        <c:title>
          <c:tx>
            <c:rich>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a:solidFill>
                      <a:schemeClr val="tx1"/>
                    </a:solidFill>
                  </a:rPr>
                  <a:t>Session (60 seconds)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de-DE"/>
            </a:p>
          </c:txPr>
        </c:title>
        <c:numFmt formatCode="General" sourceLinked="1"/>
        <c:majorTickMark val="out"/>
        <c:minorTickMark val="none"/>
        <c:tickLblPos val="nextTo"/>
        <c:crossAx val="726284760"/>
        <c:crosses val="autoZero"/>
        <c:auto val="1"/>
        <c:lblAlgn val="ctr"/>
        <c:lblOffset val="100"/>
        <c:noMultiLvlLbl val="0"/>
      </c:catAx>
      <c:valAx>
        <c:axId val="726284760"/>
        <c:scaling>
          <c:orientation val="minMax"/>
        </c:scaling>
        <c:delete val="0"/>
        <c:axPos val="l"/>
        <c:majorGridlines>
          <c:spPr>
            <a:ln w="3175" cap="flat" cmpd="sng" algn="ctr">
              <a:solidFill>
                <a:schemeClr val="bg1">
                  <a:lumMod val="85000"/>
                </a:schemeClr>
              </a:solidFill>
              <a:prstDash val="dash"/>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de-DE"/>
          </a:p>
        </c:txPr>
        <c:crossAx val="72628574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de-DE"/>
        </a:p>
      </c:txPr>
    </c:legend>
    <c:plotVisOnly val="1"/>
    <c:dispBlanksAs val="gap"/>
    <c:showDLblsOverMax val="0"/>
  </c:chart>
  <c:spPr>
    <a:noFill/>
    <a:ln>
      <a:noFill/>
    </a:ln>
    <a:effectLst/>
  </c:spPr>
  <c:txPr>
    <a:bodyPr/>
    <a:lstStyle/>
    <a:p>
      <a:pPr>
        <a:defRPr/>
      </a:pPr>
      <a:endParaRPr lang="de-DE"/>
    </a:p>
  </c:txPr>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30.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B860ECB-EBE2-458B-89C1-C6969BBCEAA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1565C33-1C5C-4F31-B676-BB6AE0A4704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304EEAA-0DCE-42F1-B284-91D40AA57BCD}" type="datetimeFigureOut">
              <a:rPr lang="en-US" smtClean="0"/>
              <a:t>4/23/2019</a:t>
            </a:fld>
            <a:endParaRPr lang="en-US"/>
          </a:p>
        </p:txBody>
      </p:sp>
      <p:sp>
        <p:nvSpPr>
          <p:cNvPr id="4" name="Footer Placeholder 3">
            <a:extLst>
              <a:ext uri="{FF2B5EF4-FFF2-40B4-BE49-F238E27FC236}">
                <a16:creationId xmlns:a16="http://schemas.microsoft.com/office/drawing/2014/main" id="{CEE134AB-4C17-4915-8471-57AAAFE331E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36EB083-220D-4A3F-9DD4-42EB686B5CC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4652C29-2391-4DAF-93FA-5E8B732E39BE}" type="slidenum">
              <a:rPr lang="en-US" smtClean="0"/>
              <a:t>‹Nr.›</a:t>
            </a:fld>
            <a:endParaRPr lang="en-US"/>
          </a:p>
        </p:txBody>
      </p:sp>
    </p:spTree>
    <p:extLst>
      <p:ext uri="{BB962C8B-B14F-4D97-AF65-F5344CB8AC3E}">
        <p14:creationId xmlns:p14="http://schemas.microsoft.com/office/powerpoint/2010/main" val="237930028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0.jpg>
</file>

<file path=ppt/media/image100.png>
</file>

<file path=ppt/media/image101.png>
</file>

<file path=ppt/media/image102.png>
</file>

<file path=ppt/media/image11.jpg>
</file>

<file path=ppt/media/image12.jpeg>
</file>

<file path=ppt/media/image14.jpeg>
</file>

<file path=ppt/media/image15.jpeg>
</file>

<file path=ppt/media/image16.jpg>
</file>

<file path=ppt/media/image17.pn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1.png>
</file>

<file path=ppt/media/image32.png>
</file>

<file path=ppt/media/image33.png>
</file>

<file path=ppt/media/image34.png>
</file>

<file path=ppt/media/image35.png>
</file>

<file path=ppt/media/image36.png>
</file>

<file path=ppt/media/image37.jpeg>
</file>

<file path=ppt/media/image38.jpeg>
</file>

<file path=ppt/media/image39.png>
</file>

<file path=ppt/media/image4.png>
</file>

<file path=ppt/media/image40.png>
</file>

<file path=ppt/media/image41.png>
</file>

<file path=ppt/media/image42.svg>
</file>

<file path=ppt/media/image43.png>
</file>

<file path=ppt/media/image44.png>
</file>

<file path=ppt/media/image45.svg>
</file>

<file path=ppt/media/image46.png>
</file>

<file path=ppt/media/image47.png>
</file>

<file path=ppt/media/image48.png>
</file>

<file path=ppt/media/image49.png>
</file>

<file path=ppt/media/image5.jpeg>
</file>

<file path=ppt/media/image50.jpe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0.png>
</file>

<file path=ppt/media/image61.png>
</file>

<file path=ppt/media/image62.png>
</file>

<file path=ppt/media/image63.png>
</file>

<file path=ppt/media/image64.png>
</file>

<file path=ppt/media/image65.png>
</file>

<file path=ppt/media/image66.png>
</file>

<file path=ppt/media/image67.jpeg>
</file>

<file path=ppt/media/image68.png>
</file>

<file path=ppt/media/image69.png>
</file>

<file path=ppt/media/image7.jpeg>
</file>

<file path=ppt/media/image70.png>
</file>

<file path=ppt/media/image71.png>
</file>

<file path=ppt/media/image72.png>
</file>

<file path=ppt/media/image73.png>
</file>

<file path=ppt/media/image74.tiff>
</file>

<file path=ppt/media/image75.png>
</file>

<file path=ppt/media/image76.jpg>
</file>

<file path=ppt/media/image77.png>
</file>

<file path=ppt/media/image78.png>
</file>

<file path=ppt/media/image79.png>
</file>

<file path=ppt/media/image8.jpe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jpe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sv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556E9-0932-45D4-99D6-97D29CA97B71}" type="datetimeFigureOut">
              <a:rPr lang="en-US" smtClean="0"/>
              <a:t>4/23/2019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854EB8-4C4D-4596-9E16-F337F8524D5C}" type="slidenum">
              <a:rPr lang="en-US" smtClean="0"/>
              <a:t>‹Nr.›</a:t>
            </a:fld>
            <a:endParaRPr lang="en-US"/>
          </a:p>
        </p:txBody>
      </p:sp>
    </p:spTree>
    <p:extLst>
      <p:ext uri="{BB962C8B-B14F-4D97-AF65-F5344CB8AC3E}">
        <p14:creationId xmlns:p14="http://schemas.microsoft.com/office/powerpoint/2010/main" val="3642671182"/>
      </p:ext>
    </p:extLst>
  </p:cSld>
  <p:clrMap bg1="lt1" tx1="dk1" bg2="lt2" tx2="dk2" accent1="accent1" accent2="accent2" accent3="accent3" accent4="accent4" accent5="accent5" accent6="accent6" hlink="hlink" folHlink="folHlink"/>
  <p:notesStyle>
    <a:lvl1pPr marL="0" algn="l" defTabSz="932688" rtl="0" eaLnBrk="1" latinLnBrk="0" hangingPunct="1">
      <a:defRPr sz="1224" kern="1200">
        <a:solidFill>
          <a:schemeClr val="tx1"/>
        </a:solidFill>
        <a:latin typeface="+mn-lt"/>
        <a:ea typeface="+mn-ea"/>
        <a:cs typeface="+mn-cs"/>
      </a:defRPr>
    </a:lvl1pPr>
    <a:lvl2pPr marL="466344" algn="l" defTabSz="932688" rtl="0" eaLnBrk="1" latinLnBrk="0" hangingPunct="1">
      <a:defRPr sz="1224" kern="1200">
        <a:solidFill>
          <a:schemeClr val="tx1"/>
        </a:solidFill>
        <a:latin typeface="+mn-lt"/>
        <a:ea typeface="+mn-ea"/>
        <a:cs typeface="+mn-cs"/>
      </a:defRPr>
    </a:lvl2pPr>
    <a:lvl3pPr marL="932688" algn="l" defTabSz="932688" rtl="0" eaLnBrk="1" latinLnBrk="0" hangingPunct="1">
      <a:defRPr sz="1224" kern="1200">
        <a:solidFill>
          <a:schemeClr val="tx1"/>
        </a:solidFill>
        <a:latin typeface="+mn-lt"/>
        <a:ea typeface="+mn-ea"/>
        <a:cs typeface="+mn-cs"/>
      </a:defRPr>
    </a:lvl3pPr>
    <a:lvl4pPr marL="1399032" algn="l" defTabSz="932688" rtl="0" eaLnBrk="1" latinLnBrk="0" hangingPunct="1">
      <a:defRPr sz="1224" kern="1200">
        <a:solidFill>
          <a:schemeClr val="tx1"/>
        </a:solidFill>
        <a:latin typeface="+mn-lt"/>
        <a:ea typeface="+mn-ea"/>
        <a:cs typeface="+mn-cs"/>
      </a:defRPr>
    </a:lvl4pPr>
    <a:lvl5pPr marL="1865376" algn="l" defTabSz="932688" rtl="0" eaLnBrk="1" latinLnBrk="0" hangingPunct="1">
      <a:defRPr sz="1224" kern="1200">
        <a:solidFill>
          <a:schemeClr val="tx1"/>
        </a:solidFill>
        <a:latin typeface="+mn-lt"/>
        <a:ea typeface="+mn-ea"/>
        <a:cs typeface="+mn-cs"/>
      </a:defRPr>
    </a:lvl5pPr>
    <a:lvl6pPr marL="2331720" algn="l" defTabSz="932688" rtl="0" eaLnBrk="1" latinLnBrk="0" hangingPunct="1">
      <a:defRPr sz="1224" kern="1200">
        <a:solidFill>
          <a:schemeClr val="tx1"/>
        </a:solidFill>
        <a:latin typeface="+mn-lt"/>
        <a:ea typeface="+mn-ea"/>
        <a:cs typeface="+mn-cs"/>
      </a:defRPr>
    </a:lvl6pPr>
    <a:lvl7pPr marL="2798064" algn="l" defTabSz="932688" rtl="0" eaLnBrk="1" latinLnBrk="0" hangingPunct="1">
      <a:defRPr sz="1224" kern="1200">
        <a:solidFill>
          <a:schemeClr val="tx1"/>
        </a:solidFill>
        <a:latin typeface="+mn-lt"/>
        <a:ea typeface="+mn-ea"/>
        <a:cs typeface="+mn-cs"/>
      </a:defRPr>
    </a:lvl7pPr>
    <a:lvl8pPr marL="3264408" algn="l" defTabSz="932688" rtl="0" eaLnBrk="1" latinLnBrk="0" hangingPunct="1">
      <a:defRPr sz="1224" kern="1200">
        <a:solidFill>
          <a:schemeClr val="tx1"/>
        </a:solidFill>
        <a:latin typeface="+mn-lt"/>
        <a:ea typeface="+mn-ea"/>
        <a:cs typeface="+mn-cs"/>
      </a:defRPr>
    </a:lvl8pPr>
    <a:lvl9pPr marL="3730752" algn="l" defTabSz="932688" rtl="0" eaLnBrk="1" latinLnBrk="0" hangingPunct="1">
      <a:defRPr sz="122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endParaRPr lang="en-US" dirty="0">
              <a:latin typeface="Calibri" charset="0"/>
            </a:endParaRPr>
          </a:p>
        </p:txBody>
      </p:sp>
      <p:sp>
        <p:nvSpPr>
          <p:cNvPr id="4" name="Footer Placeholder 3"/>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May 2018 Roadshow Virtualiation</a:t>
            </a:r>
          </a:p>
        </p:txBody>
      </p:sp>
      <p:sp>
        <p:nvSpPr>
          <p:cNvPr id="5" name="Slide Number Placeholder 4"/>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F2D3714-B553-A044-BA72-366907BA36B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512E35DC-3216-46B9-966C-1BBD548BA28B}"/>
              </a:ext>
            </a:extLst>
          </p:cNvPr>
          <p:cNvSpPr txBox="1"/>
          <p:nvPr/>
        </p:nvSpPr>
        <p:spPr>
          <a:xfrm>
            <a:off x="4572000" y="773399"/>
            <a:ext cx="4114800" cy="276999"/>
          </a:xfrm>
          <a:prstGeom prst="rect">
            <a:avLst/>
          </a:prstGeom>
          <a:noFill/>
        </p:spPr>
        <p:txBody>
          <a:bodyPr wrap="square" lIns="0" tIns="0" rIns="0" bIns="0" rtlCol="0" anchor="t">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100" normalizeH="0" baseline="0" noProof="0">
                <a:ln>
                  <a:noFill/>
                </a:ln>
                <a:solidFill>
                  <a:prstClr val="white"/>
                </a:solidFill>
                <a:effectLst/>
                <a:uLnTx/>
                <a:uFillTx/>
                <a:latin typeface="Calibri" panose="020F0502020204030204"/>
                <a:ea typeface="+mn-ea"/>
                <a:cs typeface="+mn-cs"/>
              </a:rPr>
              <a:t>“Insert text here”</a:t>
            </a:r>
          </a:p>
        </p:txBody>
      </p:sp>
      <p:sp>
        <p:nvSpPr>
          <p:cNvPr id="7" name="TextBox 6">
            <a:extLst>
              <a:ext uri="{FF2B5EF4-FFF2-40B4-BE49-F238E27FC236}">
                <a16:creationId xmlns:a16="http://schemas.microsoft.com/office/drawing/2014/main" id="{7DF8A0DD-2DFC-4914-95D2-369D2C80C77B}"/>
              </a:ext>
            </a:extLst>
          </p:cNvPr>
          <p:cNvSpPr txBox="1"/>
          <p:nvPr/>
        </p:nvSpPr>
        <p:spPr>
          <a:xfrm>
            <a:off x="6141719" y="2462904"/>
            <a:ext cx="2854691" cy="4051005"/>
          </a:xfrm>
          <a:prstGeom prst="rect">
            <a:avLst/>
          </a:prstGeom>
          <a:solidFill>
            <a:schemeClr val="bg1">
              <a:lumMod val="95000"/>
            </a:schemeClr>
          </a:solidFill>
        </p:spPr>
        <p:txBody>
          <a:bodyPr wrap="square" rtlCol="0">
            <a:noAutofit/>
          </a:bodyPr>
          <a:lstStyle/>
          <a:p>
            <a:pPr marL="0" marR="0" lvl="0" indent="0" algn="l" defTabSz="914400" rtl="0" eaLnBrk="1" fontAlgn="auto" latinLnBrk="0" hangingPunct="1">
              <a:lnSpc>
                <a:spcPct val="100000"/>
              </a:lnSpc>
              <a:spcBef>
                <a:spcPts val="0"/>
              </a:spcBef>
              <a:spcAft>
                <a:spcPts val="1200"/>
              </a:spcAft>
              <a:buClrTx/>
              <a:buSzTx/>
              <a:buFontTx/>
              <a:buNone/>
              <a:tabLst/>
              <a:defRPr/>
            </a:pPr>
            <a:r>
              <a:rPr kumimoji="0" lang="en-US" sz="1600" b="0" i="0" u="none" strike="noStrike" kern="1200" cap="none" spc="-50" normalizeH="0" baseline="0" noProof="0">
                <a:ln>
                  <a:noFill/>
                </a:ln>
                <a:solidFill>
                  <a:srgbClr val="000000"/>
                </a:solidFill>
                <a:effectLst/>
                <a:uLnTx/>
                <a:uFillTx/>
                <a:latin typeface="Calibri Light" panose="020F0302020204030204"/>
                <a:ea typeface="+mn-ea"/>
                <a:cs typeface="+mn-cs"/>
              </a:rPr>
              <a:t>Key points to land</a:t>
            </a:r>
          </a:p>
          <a:p>
            <a:pPr marL="342900" marR="0" lvl="0" indent="-3429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t>Text</a:t>
            </a:r>
          </a:p>
          <a:p>
            <a:pPr marL="342900" marR="0" lvl="0" indent="-3429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t>Text</a:t>
            </a:r>
          </a:p>
          <a:p>
            <a:pPr marL="342900" marR="0" lvl="0" indent="-3429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t>Text</a:t>
            </a: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270639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22077258-70D4-4992-A2EC-F1B865547BEC}"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4/23/2019 3:46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5810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endParaRPr lang="en-US" dirty="0"/>
          </a:p>
        </p:txBody>
      </p:sp>
      <p:sp>
        <p:nvSpPr>
          <p:cNvPr id="4" name="Footer Placeholder 3"/>
          <p:cNvSpPr>
            <a:spLocks noGrp="1"/>
          </p:cNvSpPr>
          <p:nvPr>
            <p:ph type="ft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May 2018 Roadshow Virtualiation</a:t>
            </a:r>
          </a:p>
        </p:txBody>
      </p:sp>
      <p:sp>
        <p:nvSpPr>
          <p:cNvPr id="5" name="Slide Number Placeholder 4"/>
          <p:cNvSpPr>
            <a:spLocks noGrp="1"/>
          </p:cNvSpPr>
          <p:nvPr>
            <p:ph type="sldNum" sz="quarter" idx="11"/>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13</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6" name="TextBox 5">
            <a:extLst>
              <a:ext uri="{FF2B5EF4-FFF2-40B4-BE49-F238E27FC236}">
                <a16:creationId xmlns:a16="http://schemas.microsoft.com/office/drawing/2014/main" id="{82ACF9B1-0339-4B7C-B282-263AFE02D0CE}"/>
              </a:ext>
            </a:extLst>
          </p:cNvPr>
          <p:cNvSpPr txBox="1"/>
          <p:nvPr/>
        </p:nvSpPr>
        <p:spPr>
          <a:xfrm>
            <a:off x="4572000" y="773399"/>
            <a:ext cx="4114800" cy="276999"/>
          </a:xfrm>
          <a:prstGeom prst="rect">
            <a:avLst/>
          </a:prstGeom>
          <a:noFill/>
        </p:spPr>
        <p:txBody>
          <a:bodyPr wrap="square" lIns="0" tIns="0" rIns="0" bIns="0" rtlCol="0" anchor="t">
            <a:spAutoFit/>
          </a:bodyPr>
          <a:lstStyle/>
          <a:p>
            <a:pPr marL="0" marR="0" lvl="0" indent="0" algn="l" defTabSz="932688"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100" normalizeH="0" baseline="0" noProof="0">
                <a:ln>
                  <a:noFill/>
                </a:ln>
                <a:solidFill>
                  <a:srgbClr val="FFFFFF"/>
                </a:solidFill>
                <a:effectLst/>
                <a:uLnTx/>
                <a:uFillTx/>
                <a:latin typeface="Segoe UI"/>
                <a:ea typeface="+mn-ea"/>
                <a:cs typeface="+mn-cs"/>
              </a:rPr>
              <a:t>“Insert text here”</a:t>
            </a:r>
          </a:p>
        </p:txBody>
      </p:sp>
      <p:sp>
        <p:nvSpPr>
          <p:cNvPr id="7" name="TextBox 6">
            <a:extLst>
              <a:ext uri="{FF2B5EF4-FFF2-40B4-BE49-F238E27FC236}">
                <a16:creationId xmlns:a16="http://schemas.microsoft.com/office/drawing/2014/main" id="{C17DEF79-6E8B-409D-A063-50DE6978025A}"/>
              </a:ext>
            </a:extLst>
          </p:cNvPr>
          <p:cNvSpPr txBox="1"/>
          <p:nvPr/>
        </p:nvSpPr>
        <p:spPr>
          <a:xfrm>
            <a:off x="6141719" y="2462904"/>
            <a:ext cx="2854691" cy="4051005"/>
          </a:xfrm>
          <a:prstGeom prst="rect">
            <a:avLst/>
          </a:prstGeom>
          <a:solidFill>
            <a:schemeClr val="bg1">
              <a:lumMod val="95000"/>
            </a:schemeClr>
          </a:solidFill>
        </p:spPr>
        <p:txBody>
          <a:bodyPr wrap="square" rtlCol="0">
            <a:noAutofit/>
          </a:bodyPr>
          <a:lstStyle/>
          <a:p>
            <a:pPr marL="0" marR="0" lvl="0" indent="0" algn="l" defTabSz="932688" rtl="0" eaLnBrk="1" fontAlgn="auto" latinLnBrk="0" hangingPunct="1">
              <a:lnSpc>
                <a:spcPct val="100000"/>
              </a:lnSpc>
              <a:spcBef>
                <a:spcPts val="0"/>
              </a:spcBef>
              <a:spcAft>
                <a:spcPts val="1200"/>
              </a:spcAft>
              <a:buClrTx/>
              <a:buSzTx/>
              <a:buFontTx/>
              <a:buNone/>
              <a:tabLst/>
              <a:defRPr/>
            </a:pPr>
            <a:r>
              <a:rPr kumimoji="0" lang="en-US" sz="1600" b="0" i="0" u="none" strike="noStrike" kern="1200" cap="none" spc="-50" normalizeH="0" baseline="0" noProof="0">
                <a:ln>
                  <a:noFill/>
                </a:ln>
                <a:solidFill>
                  <a:srgbClr val="000000"/>
                </a:solidFill>
                <a:effectLst/>
                <a:uLnTx/>
                <a:uFillTx/>
                <a:latin typeface="Segoe UI Semibold"/>
                <a:ea typeface="+mn-ea"/>
                <a:cs typeface="+mn-cs"/>
              </a:rPr>
              <a:t>Key points to land</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endParaRPr kumimoji="0" lang="en-US" sz="1836"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41504558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endParaRPr lang="en-US" dirty="0"/>
          </a:p>
        </p:txBody>
      </p:sp>
      <p:sp>
        <p:nvSpPr>
          <p:cNvPr id="4" name="Slide Number Placeholder 3"/>
          <p:cNvSpPr>
            <a:spLocks noGrp="1"/>
          </p:cNvSpPr>
          <p:nvPr>
            <p:ph type="sldNum" sz="quarter" idx="5"/>
          </p:nvPr>
        </p:nvSpPr>
        <p:spPr/>
        <p:txBody>
          <a:bodyPr/>
          <a:lstStyle/>
          <a:p>
            <a:fld id="{E0854EB8-4C4D-4596-9E16-F337F8524D5C}" type="slidenum">
              <a:rPr lang="en-US" smtClean="0"/>
              <a:t>14</a:t>
            </a:fld>
            <a:endParaRPr lang="en-US"/>
          </a:p>
        </p:txBody>
      </p:sp>
    </p:spTree>
    <p:extLst>
      <p:ext uri="{BB962C8B-B14F-4D97-AF65-F5344CB8AC3E}">
        <p14:creationId xmlns:p14="http://schemas.microsoft.com/office/powerpoint/2010/main" val="17896660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nSpc>
                <a:spcPct val="107000"/>
              </a:lnSpc>
              <a:spcAft>
                <a:spcPts val="800"/>
              </a:spcAft>
              <a:buFontTx/>
              <a:buChar char="-"/>
            </a:pPr>
            <a:endParaRPr lang="en-US"/>
          </a:p>
          <a:p>
            <a:pPr>
              <a:lnSpc>
                <a:spcPct val="107000"/>
              </a:lnSpc>
              <a:spcAft>
                <a:spcPts val="800"/>
              </a:spcAft>
            </a:pPr>
            <a:endParaRPr lang="en-US"/>
          </a:p>
          <a:p>
            <a:pPr>
              <a:lnSpc>
                <a:spcPct val="107000"/>
              </a:lnSpc>
              <a:spcAft>
                <a:spcPts val="800"/>
              </a:spcAft>
            </a:pPr>
            <a:endParaRPr lang="en-US"/>
          </a:p>
        </p:txBody>
      </p:sp>
      <p:sp>
        <p:nvSpPr>
          <p:cNvPr id="4" name="Footer Placeholder 3"/>
          <p:cNvSpPr>
            <a:spLocks noGrp="1"/>
          </p:cNvSpPr>
          <p:nvPr>
            <p:ph type="ft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May 2018 Roadshow Virtualiation</a:t>
            </a:r>
          </a:p>
        </p:txBody>
      </p:sp>
      <p:sp>
        <p:nvSpPr>
          <p:cNvPr id="5" name="Slide Number Placeholder 4"/>
          <p:cNvSpPr>
            <a:spLocks noGrp="1"/>
          </p:cNvSpPr>
          <p:nvPr>
            <p:ph type="sldNum" sz="quarter" idx="11"/>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16</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6" name="TextBox 5">
            <a:extLst>
              <a:ext uri="{FF2B5EF4-FFF2-40B4-BE49-F238E27FC236}">
                <a16:creationId xmlns:a16="http://schemas.microsoft.com/office/drawing/2014/main" id="{82ACF9B1-0339-4B7C-B282-263AFE02D0CE}"/>
              </a:ext>
            </a:extLst>
          </p:cNvPr>
          <p:cNvSpPr txBox="1"/>
          <p:nvPr/>
        </p:nvSpPr>
        <p:spPr>
          <a:xfrm>
            <a:off x="4572000" y="773399"/>
            <a:ext cx="4114800" cy="276999"/>
          </a:xfrm>
          <a:prstGeom prst="rect">
            <a:avLst/>
          </a:prstGeom>
          <a:noFill/>
        </p:spPr>
        <p:txBody>
          <a:bodyPr wrap="square" lIns="0" tIns="0" rIns="0" bIns="0" rtlCol="0" anchor="t">
            <a:spAutoFit/>
          </a:bodyPr>
          <a:lstStyle/>
          <a:p>
            <a:pPr marL="0" marR="0" lvl="0" indent="0" algn="l" defTabSz="932688"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100" normalizeH="0" baseline="0" noProof="0">
                <a:ln>
                  <a:noFill/>
                </a:ln>
                <a:solidFill>
                  <a:srgbClr val="FFFFFF"/>
                </a:solidFill>
                <a:effectLst/>
                <a:uLnTx/>
                <a:uFillTx/>
                <a:latin typeface="Segoe UI"/>
                <a:ea typeface="+mn-ea"/>
                <a:cs typeface="+mn-cs"/>
              </a:rPr>
              <a:t>“Insert text here”</a:t>
            </a:r>
          </a:p>
        </p:txBody>
      </p:sp>
      <p:sp>
        <p:nvSpPr>
          <p:cNvPr id="7" name="TextBox 6">
            <a:extLst>
              <a:ext uri="{FF2B5EF4-FFF2-40B4-BE49-F238E27FC236}">
                <a16:creationId xmlns:a16="http://schemas.microsoft.com/office/drawing/2014/main" id="{C17DEF79-6E8B-409D-A063-50DE6978025A}"/>
              </a:ext>
            </a:extLst>
          </p:cNvPr>
          <p:cNvSpPr txBox="1"/>
          <p:nvPr/>
        </p:nvSpPr>
        <p:spPr>
          <a:xfrm>
            <a:off x="6141719" y="2462904"/>
            <a:ext cx="2854691" cy="4051005"/>
          </a:xfrm>
          <a:prstGeom prst="rect">
            <a:avLst/>
          </a:prstGeom>
          <a:solidFill>
            <a:schemeClr val="bg1">
              <a:lumMod val="95000"/>
            </a:schemeClr>
          </a:solidFill>
        </p:spPr>
        <p:txBody>
          <a:bodyPr wrap="square" rtlCol="0">
            <a:noAutofit/>
          </a:bodyPr>
          <a:lstStyle/>
          <a:p>
            <a:pPr marL="0" marR="0" lvl="0" indent="0" algn="l" defTabSz="932688" rtl="0" eaLnBrk="1" fontAlgn="auto" latinLnBrk="0" hangingPunct="1">
              <a:lnSpc>
                <a:spcPct val="100000"/>
              </a:lnSpc>
              <a:spcBef>
                <a:spcPts val="0"/>
              </a:spcBef>
              <a:spcAft>
                <a:spcPts val="1200"/>
              </a:spcAft>
              <a:buClrTx/>
              <a:buSzTx/>
              <a:buFontTx/>
              <a:buNone/>
              <a:tabLst/>
              <a:defRPr/>
            </a:pPr>
            <a:r>
              <a:rPr kumimoji="0" lang="en-US" sz="1600" b="0" i="0" u="none" strike="noStrike" kern="1200" cap="none" spc="-50" normalizeH="0" baseline="0" noProof="0">
                <a:ln>
                  <a:noFill/>
                </a:ln>
                <a:solidFill>
                  <a:srgbClr val="000000"/>
                </a:solidFill>
                <a:effectLst/>
                <a:uLnTx/>
                <a:uFillTx/>
                <a:latin typeface="Segoe UI Semibold"/>
                <a:ea typeface="+mn-ea"/>
                <a:cs typeface="+mn-cs"/>
              </a:rPr>
              <a:t>Key points to land</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endParaRPr kumimoji="0" lang="en-US" sz="1836"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27048188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nSpc>
                <a:spcPct val="107000"/>
              </a:lnSpc>
              <a:spcAft>
                <a:spcPts val="800"/>
              </a:spcAft>
              <a:buFontTx/>
              <a:buChar char="-"/>
            </a:pPr>
            <a:endParaRPr lang="en-US"/>
          </a:p>
          <a:p>
            <a:pPr>
              <a:lnSpc>
                <a:spcPct val="107000"/>
              </a:lnSpc>
              <a:spcAft>
                <a:spcPts val="800"/>
              </a:spcAft>
            </a:pPr>
            <a:endParaRPr lang="en-US"/>
          </a:p>
          <a:p>
            <a:pPr>
              <a:lnSpc>
                <a:spcPct val="107000"/>
              </a:lnSpc>
              <a:spcAft>
                <a:spcPts val="800"/>
              </a:spcAft>
            </a:pPr>
            <a:endParaRPr lang="en-US"/>
          </a:p>
        </p:txBody>
      </p:sp>
      <p:sp>
        <p:nvSpPr>
          <p:cNvPr id="4" name="Footer Placeholder 3"/>
          <p:cNvSpPr>
            <a:spLocks noGrp="1"/>
          </p:cNvSpPr>
          <p:nvPr>
            <p:ph type="ft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May 2018 Roadshow Virtualiation</a:t>
            </a:r>
          </a:p>
        </p:txBody>
      </p:sp>
      <p:sp>
        <p:nvSpPr>
          <p:cNvPr id="5" name="Slide Number Placeholder 4"/>
          <p:cNvSpPr>
            <a:spLocks noGrp="1"/>
          </p:cNvSpPr>
          <p:nvPr>
            <p:ph type="sldNum" sz="quarter" idx="11"/>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17</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6" name="TextBox 5">
            <a:extLst>
              <a:ext uri="{FF2B5EF4-FFF2-40B4-BE49-F238E27FC236}">
                <a16:creationId xmlns:a16="http://schemas.microsoft.com/office/drawing/2014/main" id="{82ACF9B1-0339-4B7C-B282-263AFE02D0CE}"/>
              </a:ext>
            </a:extLst>
          </p:cNvPr>
          <p:cNvSpPr txBox="1"/>
          <p:nvPr/>
        </p:nvSpPr>
        <p:spPr>
          <a:xfrm>
            <a:off x="4572000" y="773399"/>
            <a:ext cx="4114800" cy="276999"/>
          </a:xfrm>
          <a:prstGeom prst="rect">
            <a:avLst/>
          </a:prstGeom>
          <a:noFill/>
        </p:spPr>
        <p:txBody>
          <a:bodyPr wrap="square" lIns="0" tIns="0" rIns="0" bIns="0" rtlCol="0" anchor="t">
            <a:spAutoFit/>
          </a:bodyPr>
          <a:lstStyle/>
          <a:p>
            <a:pPr marL="0" marR="0" lvl="0" indent="0" algn="l" defTabSz="932688"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100" normalizeH="0" baseline="0" noProof="0">
                <a:ln>
                  <a:noFill/>
                </a:ln>
                <a:solidFill>
                  <a:srgbClr val="FFFFFF"/>
                </a:solidFill>
                <a:effectLst/>
                <a:uLnTx/>
                <a:uFillTx/>
                <a:latin typeface="Segoe UI"/>
                <a:ea typeface="+mn-ea"/>
                <a:cs typeface="+mn-cs"/>
              </a:rPr>
              <a:t>“Insert text here”</a:t>
            </a:r>
          </a:p>
        </p:txBody>
      </p:sp>
      <p:sp>
        <p:nvSpPr>
          <p:cNvPr id="7" name="TextBox 6">
            <a:extLst>
              <a:ext uri="{FF2B5EF4-FFF2-40B4-BE49-F238E27FC236}">
                <a16:creationId xmlns:a16="http://schemas.microsoft.com/office/drawing/2014/main" id="{C17DEF79-6E8B-409D-A063-50DE6978025A}"/>
              </a:ext>
            </a:extLst>
          </p:cNvPr>
          <p:cNvSpPr txBox="1"/>
          <p:nvPr/>
        </p:nvSpPr>
        <p:spPr>
          <a:xfrm>
            <a:off x="6141719" y="2462904"/>
            <a:ext cx="2854691" cy="4051005"/>
          </a:xfrm>
          <a:prstGeom prst="rect">
            <a:avLst/>
          </a:prstGeom>
          <a:solidFill>
            <a:schemeClr val="bg1">
              <a:lumMod val="95000"/>
            </a:schemeClr>
          </a:solidFill>
        </p:spPr>
        <p:txBody>
          <a:bodyPr wrap="square" rtlCol="0">
            <a:noAutofit/>
          </a:bodyPr>
          <a:lstStyle/>
          <a:p>
            <a:pPr marL="0" marR="0" lvl="0" indent="0" algn="l" defTabSz="932688" rtl="0" eaLnBrk="1" fontAlgn="auto" latinLnBrk="0" hangingPunct="1">
              <a:lnSpc>
                <a:spcPct val="100000"/>
              </a:lnSpc>
              <a:spcBef>
                <a:spcPts val="0"/>
              </a:spcBef>
              <a:spcAft>
                <a:spcPts val="1200"/>
              </a:spcAft>
              <a:buClrTx/>
              <a:buSzTx/>
              <a:buFontTx/>
              <a:buNone/>
              <a:tabLst/>
              <a:defRPr/>
            </a:pPr>
            <a:r>
              <a:rPr kumimoji="0" lang="en-US" sz="1600" b="0" i="0" u="none" strike="noStrike" kern="1200" cap="none" spc="-50" normalizeH="0" baseline="0" noProof="0">
                <a:ln>
                  <a:noFill/>
                </a:ln>
                <a:solidFill>
                  <a:srgbClr val="000000"/>
                </a:solidFill>
                <a:effectLst/>
                <a:uLnTx/>
                <a:uFillTx/>
                <a:latin typeface="Segoe UI Semibold"/>
                <a:ea typeface="+mn-ea"/>
                <a:cs typeface="+mn-cs"/>
              </a:rPr>
              <a:t>Key points to land</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endParaRPr kumimoji="0" lang="en-US" sz="1836"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15936278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nSpc>
                <a:spcPct val="107000"/>
              </a:lnSpc>
              <a:spcAft>
                <a:spcPts val="800"/>
              </a:spcAft>
              <a:buFontTx/>
              <a:buChar char="-"/>
            </a:pPr>
            <a:endParaRPr lang="en-US"/>
          </a:p>
          <a:p>
            <a:pPr>
              <a:lnSpc>
                <a:spcPct val="107000"/>
              </a:lnSpc>
              <a:spcAft>
                <a:spcPts val="800"/>
              </a:spcAft>
            </a:pPr>
            <a:endParaRPr lang="en-US"/>
          </a:p>
          <a:p>
            <a:pPr>
              <a:lnSpc>
                <a:spcPct val="107000"/>
              </a:lnSpc>
              <a:spcAft>
                <a:spcPts val="800"/>
              </a:spcAft>
            </a:pPr>
            <a:endParaRPr lang="en-US"/>
          </a:p>
        </p:txBody>
      </p:sp>
      <p:sp>
        <p:nvSpPr>
          <p:cNvPr id="4" name="Footer Placeholder 3"/>
          <p:cNvSpPr>
            <a:spLocks noGrp="1"/>
          </p:cNvSpPr>
          <p:nvPr>
            <p:ph type="ft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May 2018 Roadshow Virtualiation</a:t>
            </a:r>
          </a:p>
        </p:txBody>
      </p:sp>
      <p:sp>
        <p:nvSpPr>
          <p:cNvPr id="5" name="Slide Number Placeholder 4"/>
          <p:cNvSpPr>
            <a:spLocks noGrp="1"/>
          </p:cNvSpPr>
          <p:nvPr>
            <p:ph type="sldNum" sz="quarter" idx="11"/>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18</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6" name="TextBox 5">
            <a:extLst>
              <a:ext uri="{FF2B5EF4-FFF2-40B4-BE49-F238E27FC236}">
                <a16:creationId xmlns:a16="http://schemas.microsoft.com/office/drawing/2014/main" id="{82ACF9B1-0339-4B7C-B282-263AFE02D0CE}"/>
              </a:ext>
            </a:extLst>
          </p:cNvPr>
          <p:cNvSpPr txBox="1"/>
          <p:nvPr/>
        </p:nvSpPr>
        <p:spPr>
          <a:xfrm>
            <a:off x="4572000" y="773399"/>
            <a:ext cx="4114800" cy="276999"/>
          </a:xfrm>
          <a:prstGeom prst="rect">
            <a:avLst/>
          </a:prstGeom>
          <a:noFill/>
        </p:spPr>
        <p:txBody>
          <a:bodyPr wrap="square" lIns="0" tIns="0" rIns="0" bIns="0" rtlCol="0" anchor="t">
            <a:spAutoFit/>
          </a:bodyPr>
          <a:lstStyle/>
          <a:p>
            <a:pPr marL="0" marR="0" lvl="0" indent="0" algn="l" defTabSz="932688"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100" normalizeH="0" baseline="0" noProof="0">
                <a:ln>
                  <a:noFill/>
                </a:ln>
                <a:solidFill>
                  <a:srgbClr val="FFFFFF"/>
                </a:solidFill>
                <a:effectLst/>
                <a:uLnTx/>
                <a:uFillTx/>
                <a:latin typeface="Segoe UI"/>
                <a:ea typeface="+mn-ea"/>
                <a:cs typeface="+mn-cs"/>
              </a:rPr>
              <a:t>“Insert text here”</a:t>
            </a:r>
          </a:p>
        </p:txBody>
      </p:sp>
      <p:sp>
        <p:nvSpPr>
          <p:cNvPr id="7" name="TextBox 6">
            <a:extLst>
              <a:ext uri="{FF2B5EF4-FFF2-40B4-BE49-F238E27FC236}">
                <a16:creationId xmlns:a16="http://schemas.microsoft.com/office/drawing/2014/main" id="{C17DEF79-6E8B-409D-A063-50DE6978025A}"/>
              </a:ext>
            </a:extLst>
          </p:cNvPr>
          <p:cNvSpPr txBox="1"/>
          <p:nvPr/>
        </p:nvSpPr>
        <p:spPr>
          <a:xfrm>
            <a:off x="6141719" y="2462904"/>
            <a:ext cx="2854691" cy="4051005"/>
          </a:xfrm>
          <a:prstGeom prst="rect">
            <a:avLst/>
          </a:prstGeom>
          <a:solidFill>
            <a:schemeClr val="bg1">
              <a:lumMod val="95000"/>
            </a:schemeClr>
          </a:solidFill>
        </p:spPr>
        <p:txBody>
          <a:bodyPr wrap="square" rtlCol="0">
            <a:noAutofit/>
          </a:bodyPr>
          <a:lstStyle/>
          <a:p>
            <a:pPr marL="0" marR="0" lvl="0" indent="0" algn="l" defTabSz="932688" rtl="0" eaLnBrk="1" fontAlgn="auto" latinLnBrk="0" hangingPunct="1">
              <a:lnSpc>
                <a:spcPct val="100000"/>
              </a:lnSpc>
              <a:spcBef>
                <a:spcPts val="0"/>
              </a:spcBef>
              <a:spcAft>
                <a:spcPts val="1200"/>
              </a:spcAft>
              <a:buClrTx/>
              <a:buSzTx/>
              <a:buFontTx/>
              <a:buNone/>
              <a:tabLst/>
              <a:defRPr/>
            </a:pPr>
            <a:r>
              <a:rPr kumimoji="0" lang="en-US" sz="1600" b="0" i="0" u="none" strike="noStrike" kern="1200" cap="none" spc="-50" normalizeH="0" baseline="0" noProof="0">
                <a:ln>
                  <a:noFill/>
                </a:ln>
                <a:solidFill>
                  <a:srgbClr val="000000"/>
                </a:solidFill>
                <a:effectLst/>
                <a:uLnTx/>
                <a:uFillTx/>
                <a:latin typeface="Segoe UI Semibold"/>
                <a:ea typeface="+mn-ea"/>
                <a:cs typeface="+mn-cs"/>
              </a:rPr>
              <a:t>Key points to land</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endParaRPr kumimoji="0" lang="en-US" sz="1836"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20491321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Playback always HW accelerated</a:t>
            </a:r>
          </a:p>
          <a:p>
            <a:pPr marL="171450" indent="-171450">
              <a:buFontTx/>
              <a:buChar char="-"/>
            </a:pPr>
            <a:r>
              <a:rPr lang="en-US" dirty="0"/>
              <a:t>No tearing when moving Windows</a:t>
            </a:r>
          </a:p>
          <a:p>
            <a:pPr marL="171450" indent="-171450">
              <a:buFontTx/>
              <a:buChar char="-"/>
            </a:pPr>
            <a:r>
              <a:rPr lang="en-US" dirty="0"/>
              <a:t>4k </a:t>
            </a:r>
            <a:r>
              <a:rPr lang="en-US" dirty="0" err="1"/>
              <a:t>downsampling</a:t>
            </a:r>
            <a:endParaRPr lang="en-US" dirty="0"/>
          </a:p>
          <a:p>
            <a:pPr marL="171450" indent="-171450">
              <a:lnSpc>
                <a:spcPct val="107000"/>
              </a:lnSpc>
              <a:spcAft>
                <a:spcPts val="800"/>
              </a:spcAft>
              <a:buFontTx/>
              <a:buChar char="-"/>
            </a:pPr>
            <a:endParaRPr lang="en-US" dirty="0"/>
          </a:p>
        </p:txBody>
      </p:sp>
      <p:sp>
        <p:nvSpPr>
          <p:cNvPr id="4" name="Footer Placeholder 3"/>
          <p:cNvSpPr>
            <a:spLocks noGrp="1"/>
          </p:cNvSpPr>
          <p:nvPr>
            <p:ph type="ft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May 2018 Roadshow Virtualiation</a:t>
            </a:r>
          </a:p>
        </p:txBody>
      </p:sp>
      <p:sp>
        <p:nvSpPr>
          <p:cNvPr id="5" name="Slide Number Placeholder 4"/>
          <p:cNvSpPr>
            <a:spLocks noGrp="1"/>
          </p:cNvSpPr>
          <p:nvPr>
            <p:ph type="sldNum" sz="quarter" idx="11"/>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20</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6" name="TextBox 5">
            <a:extLst>
              <a:ext uri="{FF2B5EF4-FFF2-40B4-BE49-F238E27FC236}">
                <a16:creationId xmlns:a16="http://schemas.microsoft.com/office/drawing/2014/main" id="{82ACF9B1-0339-4B7C-B282-263AFE02D0CE}"/>
              </a:ext>
            </a:extLst>
          </p:cNvPr>
          <p:cNvSpPr txBox="1"/>
          <p:nvPr/>
        </p:nvSpPr>
        <p:spPr>
          <a:xfrm>
            <a:off x="4572000" y="773399"/>
            <a:ext cx="4114800" cy="276999"/>
          </a:xfrm>
          <a:prstGeom prst="rect">
            <a:avLst/>
          </a:prstGeom>
          <a:noFill/>
        </p:spPr>
        <p:txBody>
          <a:bodyPr wrap="square" lIns="0" tIns="0" rIns="0" bIns="0" rtlCol="0" anchor="t">
            <a:spAutoFit/>
          </a:bodyPr>
          <a:lstStyle/>
          <a:p>
            <a:pPr marL="0" marR="0" lvl="0" indent="0" algn="l" defTabSz="932688"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100" normalizeH="0" baseline="0" noProof="0">
                <a:ln>
                  <a:noFill/>
                </a:ln>
                <a:solidFill>
                  <a:srgbClr val="FFFFFF"/>
                </a:solidFill>
                <a:effectLst/>
                <a:uLnTx/>
                <a:uFillTx/>
                <a:latin typeface="Segoe UI"/>
                <a:ea typeface="+mn-ea"/>
                <a:cs typeface="+mn-cs"/>
              </a:rPr>
              <a:t>“Insert text here”</a:t>
            </a:r>
          </a:p>
        </p:txBody>
      </p:sp>
      <p:sp>
        <p:nvSpPr>
          <p:cNvPr id="7" name="TextBox 6">
            <a:extLst>
              <a:ext uri="{FF2B5EF4-FFF2-40B4-BE49-F238E27FC236}">
                <a16:creationId xmlns:a16="http://schemas.microsoft.com/office/drawing/2014/main" id="{C17DEF79-6E8B-409D-A063-50DE6978025A}"/>
              </a:ext>
            </a:extLst>
          </p:cNvPr>
          <p:cNvSpPr txBox="1"/>
          <p:nvPr/>
        </p:nvSpPr>
        <p:spPr>
          <a:xfrm>
            <a:off x="6141719" y="2462904"/>
            <a:ext cx="2854691" cy="4051005"/>
          </a:xfrm>
          <a:prstGeom prst="rect">
            <a:avLst/>
          </a:prstGeom>
          <a:solidFill>
            <a:schemeClr val="bg1">
              <a:lumMod val="95000"/>
            </a:schemeClr>
          </a:solidFill>
        </p:spPr>
        <p:txBody>
          <a:bodyPr wrap="square" rtlCol="0">
            <a:noAutofit/>
          </a:bodyPr>
          <a:lstStyle/>
          <a:p>
            <a:pPr marL="0" marR="0" lvl="0" indent="0" algn="l" defTabSz="932688" rtl="0" eaLnBrk="1" fontAlgn="auto" latinLnBrk="0" hangingPunct="1">
              <a:lnSpc>
                <a:spcPct val="100000"/>
              </a:lnSpc>
              <a:spcBef>
                <a:spcPts val="0"/>
              </a:spcBef>
              <a:spcAft>
                <a:spcPts val="1200"/>
              </a:spcAft>
              <a:buClrTx/>
              <a:buSzTx/>
              <a:buFontTx/>
              <a:buNone/>
              <a:tabLst/>
              <a:defRPr/>
            </a:pPr>
            <a:r>
              <a:rPr kumimoji="0" lang="en-US" sz="1600" b="0" i="0" u="none" strike="noStrike" kern="1200" cap="none" spc="-50" normalizeH="0" baseline="0" noProof="0">
                <a:ln>
                  <a:noFill/>
                </a:ln>
                <a:solidFill>
                  <a:srgbClr val="000000"/>
                </a:solidFill>
                <a:effectLst/>
                <a:uLnTx/>
                <a:uFillTx/>
                <a:latin typeface="Segoe UI Semibold"/>
                <a:ea typeface="+mn-ea"/>
                <a:cs typeface="+mn-cs"/>
              </a:rPr>
              <a:t>Key points to land</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endParaRPr kumimoji="0" lang="en-US" sz="1836"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40129105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Printing messages:</a:t>
            </a:r>
          </a:p>
          <a:p>
            <a:pPr lvl="1"/>
            <a:r>
              <a:rPr lang="en-US" sz="1600">
                <a:solidFill>
                  <a:schemeClr val="dk1"/>
                </a:solidFill>
              </a:rPr>
              <a:t>Print start</a:t>
            </a:r>
          </a:p>
          <a:p>
            <a:pPr lvl="1"/>
            <a:r>
              <a:rPr lang="en-US" sz="1600">
                <a:solidFill>
                  <a:schemeClr val="dk1"/>
                </a:solidFill>
              </a:rPr>
              <a:t>Progress</a:t>
            </a:r>
          </a:p>
          <a:p>
            <a:pPr lvl="1"/>
            <a:r>
              <a:rPr lang="en-US" sz="1600">
                <a:solidFill>
                  <a:schemeClr val="dk1"/>
                </a:solidFill>
              </a:rPr>
              <a:t>Success/error user messages</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b="1"/>
              <a:t>Teams: </a:t>
            </a:r>
            <a:r>
              <a:rPr lang="en-US" sz="1200" b="0" i="0" u="none" strike="noStrike" kern="1200" baseline="0">
                <a:solidFill>
                  <a:schemeClr val="tx1"/>
                </a:solidFill>
                <a:latin typeface="+mn-lt"/>
                <a:ea typeface="+mn-ea"/>
                <a:cs typeface="+mn-cs"/>
              </a:rPr>
              <a:t>Teams will support WVD including fully optimized calling and meeting experiences, work is already underway and we will provide update in coming months</a:t>
            </a:r>
          </a:p>
          <a:p>
            <a:pPr>
              <a:lnSpc>
                <a:spcPct val="107000"/>
              </a:lnSpc>
              <a:spcAft>
                <a:spcPts val="800"/>
              </a:spcAft>
            </a:pPr>
            <a:endParaRPr lang="en-US"/>
          </a:p>
        </p:txBody>
      </p:sp>
      <p:sp>
        <p:nvSpPr>
          <p:cNvPr id="4" name="Footer Placeholder 3"/>
          <p:cNvSpPr>
            <a:spLocks noGrp="1"/>
          </p:cNvSpPr>
          <p:nvPr>
            <p:ph type="ft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May 2018 Roadshow Virtualiation</a:t>
            </a:r>
          </a:p>
        </p:txBody>
      </p:sp>
      <p:sp>
        <p:nvSpPr>
          <p:cNvPr id="5" name="Slide Number Placeholder 4"/>
          <p:cNvSpPr>
            <a:spLocks noGrp="1"/>
          </p:cNvSpPr>
          <p:nvPr>
            <p:ph type="sldNum" sz="quarter" idx="11"/>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21</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6" name="TextBox 5">
            <a:extLst>
              <a:ext uri="{FF2B5EF4-FFF2-40B4-BE49-F238E27FC236}">
                <a16:creationId xmlns:a16="http://schemas.microsoft.com/office/drawing/2014/main" id="{82ACF9B1-0339-4B7C-B282-263AFE02D0CE}"/>
              </a:ext>
            </a:extLst>
          </p:cNvPr>
          <p:cNvSpPr txBox="1"/>
          <p:nvPr/>
        </p:nvSpPr>
        <p:spPr>
          <a:xfrm>
            <a:off x="4572000" y="773399"/>
            <a:ext cx="4114800" cy="276999"/>
          </a:xfrm>
          <a:prstGeom prst="rect">
            <a:avLst/>
          </a:prstGeom>
          <a:noFill/>
        </p:spPr>
        <p:txBody>
          <a:bodyPr wrap="square" lIns="0" tIns="0" rIns="0" bIns="0" rtlCol="0" anchor="t">
            <a:spAutoFit/>
          </a:bodyPr>
          <a:lstStyle/>
          <a:p>
            <a:pPr marL="0" marR="0" lvl="0" indent="0" algn="l" defTabSz="932688"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100" normalizeH="0" baseline="0" noProof="0">
                <a:ln>
                  <a:noFill/>
                </a:ln>
                <a:solidFill>
                  <a:srgbClr val="FFFFFF"/>
                </a:solidFill>
                <a:effectLst/>
                <a:uLnTx/>
                <a:uFillTx/>
                <a:latin typeface="Segoe UI"/>
                <a:ea typeface="+mn-ea"/>
                <a:cs typeface="+mn-cs"/>
              </a:rPr>
              <a:t>“Insert text here”</a:t>
            </a:r>
          </a:p>
        </p:txBody>
      </p:sp>
      <p:sp>
        <p:nvSpPr>
          <p:cNvPr id="7" name="TextBox 6">
            <a:extLst>
              <a:ext uri="{FF2B5EF4-FFF2-40B4-BE49-F238E27FC236}">
                <a16:creationId xmlns:a16="http://schemas.microsoft.com/office/drawing/2014/main" id="{C17DEF79-6E8B-409D-A063-50DE6978025A}"/>
              </a:ext>
            </a:extLst>
          </p:cNvPr>
          <p:cNvSpPr txBox="1"/>
          <p:nvPr/>
        </p:nvSpPr>
        <p:spPr>
          <a:xfrm>
            <a:off x="6141719" y="2462904"/>
            <a:ext cx="2854691" cy="4051005"/>
          </a:xfrm>
          <a:prstGeom prst="rect">
            <a:avLst/>
          </a:prstGeom>
          <a:solidFill>
            <a:schemeClr val="bg1">
              <a:lumMod val="95000"/>
            </a:schemeClr>
          </a:solidFill>
        </p:spPr>
        <p:txBody>
          <a:bodyPr wrap="square" rtlCol="0">
            <a:noAutofit/>
          </a:bodyPr>
          <a:lstStyle/>
          <a:p>
            <a:pPr marL="0" marR="0" lvl="0" indent="0" algn="l" defTabSz="932688" rtl="0" eaLnBrk="1" fontAlgn="auto" latinLnBrk="0" hangingPunct="1">
              <a:lnSpc>
                <a:spcPct val="100000"/>
              </a:lnSpc>
              <a:spcBef>
                <a:spcPts val="0"/>
              </a:spcBef>
              <a:spcAft>
                <a:spcPts val="1200"/>
              </a:spcAft>
              <a:buClrTx/>
              <a:buSzTx/>
              <a:buFontTx/>
              <a:buNone/>
              <a:tabLst/>
              <a:defRPr/>
            </a:pPr>
            <a:r>
              <a:rPr kumimoji="0" lang="en-US" sz="1600" b="0" i="0" u="none" strike="noStrike" kern="1200" cap="none" spc="-50" normalizeH="0" baseline="0" noProof="0">
                <a:ln>
                  <a:noFill/>
                </a:ln>
                <a:solidFill>
                  <a:srgbClr val="000000"/>
                </a:solidFill>
                <a:effectLst/>
                <a:uLnTx/>
                <a:uFillTx/>
                <a:latin typeface="Segoe UI Semibold"/>
                <a:ea typeface="+mn-ea"/>
                <a:cs typeface="+mn-cs"/>
              </a:rPr>
              <a:t>Key points to land</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endParaRPr kumimoji="0" lang="en-US" sz="1836"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23317928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14367"/>
            <a:r>
              <a:rPr lang="en-US" sz="24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Windows OS that supports multiple active sessions and provides:</a:t>
            </a:r>
          </a:p>
          <a:p>
            <a:pPr lvl="1" defTabSz="914367"/>
            <a:r>
              <a:rPr lang="en-US">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Client-like experience including look-and-feel, security updates, UAP, Edge, Cortana, Windows Desktop Search</a:t>
            </a:r>
          </a:p>
          <a:p>
            <a:pPr lvl="1" defTabSz="914367"/>
            <a:r>
              <a:rPr lang="en-US">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Client-like app-compatibility (e.g. Office 365)</a:t>
            </a:r>
          </a:p>
          <a:p>
            <a:pPr marL="457200" marR="0" lvl="1" indent="0" algn="l" defTabSz="914367" rtl="0" eaLnBrk="1" fontAlgn="auto" latinLnBrk="0" hangingPunct="1">
              <a:lnSpc>
                <a:spcPct val="100000"/>
              </a:lnSpc>
              <a:spcBef>
                <a:spcPts val="0"/>
              </a:spcBef>
              <a:spcAft>
                <a:spcPts val="0"/>
              </a:spcAft>
              <a:buClrTx/>
              <a:buSzTx/>
              <a:buFontTx/>
              <a:buNone/>
              <a:tabLst/>
              <a:defRPr/>
            </a:pPr>
            <a:r>
              <a:rPr lang="en-US" sz="24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Server-like user density</a:t>
            </a:r>
          </a:p>
          <a:p>
            <a:pPr defTabSz="914367"/>
            <a:endParaRPr lang="en-US" sz="24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a:p>
            <a:pPr defTabSz="914367"/>
            <a:r>
              <a:rPr lang="en-US" sz="24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Release schedule aligned with Windows and Office Semi-Annual releases</a:t>
            </a:r>
            <a:endParaRPr lang="en-US" sz="15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a:p>
            <a:pPr defTabSz="914367"/>
            <a:endParaRPr lang="en-US" sz="15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a:p>
            <a:pPr defTabSz="914367"/>
            <a:r>
              <a:rPr lang="en-US" sz="15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Win32*: Any Win32 application that writes user data outside of the user context (e.g. HKLM, System32, etc.) will not work as expected in multi-user edition.</a:t>
            </a:r>
          </a:p>
          <a:p>
            <a:pPr defTabSz="914367"/>
            <a:endParaRPr lang="en-US" sz="15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a:p>
            <a:pPr defTabSz="914367"/>
            <a:endParaRPr lang="en-US" sz="15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a:p>
            <a:pPr marL="0" indent="0">
              <a:buNone/>
            </a:pPr>
            <a:r>
              <a:rPr lang="en-US" sz="1600"/>
              <a:t>Provides a full Windows 10 Enterprise experience, including Edge, Cortana, and Store</a:t>
            </a:r>
          </a:p>
          <a:p>
            <a:pPr marL="0" indent="0">
              <a:buNone/>
            </a:pPr>
            <a:endParaRPr lang="en-US" sz="1600"/>
          </a:p>
          <a:p>
            <a:pPr marL="0" indent="0">
              <a:buNone/>
            </a:pPr>
            <a:r>
              <a:rPr lang="en-US" sz="1600"/>
              <a:t>Best Office 365 </a:t>
            </a:r>
            <a:r>
              <a:rPr lang="en-US" sz="1600" err="1"/>
              <a:t>ProPlus</a:t>
            </a:r>
            <a:r>
              <a:rPr lang="en-US" sz="1600"/>
              <a:t> experience in multi session</a:t>
            </a:r>
          </a:p>
          <a:p>
            <a:pPr marL="0" indent="0">
              <a:buNone/>
            </a:pPr>
            <a:endParaRPr lang="en-US" sz="1600"/>
          </a:p>
          <a:p>
            <a:pPr marL="0" indent="0">
              <a:buNone/>
            </a:pPr>
            <a:r>
              <a:rPr lang="en-US" sz="1600"/>
              <a:t>Reduces IT costs by scales 4× users compared to Windows 10 Enterprise</a:t>
            </a:r>
          </a:p>
          <a:p>
            <a:pPr marL="0" indent="0">
              <a:buNone/>
            </a:pPr>
            <a:endParaRPr lang="en-US" sz="1600"/>
          </a:p>
          <a:p>
            <a:pPr marL="0" indent="0">
              <a:buNone/>
            </a:pPr>
            <a:r>
              <a:rPr lang="en-US" sz="1600"/>
              <a:t>Simplified management on Azure with a single image </a:t>
            </a:r>
            <a:r>
              <a:rPr lang="en-US" sz="1400"/>
              <a:t>for</a:t>
            </a:r>
            <a:r>
              <a:rPr lang="en-US" sz="1600"/>
              <a:t> both single-session and multi-user</a:t>
            </a:r>
          </a:p>
          <a:p>
            <a:r>
              <a:rPr lang="en-US" sz="1600"/>
              <a:t>Compatible with SCCM/Intune</a:t>
            </a:r>
          </a:p>
          <a:p>
            <a:pPr marL="0" indent="0">
              <a:buNone/>
            </a:pPr>
            <a:endParaRPr lang="en-US" sz="1600"/>
          </a:p>
          <a:p>
            <a:pPr marL="0" indent="0">
              <a:buNone/>
            </a:pPr>
            <a:r>
              <a:rPr lang="en-US" sz="1600"/>
              <a:t>GPU acceleration for encoding and video provides improved responsiveness and smooth video playback</a:t>
            </a:r>
          </a:p>
          <a:p>
            <a:pPr marL="0" indent="0">
              <a:buNone/>
            </a:pPr>
            <a:endParaRPr lang="en-US" sz="1600"/>
          </a:p>
          <a:p>
            <a:pPr marL="0" indent="0">
              <a:buNone/>
            </a:pPr>
            <a:r>
              <a:rPr lang="en-US" sz="1600"/>
              <a:t>User can use built-in or attached cameras in remote applications or remote desktops with new and legacy Windows applications</a:t>
            </a:r>
          </a:p>
          <a:p>
            <a:pPr defTabSz="914367"/>
            <a:endParaRPr lang="en-US" sz="15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7CB472-61B4-4A29-9AC5-4249580BC9CF}"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4/23/2019 3:46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663835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WVD includes a full set of REST APIs, PowerShell CMDLETS, ARM Templates, Azure Marketplace Tools and coming soon a fully integrated Azure Portal experience for deployment and management.</a:t>
            </a:r>
          </a:p>
          <a:p>
            <a:endParaRPr lang="en-US"/>
          </a:p>
          <a:p>
            <a:r>
              <a:rPr lang="en-US"/>
              <a:t>What I will show you now is how easy it is to setup a WVD deployment using our Azure Marketplace Tool.</a:t>
            </a:r>
          </a:p>
          <a:p>
            <a:endParaRPr lang="en-US"/>
          </a:p>
          <a:p>
            <a:pPr marL="0" indent="0">
              <a:buFontTx/>
              <a:buNone/>
            </a:pPr>
            <a:endParaRPr lang="en-US"/>
          </a:p>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4/23/2019 3:46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675860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1774" rtl="0" eaLnBrk="1" fontAlgn="auto" latinLnBrk="0" hangingPunct="1">
              <a:lnSpc>
                <a:spcPct val="100000"/>
              </a:lnSpc>
              <a:spcBef>
                <a:spcPts val="0"/>
              </a:spcBef>
              <a:spcAft>
                <a:spcPts val="0"/>
              </a:spcAft>
              <a:buClrTx/>
              <a:buSzTx/>
              <a:buFontTx/>
              <a:buNone/>
              <a:tabLst/>
              <a:defRPr/>
            </a:pPr>
            <a:endParaRPr lang="en-US"/>
          </a:p>
          <a:p>
            <a:pPr marL="0" marR="0" lvl="0" indent="0" algn="l" defTabSz="931774" rtl="0" eaLnBrk="1" fontAlgn="auto" latinLnBrk="0" hangingPunct="1">
              <a:lnSpc>
                <a:spcPct val="100000"/>
              </a:lnSpc>
              <a:spcBef>
                <a:spcPts val="0"/>
              </a:spcBef>
              <a:spcAft>
                <a:spcPts val="0"/>
              </a:spcAft>
              <a:buClrTx/>
              <a:buSzTx/>
              <a:buFontTx/>
              <a:buNone/>
              <a:tabLst/>
              <a:defRPr/>
            </a:pPr>
            <a:r>
              <a:rPr lang="en-US"/>
              <a:t>WE’VE ALL SEEN THIS CHANGE IN THE WORKPLACE, WORK NO LOCATION</a:t>
            </a:r>
          </a:p>
          <a:p>
            <a:pPr marL="0" marR="0" lvl="0" indent="0" algn="l" defTabSz="931774" rtl="0" eaLnBrk="1" fontAlgn="auto" latinLnBrk="0" hangingPunct="1">
              <a:lnSpc>
                <a:spcPct val="100000"/>
              </a:lnSpc>
              <a:spcBef>
                <a:spcPts val="0"/>
              </a:spcBef>
              <a:spcAft>
                <a:spcPts val="0"/>
              </a:spcAft>
              <a:buClrTx/>
              <a:buSzTx/>
              <a:buFontTx/>
              <a:buNone/>
              <a:tabLst/>
              <a:defRPr/>
            </a:pPr>
            <a:r>
              <a:rPr lang="en-US"/>
              <a:t>REALIZE BUSINESS AND WORKER SAME</a:t>
            </a:r>
          </a:p>
          <a:p>
            <a:pPr marL="171450" marR="0" lvl="0" indent="-171450" algn="l" defTabSz="931774" rtl="0" eaLnBrk="1" fontAlgn="auto" latinLnBrk="0" hangingPunct="1">
              <a:lnSpc>
                <a:spcPct val="100000"/>
              </a:lnSpc>
              <a:spcBef>
                <a:spcPts val="0"/>
              </a:spcBef>
              <a:spcAft>
                <a:spcPts val="0"/>
              </a:spcAft>
              <a:buClrTx/>
              <a:buSzTx/>
              <a:buFontTx/>
              <a:buChar char="-"/>
              <a:tabLst/>
              <a:defRPr/>
            </a:pPr>
            <a:r>
              <a:rPr lang="en-US"/>
              <a:t>SIT DESK</a:t>
            </a:r>
          </a:p>
          <a:p>
            <a:pPr marL="171450" marR="0" lvl="0" indent="-171450" algn="l" defTabSz="931774" rtl="0" eaLnBrk="1" fontAlgn="auto" latinLnBrk="0" hangingPunct="1">
              <a:lnSpc>
                <a:spcPct val="100000"/>
              </a:lnSpc>
              <a:spcBef>
                <a:spcPts val="0"/>
              </a:spcBef>
              <a:spcAft>
                <a:spcPts val="0"/>
              </a:spcAft>
              <a:buClrTx/>
              <a:buSzTx/>
              <a:buFontTx/>
              <a:buChar char="-"/>
              <a:tabLst/>
              <a:defRPr/>
            </a:pPr>
            <a:r>
              <a:rPr lang="en-US"/>
              <a:t>COMPANY OWNED</a:t>
            </a:r>
          </a:p>
          <a:p>
            <a:pPr marL="171450" marR="0" lvl="0" indent="-171450" algn="l" defTabSz="931774" rtl="0" eaLnBrk="1" fontAlgn="auto" latinLnBrk="0" hangingPunct="1">
              <a:lnSpc>
                <a:spcPct val="100000"/>
              </a:lnSpc>
              <a:spcBef>
                <a:spcPts val="0"/>
              </a:spcBef>
              <a:spcAft>
                <a:spcPts val="0"/>
              </a:spcAft>
              <a:buClrTx/>
              <a:buSzTx/>
              <a:buFontTx/>
              <a:buChar char="-"/>
              <a:tabLst/>
              <a:defRPr/>
            </a:pPr>
            <a:r>
              <a:rPr lang="en-US"/>
              <a:t>SECURE LOCATION</a:t>
            </a:r>
          </a:p>
          <a:p>
            <a:pPr marL="0" marR="0" lvl="0" indent="0" algn="l" defTabSz="931774" rtl="0" eaLnBrk="1" fontAlgn="auto" latinLnBrk="0" hangingPunct="1">
              <a:lnSpc>
                <a:spcPct val="100000"/>
              </a:lnSpc>
              <a:spcBef>
                <a:spcPts val="0"/>
              </a:spcBef>
              <a:spcAft>
                <a:spcPts val="0"/>
              </a:spcAft>
              <a:buClrTx/>
              <a:buSzTx/>
              <a:buFontTx/>
              <a:buNone/>
              <a:tabLst/>
              <a:defRPr/>
            </a:pPr>
            <a:endParaRPr lang="en-US"/>
          </a:p>
          <a:p>
            <a:pPr marL="0" marR="0" lvl="0" indent="0" algn="l" defTabSz="931774" rtl="0" eaLnBrk="1" fontAlgn="auto" latinLnBrk="0" hangingPunct="1">
              <a:lnSpc>
                <a:spcPct val="100000"/>
              </a:lnSpc>
              <a:spcBef>
                <a:spcPts val="0"/>
              </a:spcBef>
              <a:spcAft>
                <a:spcPts val="0"/>
              </a:spcAft>
              <a:buClrTx/>
              <a:buSzTx/>
              <a:buFontTx/>
              <a:buNone/>
              <a:tabLst/>
              <a:defRPr/>
            </a:pPr>
            <a:r>
              <a:rPr lang="en-US"/>
              <a:t>DELIVERING MD (WIN+OFFICE) TO ALL EMP. CHALLENGING</a:t>
            </a:r>
          </a:p>
          <a:p>
            <a:pPr marL="0" marR="0" lvl="0" indent="0" algn="l" defTabSz="931774" rtl="0" eaLnBrk="1" fontAlgn="auto" latinLnBrk="0" hangingPunct="1">
              <a:lnSpc>
                <a:spcPct val="100000"/>
              </a:lnSpc>
              <a:spcBef>
                <a:spcPts val="0"/>
              </a:spcBef>
              <a:spcAft>
                <a:spcPts val="0"/>
              </a:spcAft>
              <a:buClrTx/>
              <a:buSzTx/>
              <a:buFontTx/>
              <a:buNone/>
              <a:tabLst/>
              <a:defRPr/>
            </a:pPr>
            <a:r>
              <a:rPr lang="en-US"/>
              <a:t>THINK DELIVER, DIFFERENT WAYS, REMOTING TECHNOLOGIES BEING ONE</a:t>
            </a:r>
          </a:p>
          <a:p>
            <a:pPr marL="0" marR="0" lvl="0" indent="0" algn="l" defTabSz="931774" rtl="0" eaLnBrk="1" fontAlgn="auto" latinLnBrk="0" hangingPunct="1">
              <a:lnSpc>
                <a:spcPct val="100000"/>
              </a:lnSpc>
              <a:spcBef>
                <a:spcPts val="0"/>
              </a:spcBef>
              <a:spcAft>
                <a:spcPts val="0"/>
              </a:spcAft>
              <a:buClrTx/>
              <a:buSzTx/>
              <a:buFontTx/>
              <a:buNone/>
              <a:tabLst/>
              <a:defRPr/>
            </a:pPr>
            <a:endParaRPr lang="en-US"/>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4/23/2019 3:46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684399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14367"/>
            <a:endParaRPr lang="en-US" sz="1500" dirty="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7CB472-61B4-4A29-9AC5-4249580BC9CF}"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4/23/2019 3:46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744243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14367"/>
            <a:endParaRPr lang="en-US" sz="1500" dirty="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7CB472-61B4-4A29-9AC5-4249580BC9CF}"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4/23/2019 3:46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014276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14367"/>
            <a:r>
              <a:rPr lang="en-US" sz="24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Windows OS that supports multiple active sessions and provides:</a:t>
            </a:r>
          </a:p>
          <a:p>
            <a:pPr lvl="1" defTabSz="914367"/>
            <a:r>
              <a:rPr lang="en-US">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Client-like experience including look-and-feel, security updates, UAP, Edge, Cortana, Windows Desktop Search</a:t>
            </a:r>
          </a:p>
          <a:p>
            <a:pPr lvl="1" defTabSz="914367"/>
            <a:r>
              <a:rPr lang="en-US">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Client-like app-compatibility (e.g. Office 365)</a:t>
            </a:r>
          </a:p>
          <a:p>
            <a:pPr marL="457200" marR="0" lvl="1" indent="0" algn="l" defTabSz="914367" rtl="0" eaLnBrk="1" fontAlgn="auto" latinLnBrk="0" hangingPunct="1">
              <a:lnSpc>
                <a:spcPct val="100000"/>
              </a:lnSpc>
              <a:spcBef>
                <a:spcPts val="0"/>
              </a:spcBef>
              <a:spcAft>
                <a:spcPts val="0"/>
              </a:spcAft>
              <a:buClrTx/>
              <a:buSzTx/>
              <a:buFontTx/>
              <a:buNone/>
              <a:tabLst/>
              <a:defRPr/>
            </a:pPr>
            <a:r>
              <a:rPr lang="en-US" sz="24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Server-like user density</a:t>
            </a:r>
          </a:p>
          <a:p>
            <a:pPr defTabSz="914367"/>
            <a:endParaRPr lang="en-US" sz="24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a:p>
            <a:pPr defTabSz="914367"/>
            <a:r>
              <a:rPr lang="en-US" sz="24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Release schedule aligned with Windows and Office Semi-Annual releases</a:t>
            </a:r>
            <a:endParaRPr lang="en-US" sz="15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a:p>
            <a:pPr defTabSz="914367"/>
            <a:endParaRPr lang="en-US" sz="15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a:p>
            <a:pPr defTabSz="914367"/>
            <a:r>
              <a:rPr lang="en-US" sz="15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Win32*: Any Win32 application that writes user data outside of the user context (e.g. HKLM, System32, etc.) will not work as expected in multi-user edition.</a:t>
            </a:r>
          </a:p>
          <a:p>
            <a:pPr defTabSz="914367"/>
            <a:endParaRPr lang="en-US" sz="15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a:p>
            <a:pPr defTabSz="914367"/>
            <a:endParaRPr lang="en-US" sz="15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a:p>
            <a:pPr marL="0" indent="0">
              <a:buNone/>
            </a:pPr>
            <a:r>
              <a:rPr lang="en-US" sz="1600"/>
              <a:t>Provides a full Windows 10 Enterprise experience, including Edge, Cortana, and Store</a:t>
            </a:r>
          </a:p>
          <a:p>
            <a:pPr marL="0" indent="0">
              <a:buNone/>
            </a:pPr>
            <a:endParaRPr lang="en-US" sz="1600"/>
          </a:p>
          <a:p>
            <a:pPr marL="0" indent="0">
              <a:buNone/>
            </a:pPr>
            <a:r>
              <a:rPr lang="en-US" sz="1600"/>
              <a:t>Best Office 365 ProPlus experience in multi session</a:t>
            </a:r>
          </a:p>
          <a:p>
            <a:pPr marL="0" indent="0">
              <a:buNone/>
            </a:pPr>
            <a:endParaRPr lang="en-US" sz="1600"/>
          </a:p>
          <a:p>
            <a:pPr marL="0" indent="0">
              <a:buNone/>
            </a:pPr>
            <a:r>
              <a:rPr lang="en-US" sz="1600"/>
              <a:t>Reduces IT costs by scales 4× users compared to Windows 10 Enterprise</a:t>
            </a:r>
          </a:p>
          <a:p>
            <a:pPr marL="0" indent="0">
              <a:buNone/>
            </a:pPr>
            <a:endParaRPr lang="en-US" sz="1600"/>
          </a:p>
          <a:p>
            <a:pPr marL="0" indent="0">
              <a:buNone/>
            </a:pPr>
            <a:r>
              <a:rPr lang="en-US" sz="1600"/>
              <a:t>Simplified management on Azure with a single image </a:t>
            </a:r>
            <a:r>
              <a:rPr lang="en-US" sz="1400"/>
              <a:t>for</a:t>
            </a:r>
            <a:r>
              <a:rPr lang="en-US" sz="1600"/>
              <a:t> both single-session and multi-user</a:t>
            </a:r>
          </a:p>
          <a:p>
            <a:r>
              <a:rPr lang="en-US" sz="1600"/>
              <a:t>Compatible with SCCM/Intune</a:t>
            </a:r>
          </a:p>
          <a:p>
            <a:pPr marL="0" indent="0">
              <a:buNone/>
            </a:pPr>
            <a:endParaRPr lang="en-US" sz="1600"/>
          </a:p>
          <a:p>
            <a:pPr marL="0" indent="0">
              <a:buNone/>
            </a:pPr>
            <a:r>
              <a:rPr lang="en-US" sz="1600"/>
              <a:t>GPU acceleration for encoding and video provides improved responsiveness and smooth video playback</a:t>
            </a:r>
          </a:p>
          <a:p>
            <a:pPr marL="0" indent="0">
              <a:buNone/>
            </a:pPr>
            <a:endParaRPr lang="en-US" sz="1600"/>
          </a:p>
          <a:p>
            <a:pPr marL="0" indent="0">
              <a:buNone/>
            </a:pPr>
            <a:r>
              <a:rPr lang="en-US" sz="1600"/>
              <a:t>User can use built-in or attached cameras in remote applications or remote desktops with new and legacy Windows applications</a:t>
            </a:r>
          </a:p>
          <a:p>
            <a:pPr defTabSz="914367"/>
            <a:endParaRPr lang="en-US" sz="15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7CB472-61B4-4A29-9AC5-4249580BC9CF}"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4/23/2019 3:46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248992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a:t>This is what we are hearing from you.</a:t>
            </a:r>
          </a:p>
          <a:p>
            <a:pPr>
              <a:lnSpc>
                <a:spcPct val="107000"/>
              </a:lnSpc>
              <a:spcAft>
                <a:spcPts val="800"/>
              </a:spcAft>
            </a:pPr>
            <a:endParaRPr lang="en-US"/>
          </a:p>
          <a:p>
            <a:pPr>
              <a:lnSpc>
                <a:spcPct val="107000"/>
              </a:lnSpc>
              <a:spcAft>
                <a:spcPts val="800"/>
              </a:spcAft>
            </a:pPr>
            <a:r>
              <a:rPr lang="en-US"/>
              <a:t>WHY VIRTUALIZE? </a:t>
            </a:r>
          </a:p>
          <a:p>
            <a:pPr marL="171450" indent="-171450">
              <a:lnSpc>
                <a:spcPct val="107000"/>
              </a:lnSpc>
              <a:spcAft>
                <a:spcPts val="800"/>
              </a:spcAft>
              <a:buFontTx/>
              <a:buChar char="-"/>
            </a:pPr>
            <a:r>
              <a:rPr lang="en-US"/>
              <a:t>SECURITY. APP COMPAT, MOBILITY, PERFORMANCE, SIMPLIFIED MGMT. </a:t>
            </a:r>
          </a:p>
          <a:p>
            <a:pPr marL="171450" indent="-171450">
              <a:lnSpc>
                <a:spcPct val="107000"/>
              </a:lnSpc>
              <a:spcAft>
                <a:spcPts val="800"/>
              </a:spcAft>
              <a:buFontTx/>
              <a:buChar char="-"/>
            </a:pPr>
            <a:r>
              <a:rPr lang="en-US"/>
              <a:t>Problems in the past</a:t>
            </a:r>
          </a:p>
          <a:p>
            <a:pPr marL="171450" indent="-171450">
              <a:lnSpc>
                <a:spcPct val="107000"/>
              </a:lnSpc>
              <a:spcAft>
                <a:spcPts val="800"/>
              </a:spcAft>
              <a:buFontTx/>
              <a:buChar char="-"/>
            </a:pPr>
            <a:endParaRPr lang="en-US"/>
          </a:p>
          <a:p>
            <a:pPr>
              <a:lnSpc>
                <a:spcPct val="107000"/>
              </a:lnSpc>
              <a:spcAft>
                <a:spcPts val="800"/>
              </a:spcAft>
            </a:pPr>
            <a:endParaRPr lang="en-US"/>
          </a:p>
          <a:p>
            <a:pPr>
              <a:lnSpc>
                <a:spcPct val="107000"/>
              </a:lnSpc>
              <a:spcAft>
                <a:spcPts val="800"/>
              </a:spcAft>
            </a:pPr>
            <a:endParaRPr lang="en-US"/>
          </a:p>
        </p:txBody>
      </p:sp>
      <p:sp>
        <p:nvSpPr>
          <p:cNvPr id="4" name="Footer Placeholder 3"/>
          <p:cNvSpPr>
            <a:spLocks noGrp="1"/>
          </p:cNvSpPr>
          <p:nvPr>
            <p:ph type="ft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May 2018 Roadshow Virtualiation</a:t>
            </a:r>
          </a:p>
        </p:txBody>
      </p:sp>
      <p:sp>
        <p:nvSpPr>
          <p:cNvPr id="5" name="Slide Number Placeholder 4"/>
          <p:cNvSpPr>
            <a:spLocks noGrp="1"/>
          </p:cNvSpPr>
          <p:nvPr>
            <p:ph type="sldNum" sz="quarter" idx="11"/>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29</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6" name="TextBox 5">
            <a:extLst>
              <a:ext uri="{FF2B5EF4-FFF2-40B4-BE49-F238E27FC236}">
                <a16:creationId xmlns:a16="http://schemas.microsoft.com/office/drawing/2014/main" id="{82ACF9B1-0339-4B7C-B282-263AFE02D0CE}"/>
              </a:ext>
            </a:extLst>
          </p:cNvPr>
          <p:cNvSpPr txBox="1"/>
          <p:nvPr/>
        </p:nvSpPr>
        <p:spPr>
          <a:xfrm>
            <a:off x="4572000" y="773399"/>
            <a:ext cx="4114800" cy="276999"/>
          </a:xfrm>
          <a:prstGeom prst="rect">
            <a:avLst/>
          </a:prstGeom>
          <a:noFill/>
        </p:spPr>
        <p:txBody>
          <a:bodyPr wrap="square" lIns="0" tIns="0" rIns="0" bIns="0" rtlCol="0" anchor="t">
            <a:spAutoFit/>
          </a:bodyPr>
          <a:lstStyle/>
          <a:p>
            <a:pPr marL="0" marR="0" lvl="0" indent="0" algn="l" defTabSz="932688"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100" normalizeH="0" baseline="0" noProof="0">
                <a:ln>
                  <a:noFill/>
                </a:ln>
                <a:solidFill>
                  <a:srgbClr val="FFFFFF"/>
                </a:solidFill>
                <a:effectLst/>
                <a:uLnTx/>
                <a:uFillTx/>
                <a:latin typeface="Segoe UI"/>
                <a:ea typeface="+mn-ea"/>
                <a:cs typeface="+mn-cs"/>
              </a:rPr>
              <a:t>“Insert text here”</a:t>
            </a:r>
          </a:p>
        </p:txBody>
      </p:sp>
      <p:sp>
        <p:nvSpPr>
          <p:cNvPr id="7" name="TextBox 6">
            <a:extLst>
              <a:ext uri="{FF2B5EF4-FFF2-40B4-BE49-F238E27FC236}">
                <a16:creationId xmlns:a16="http://schemas.microsoft.com/office/drawing/2014/main" id="{C17DEF79-6E8B-409D-A063-50DE6978025A}"/>
              </a:ext>
            </a:extLst>
          </p:cNvPr>
          <p:cNvSpPr txBox="1"/>
          <p:nvPr/>
        </p:nvSpPr>
        <p:spPr>
          <a:xfrm>
            <a:off x="6141719" y="2462904"/>
            <a:ext cx="2854691" cy="4051005"/>
          </a:xfrm>
          <a:prstGeom prst="rect">
            <a:avLst/>
          </a:prstGeom>
          <a:solidFill>
            <a:schemeClr val="bg1">
              <a:lumMod val="95000"/>
            </a:schemeClr>
          </a:solidFill>
        </p:spPr>
        <p:txBody>
          <a:bodyPr wrap="square" rtlCol="0">
            <a:noAutofit/>
          </a:bodyPr>
          <a:lstStyle/>
          <a:p>
            <a:pPr marL="0" marR="0" lvl="0" indent="0" algn="l" defTabSz="932688" rtl="0" eaLnBrk="1" fontAlgn="auto" latinLnBrk="0" hangingPunct="1">
              <a:lnSpc>
                <a:spcPct val="100000"/>
              </a:lnSpc>
              <a:spcBef>
                <a:spcPts val="0"/>
              </a:spcBef>
              <a:spcAft>
                <a:spcPts val="1200"/>
              </a:spcAft>
              <a:buClrTx/>
              <a:buSzTx/>
              <a:buFontTx/>
              <a:buNone/>
              <a:tabLst/>
              <a:defRPr/>
            </a:pPr>
            <a:r>
              <a:rPr kumimoji="0" lang="en-US" sz="1600" b="0" i="0" u="none" strike="noStrike" kern="1200" cap="none" spc="-50" normalizeH="0" baseline="0" noProof="0">
                <a:ln>
                  <a:noFill/>
                </a:ln>
                <a:solidFill>
                  <a:srgbClr val="000000"/>
                </a:solidFill>
                <a:effectLst/>
                <a:uLnTx/>
                <a:uFillTx/>
                <a:latin typeface="Segoe UI Semibold"/>
                <a:ea typeface="+mn-ea"/>
                <a:cs typeface="+mn-cs"/>
              </a:rPr>
              <a:t>Key points to land</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endParaRPr kumimoji="0" lang="en-US" sz="1836"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2774337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472" rtl="0" eaLnBrk="1" fontAlgn="base" latinLnBrk="0" hangingPunct="1">
              <a:lnSpc>
                <a:spcPct val="88000"/>
              </a:lnSpc>
              <a:spcBef>
                <a:spcPts val="800"/>
              </a:spcBef>
              <a:spcAft>
                <a:spcPts val="0"/>
              </a:spcAft>
              <a:buClrTx/>
              <a:buSzTx/>
              <a:buFontTx/>
              <a:buNone/>
              <a:tabLst/>
              <a:defRPr/>
            </a:pPr>
            <a:r>
              <a:rPr kumimoji="0" lang="en-US" sz="1100" b="0" i="0" u="none" strike="noStrike" kern="1200" cap="none" spc="0" normalizeH="0" baseline="0" noProof="0">
                <a:ln>
                  <a:noFill/>
                </a:ln>
                <a:solidFill>
                  <a:srgbClr val="282828"/>
                </a:solidFill>
                <a:effectLst/>
                <a:uLnTx/>
                <a:uFillTx/>
                <a:latin typeface="Segoe UI"/>
                <a:ea typeface="Segoe UI" pitchFamily="34" charset="0"/>
                <a:cs typeface="Segoe UI" pitchFamily="34" charset="0"/>
              </a:rPr>
              <a:t>Round trip network latency </a:t>
            </a:r>
          </a:p>
          <a:p>
            <a:pPr marL="285750" marR="0" lvl="0" indent="-285750" algn="l" defTabSz="932472" rtl="0" eaLnBrk="1" fontAlgn="base" latinLnBrk="0" hangingPunct="1">
              <a:lnSpc>
                <a:spcPct val="88000"/>
              </a:lnSpc>
              <a:spcBef>
                <a:spcPts val="800"/>
              </a:spcBef>
              <a:spcAft>
                <a:spcPts val="0"/>
              </a:spcAft>
              <a:buClrTx/>
              <a:buSzTx/>
              <a:buFont typeface="Arial" panose="020B0604020202020204" pitchFamily="34" charset="0"/>
              <a:buChar char="•"/>
              <a:tabLst/>
              <a:defRPr/>
            </a:pPr>
            <a:r>
              <a:rPr kumimoji="0" lang="en-US" sz="1100" b="0" i="0" u="none" strike="noStrike" kern="1200" cap="none" spc="0" normalizeH="0" baseline="0" noProof="0">
                <a:ln>
                  <a:noFill/>
                </a:ln>
                <a:solidFill>
                  <a:srgbClr val="282828"/>
                </a:solidFill>
                <a:effectLst/>
                <a:uLnTx/>
                <a:uFillTx/>
                <a:latin typeface="Segoe UI"/>
                <a:ea typeface="Segoe UI" pitchFamily="34" charset="0"/>
                <a:cs typeface="Segoe UI" pitchFamily="34" charset="0"/>
              </a:rPr>
              <a:t>&lt; 120 </a:t>
            </a:r>
            <a:r>
              <a:rPr kumimoji="0" lang="en-US" sz="1100" b="0" i="0" u="none" strike="noStrike" kern="1200" cap="none" spc="0" normalizeH="0" baseline="0" noProof="0" err="1">
                <a:ln>
                  <a:noFill/>
                </a:ln>
                <a:solidFill>
                  <a:srgbClr val="282828"/>
                </a:solidFill>
                <a:effectLst/>
                <a:uLnTx/>
                <a:uFillTx/>
                <a:latin typeface="Segoe UI"/>
                <a:ea typeface="Segoe UI" pitchFamily="34" charset="0"/>
                <a:cs typeface="Segoe UI" pitchFamily="34" charset="0"/>
              </a:rPr>
              <a:t>ms</a:t>
            </a:r>
            <a:r>
              <a:rPr kumimoji="0" lang="en-US" sz="1100" b="0" i="0" u="none" strike="noStrike" kern="1200" cap="none" spc="0" normalizeH="0" baseline="0" noProof="0">
                <a:ln>
                  <a:noFill/>
                </a:ln>
                <a:solidFill>
                  <a:srgbClr val="282828"/>
                </a:solidFill>
                <a:effectLst/>
                <a:uLnTx/>
                <a:uFillTx/>
                <a:latin typeface="Segoe UI"/>
                <a:ea typeface="Segoe UI" pitchFamily="34" charset="0"/>
                <a:cs typeface="Segoe UI" pitchFamily="34" charset="0"/>
              </a:rPr>
              <a:t> acceptable for continual use of VDI. </a:t>
            </a:r>
          </a:p>
          <a:p>
            <a:pPr marL="285750" marR="0" lvl="0" indent="-285750" algn="l" defTabSz="932472" rtl="0" eaLnBrk="1" fontAlgn="base" latinLnBrk="0" hangingPunct="1">
              <a:lnSpc>
                <a:spcPct val="88000"/>
              </a:lnSpc>
              <a:spcBef>
                <a:spcPts val="800"/>
              </a:spcBef>
              <a:spcAft>
                <a:spcPts val="0"/>
              </a:spcAft>
              <a:buClrTx/>
              <a:buSzTx/>
              <a:buFont typeface="Arial" panose="020B0604020202020204" pitchFamily="34" charset="0"/>
              <a:buChar char="•"/>
              <a:tabLst/>
              <a:defRPr/>
            </a:pPr>
            <a:r>
              <a:rPr kumimoji="0" lang="en-US" sz="1100" b="0" i="0" u="none" strike="noStrike" kern="1200" cap="none" spc="0" normalizeH="0" baseline="0" noProof="0">
                <a:ln>
                  <a:noFill/>
                </a:ln>
                <a:solidFill>
                  <a:srgbClr val="282828"/>
                </a:solidFill>
                <a:effectLst/>
                <a:uLnTx/>
                <a:uFillTx/>
                <a:latin typeface="Segoe UI"/>
                <a:ea typeface="Segoe UI" pitchFamily="34" charset="0"/>
                <a:cs typeface="Segoe UI" pitchFamily="34" charset="0"/>
              </a:rPr>
              <a:t>&lt;75 </a:t>
            </a:r>
            <a:r>
              <a:rPr kumimoji="0" lang="en-US" sz="1100" b="0" i="0" u="none" strike="noStrike" kern="1200" cap="none" spc="0" normalizeH="0" baseline="0" noProof="0" err="1">
                <a:ln>
                  <a:noFill/>
                </a:ln>
                <a:solidFill>
                  <a:srgbClr val="282828"/>
                </a:solidFill>
                <a:effectLst/>
                <a:uLnTx/>
                <a:uFillTx/>
                <a:latin typeface="Segoe UI"/>
                <a:ea typeface="Segoe UI" pitchFamily="34" charset="0"/>
                <a:cs typeface="Segoe UI" pitchFamily="34" charset="0"/>
              </a:rPr>
              <a:t>ms</a:t>
            </a:r>
            <a:r>
              <a:rPr kumimoji="0" lang="en-US" sz="1100" b="0" i="0" u="none" strike="noStrike" kern="1200" cap="none" spc="0" normalizeH="0" baseline="0" noProof="0">
                <a:ln>
                  <a:noFill/>
                </a:ln>
                <a:solidFill>
                  <a:srgbClr val="282828"/>
                </a:solidFill>
                <a:effectLst/>
                <a:uLnTx/>
                <a:uFillTx/>
                <a:latin typeface="Segoe UI"/>
                <a:ea typeface="Segoe UI" pitchFamily="34" charset="0"/>
                <a:cs typeface="Segoe UI" pitchFamily="34" charset="0"/>
              </a:rPr>
              <a:t> rich interactive multimedia and unified communications </a:t>
            </a:r>
          </a:p>
          <a:p>
            <a:pPr marL="0" marR="0" lvl="0" indent="0" algn="l" defTabSz="932472" rtl="0" eaLnBrk="1" fontAlgn="base" latinLnBrk="0" hangingPunct="1">
              <a:lnSpc>
                <a:spcPct val="88000"/>
              </a:lnSpc>
              <a:spcBef>
                <a:spcPts val="800"/>
              </a:spcBef>
              <a:spcAft>
                <a:spcPts val="0"/>
              </a:spcAft>
              <a:buClrTx/>
              <a:buSzTx/>
              <a:buFontTx/>
              <a:buNone/>
              <a:tabLst/>
              <a:defRPr/>
            </a:pPr>
            <a:endParaRPr kumimoji="0" lang="en-US" sz="1100" b="0" i="0" u="none" strike="noStrike" kern="1200" cap="none" spc="0" normalizeH="0" baseline="0" noProof="0">
              <a:ln>
                <a:noFill/>
              </a:ln>
              <a:solidFill>
                <a:srgbClr val="282828"/>
              </a:solidFill>
              <a:effectLst/>
              <a:uLnTx/>
              <a:uFillTx/>
              <a:latin typeface="Segoe UI"/>
              <a:ea typeface="+mn-ea"/>
              <a:cs typeface="Segoe UI" pitchFamily="34" charset="0"/>
            </a:endParaRPr>
          </a:p>
          <a:p>
            <a:pPr marL="0" marR="0" lvl="0" indent="0" algn="l" defTabSz="932472" rtl="0" eaLnBrk="1" fontAlgn="base" latinLnBrk="0" hangingPunct="1">
              <a:lnSpc>
                <a:spcPct val="88000"/>
              </a:lnSpc>
              <a:spcBef>
                <a:spcPts val="800"/>
              </a:spcBef>
              <a:spcAft>
                <a:spcPts val="0"/>
              </a:spcAft>
              <a:buClrTx/>
              <a:buSzTx/>
              <a:buFontTx/>
              <a:buNone/>
              <a:tabLst/>
              <a:defRPr/>
            </a:pPr>
            <a:endParaRPr kumimoji="0" lang="en-US" sz="1100" b="0" i="0" u="none" strike="noStrike" kern="1200" cap="none" spc="0" normalizeH="0" baseline="0" noProof="0">
              <a:ln>
                <a:noFill/>
              </a:ln>
              <a:solidFill>
                <a:srgbClr val="282828"/>
              </a:solidFill>
              <a:effectLst/>
              <a:uLnTx/>
              <a:uFillTx/>
              <a:latin typeface="Segoe UI"/>
              <a:ea typeface="+mn-ea"/>
              <a:cs typeface="Segoe UI" pitchFamily="34" charset="0"/>
            </a:endParaRPr>
          </a:p>
          <a:p>
            <a:pPr marL="285750" marR="0" lvl="0" indent="-285750" algn="l" defTabSz="932688" rtl="0" eaLnBrk="1" fontAlgn="auto" latinLnBrk="0" hangingPunct="1">
              <a:lnSpc>
                <a:spcPct val="88000"/>
              </a:lnSpc>
              <a:spcBef>
                <a:spcPts val="80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282828"/>
                </a:solidFill>
                <a:effectLst/>
                <a:uLnTx/>
                <a:uFillTx/>
                <a:latin typeface="Segoe UI"/>
                <a:ea typeface="+mn-ea"/>
                <a:cs typeface="Segoe UI" pitchFamily="34" charset="0"/>
              </a:rPr>
              <a:t>Depth first user sessions scaling is more cost effective</a:t>
            </a:r>
          </a:p>
          <a:p>
            <a:pPr marL="285750" marR="0" lvl="0" indent="-285750" algn="l" defTabSz="932688" rtl="0" eaLnBrk="1" fontAlgn="auto" latinLnBrk="0" hangingPunct="1">
              <a:lnSpc>
                <a:spcPct val="88000"/>
              </a:lnSpc>
              <a:spcBef>
                <a:spcPts val="80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282828"/>
                </a:solidFill>
                <a:effectLst/>
                <a:uLnTx/>
                <a:uFillTx/>
                <a:latin typeface="Segoe UI"/>
                <a:ea typeface="+mn-ea"/>
                <a:cs typeface="Segoe UI" pitchFamily="34" charset="0"/>
              </a:rPr>
              <a:t>Depth first user sessions scaling is more performant </a:t>
            </a:r>
          </a:p>
          <a:p>
            <a:pPr marL="285750" marR="0" lvl="0" indent="-285750" algn="l" defTabSz="932688" rtl="0" eaLnBrk="1" fontAlgn="auto" latinLnBrk="0" hangingPunct="1">
              <a:lnSpc>
                <a:spcPct val="88000"/>
              </a:lnSpc>
              <a:spcBef>
                <a:spcPts val="80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282828"/>
                </a:solidFill>
                <a:effectLst/>
                <a:uLnTx/>
                <a:uFillTx/>
                <a:latin typeface="Segoe UI"/>
                <a:ea typeface="+mn-ea"/>
                <a:cs typeface="Segoe UI" pitchFamily="34" charset="0"/>
              </a:rPr>
              <a:t>We recommend mix of the two. During logon storms (9 AM) have breadth first as the scaling algorithm and flip to breadth first algorithm when the peak hours have passed.</a:t>
            </a:r>
          </a:p>
          <a:p>
            <a:pPr marL="0" marR="0" lvl="0" indent="0" algn="l" defTabSz="932472" rtl="0" eaLnBrk="1" fontAlgn="base" latinLnBrk="0" hangingPunct="1">
              <a:lnSpc>
                <a:spcPct val="88000"/>
              </a:lnSpc>
              <a:spcBef>
                <a:spcPts val="800"/>
              </a:spcBef>
              <a:spcAft>
                <a:spcPts val="0"/>
              </a:spcAft>
              <a:buClrTx/>
              <a:buSzTx/>
              <a:buFontTx/>
              <a:buNone/>
              <a:tabLst/>
              <a:defRPr/>
            </a:pPr>
            <a:endParaRPr kumimoji="0" lang="en-US" sz="1400" b="0" i="0" u="none" strike="noStrike" kern="1200" cap="none" spc="0" normalizeH="0" baseline="0" noProof="0">
              <a:ln>
                <a:noFill/>
              </a:ln>
              <a:solidFill>
                <a:srgbClr val="0078D7"/>
              </a:solidFill>
              <a:effectLst/>
              <a:uLnTx/>
              <a:uFillTx/>
              <a:latin typeface="Segoe UI Semibold"/>
              <a:ea typeface="+mn-ea"/>
              <a:cs typeface="Segoe UI" pitchFamily="34" charset="0"/>
            </a:endParaRPr>
          </a:p>
          <a:p>
            <a:pPr marL="0" marR="0" lvl="0" indent="0" algn="l" defTabSz="932472" rtl="0" eaLnBrk="1" fontAlgn="base" latinLnBrk="0" hangingPunct="1">
              <a:lnSpc>
                <a:spcPct val="88000"/>
              </a:lnSpc>
              <a:spcBef>
                <a:spcPts val="1800"/>
              </a:spcBef>
              <a:spcAft>
                <a:spcPts val="0"/>
              </a:spcAft>
              <a:buClrTx/>
              <a:buSzTx/>
              <a:buFontTx/>
              <a:buNone/>
              <a:tabLst/>
              <a:defRPr/>
            </a:pPr>
            <a:r>
              <a:rPr kumimoji="0" lang="en-US" sz="2000" b="0" i="0" u="none" strike="noStrike" kern="1200" cap="none" spc="-20" normalizeH="0" baseline="0" noProof="0">
                <a:ln>
                  <a:noFill/>
                </a:ln>
                <a:solidFill>
                  <a:srgbClr val="0078D7"/>
                </a:solidFill>
                <a:effectLst/>
                <a:uLnTx/>
                <a:uFillTx/>
                <a:latin typeface="Segoe UI Semibold"/>
                <a:ea typeface="+mn-ea"/>
                <a:cs typeface="Segoe UI" pitchFamily="34" charset="0"/>
              </a:rPr>
              <a:t>Recommended user density in multisession. Recommended VM size</a:t>
            </a:r>
          </a:p>
          <a:p>
            <a:pPr marL="285750" marR="0" lvl="0" indent="-285750" algn="l" defTabSz="932688" rtl="0" eaLnBrk="1" fontAlgn="auto" latinLnBrk="0" hangingPunct="1">
              <a:lnSpc>
                <a:spcPct val="88000"/>
              </a:lnSpc>
              <a:spcBef>
                <a:spcPts val="80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282828"/>
                </a:solidFill>
                <a:effectLst/>
                <a:uLnTx/>
                <a:uFillTx/>
                <a:latin typeface="Segoe UI"/>
                <a:ea typeface="+mn-ea"/>
                <a:cs typeface="Segoe UI" pitchFamily="34" charset="0"/>
              </a:rPr>
              <a:t>Session Host VM’s should have a minimum of 4 cores</a:t>
            </a:r>
          </a:p>
          <a:p>
            <a:pPr marL="285750" marR="0" lvl="0" indent="-285750" algn="l" defTabSz="932688" rtl="0" eaLnBrk="1" fontAlgn="auto" latinLnBrk="0" hangingPunct="1">
              <a:lnSpc>
                <a:spcPct val="88000"/>
              </a:lnSpc>
              <a:spcBef>
                <a:spcPts val="80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282828"/>
                </a:solidFill>
                <a:effectLst/>
                <a:uLnTx/>
                <a:uFillTx/>
                <a:latin typeface="Segoe UI"/>
                <a:ea typeface="+mn-ea"/>
                <a:cs typeface="Segoe UI" pitchFamily="34" charset="0"/>
              </a:rPr>
              <a:t>3 users/core is recommended user to core ratio for knowledge worker workloads</a:t>
            </a:r>
          </a:p>
          <a:p>
            <a:pPr marL="285750" marR="0" lvl="0" indent="-285750" algn="l" defTabSz="932688" rtl="0" eaLnBrk="1" fontAlgn="auto" latinLnBrk="0" hangingPunct="1">
              <a:lnSpc>
                <a:spcPct val="88000"/>
              </a:lnSpc>
              <a:spcBef>
                <a:spcPts val="800"/>
              </a:spcBef>
              <a:spcAft>
                <a:spcPts val="0"/>
              </a:spcAft>
              <a:buClrTx/>
              <a:buSzTx/>
              <a:buFont typeface="Arial" panose="020B0604020202020204" pitchFamily="34" charset="0"/>
              <a:buChar char="•"/>
              <a:tabLst/>
              <a:defRPr/>
            </a:pPr>
            <a:r>
              <a:rPr kumimoji="0" lang="en-US" sz="1400" b="0" i="0" u="none" strike="noStrike" kern="1200" cap="none" spc="0" normalizeH="0" baseline="0" noProof="0" err="1">
                <a:ln>
                  <a:noFill/>
                </a:ln>
                <a:solidFill>
                  <a:srgbClr val="282828"/>
                </a:solidFill>
                <a:effectLst/>
                <a:uLnTx/>
                <a:uFillTx/>
                <a:latin typeface="Segoe UI"/>
                <a:ea typeface="+mn-ea"/>
                <a:cs typeface="Segoe UI" pitchFamily="34" charset="0"/>
              </a:rPr>
              <a:t>Eg</a:t>
            </a:r>
            <a:r>
              <a:rPr kumimoji="0" lang="en-US" sz="1400" b="0" i="0" u="none" strike="noStrike" kern="1200" cap="none" spc="0" normalizeH="0" baseline="0" noProof="0">
                <a:ln>
                  <a:noFill/>
                </a:ln>
                <a:solidFill>
                  <a:srgbClr val="282828"/>
                </a:solidFill>
                <a:effectLst/>
                <a:uLnTx/>
                <a:uFillTx/>
                <a:latin typeface="Segoe UI"/>
                <a:ea typeface="+mn-ea"/>
                <a:cs typeface="Segoe UI" pitchFamily="34" charset="0"/>
              </a:rPr>
              <a:t>: Standard_D4s_v3 offer a combination of vCPU, memory, and temporary storage for most </a:t>
            </a:r>
            <a:br>
              <a:rPr kumimoji="0" lang="en-US" sz="1400" b="0" i="0" u="none" strike="noStrike" kern="1200" cap="none" spc="0" normalizeH="0" baseline="0" noProof="0">
                <a:ln>
                  <a:noFill/>
                </a:ln>
                <a:solidFill>
                  <a:srgbClr val="282828"/>
                </a:solidFill>
                <a:effectLst/>
                <a:uLnTx/>
                <a:uFillTx/>
                <a:latin typeface="Segoe UI"/>
                <a:ea typeface="+mn-ea"/>
                <a:cs typeface="Segoe UI" pitchFamily="34" charset="0"/>
              </a:rPr>
            </a:br>
            <a:r>
              <a:rPr kumimoji="0" lang="en-US" sz="1400" b="0" i="0" u="none" strike="noStrike" kern="1200" cap="none" spc="0" normalizeH="0" baseline="0" noProof="0">
                <a:ln>
                  <a:noFill/>
                </a:ln>
                <a:solidFill>
                  <a:srgbClr val="282828"/>
                </a:solidFill>
                <a:effectLst/>
                <a:uLnTx/>
                <a:uFillTx/>
                <a:latin typeface="Segoe UI"/>
                <a:ea typeface="+mn-ea"/>
                <a:cs typeface="Segoe UI" pitchFamily="34" charset="0"/>
              </a:rPr>
              <a:t>production workloads</a:t>
            </a:r>
          </a:p>
          <a:p>
            <a:pPr marL="285750" marR="0" lvl="0" indent="-285750" algn="l" defTabSz="932688" rtl="0" eaLnBrk="1" fontAlgn="auto" latinLnBrk="0" hangingPunct="1">
              <a:lnSpc>
                <a:spcPct val="88000"/>
              </a:lnSpc>
              <a:spcBef>
                <a:spcPts val="80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282828"/>
                </a:solidFill>
                <a:effectLst/>
                <a:uLnTx/>
                <a:uFillTx/>
                <a:latin typeface="Segoe UI"/>
                <a:ea typeface="+mn-ea"/>
                <a:cs typeface="Segoe UI" pitchFamily="34" charset="0"/>
              </a:rPr>
              <a:t>Session Host VM’s in a host pool need to be placed in an availability set and should be configured to </a:t>
            </a:r>
            <a:br>
              <a:rPr kumimoji="0" lang="en-US" sz="1400" b="0" i="0" u="none" strike="noStrike" kern="1200" cap="none" spc="0" normalizeH="0" baseline="0" noProof="0">
                <a:ln>
                  <a:noFill/>
                </a:ln>
                <a:solidFill>
                  <a:srgbClr val="282828"/>
                </a:solidFill>
                <a:effectLst/>
                <a:uLnTx/>
                <a:uFillTx/>
                <a:latin typeface="Segoe UI"/>
                <a:ea typeface="+mn-ea"/>
                <a:cs typeface="Segoe UI" pitchFamily="34" charset="0"/>
              </a:rPr>
            </a:br>
            <a:r>
              <a:rPr kumimoji="0" lang="en-US" sz="1400" b="0" i="0" u="none" strike="noStrike" kern="1200" cap="none" spc="0" normalizeH="0" baseline="0" noProof="0">
                <a:ln>
                  <a:noFill/>
                </a:ln>
                <a:solidFill>
                  <a:srgbClr val="282828"/>
                </a:solidFill>
                <a:effectLst/>
                <a:uLnTx/>
                <a:uFillTx/>
                <a:latin typeface="Segoe UI"/>
                <a:ea typeface="+mn-ea"/>
                <a:cs typeface="Segoe UI" pitchFamily="34" charset="0"/>
              </a:rPr>
              <a:t>use managed disks</a:t>
            </a:r>
          </a:p>
          <a:p>
            <a:pPr marL="285750" marR="0" lvl="0" indent="-285750" algn="l" defTabSz="932688" rtl="0" eaLnBrk="1" fontAlgn="auto" latinLnBrk="0" hangingPunct="1">
              <a:lnSpc>
                <a:spcPct val="88000"/>
              </a:lnSpc>
              <a:spcBef>
                <a:spcPts val="80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282828"/>
                </a:solidFill>
                <a:effectLst/>
                <a:uLnTx/>
                <a:uFillTx/>
                <a:latin typeface="Segoe UI"/>
                <a:ea typeface="+mn-ea"/>
                <a:cs typeface="Segoe UI" pitchFamily="34" charset="0"/>
              </a:rPr>
              <a:t>Its recommended to have minimum 4 VM’s running in a host pool at any point of time </a:t>
            </a:r>
          </a:p>
          <a:p>
            <a:pPr marL="171450" indent="-171450">
              <a:lnSpc>
                <a:spcPct val="107000"/>
              </a:lnSpc>
              <a:spcAft>
                <a:spcPts val="800"/>
              </a:spcAft>
              <a:buFontTx/>
              <a:buChar char="-"/>
            </a:pPr>
            <a:endParaRPr lang="en-US"/>
          </a:p>
          <a:p>
            <a:pPr>
              <a:lnSpc>
                <a:spcPct val="107000"/>
              </a:lnSpc>
              <a:spcAft>
                <a:spcPts val="800"/>
              </a:spcAft>
            </a:pPr>
            <a:endParaRPr lang="en-US"/>
          </a:p>
          <a:p>
            <a:pPr>
              <a:lnSpc>
                <a:spcPct val="107000"/>
              </a:lnSpc>
              <a:spcAft>
                <a:spcPts val="800"/>
              </a:spcAft>
            </a:pPr>
            <a:endParaRPr lang="en-US"/>
          </a:p>
        </p:txBody>
      </p:sp>
      <p:sp>
        <p:nvSpPr>
          <p:cNvPr id="4" name="Footer Placeholder 3"/>
          <p:cNvSpPr>
            <a:spLocks noGrp="1"/>
          </p:cNvSpPr>
          <p:nvPr>
            <p:ph type="ft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May 2018 Roadshow Virtualiation</a:t>
            </a:r>
          </a:p>
        </p:txBody>
      </p:sp>
      <p:sp>
        <p:nvSpPr>
          <p:cNvPr id="5" name="Slide Number Placeholder 4"/>
          <p:cNvSpPr>
            <a:spLocks noGrp="1"/>
          </p:cNvSpPr>
          <p:nvPr>
            <p:ph type="sldNum" sz="quarter" idx="11"/>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30</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6" name="TextBox 5">
            <a:extLst>
              <a:ext uri="{FF2B5EF4-FFF2-40B4-BE49-F238E27FC236}">
                <a16:creationId xmlns:a16="http://schemas.microsoft.com/office/drawing/2014/main" id="{82ACF9B1-0339-4B7C-B282-263AFE02D0CE}"/>
              </a:ext>
            </a:extLst>
          </p:cNvPr>
          <p:cNvSpPr txBox="1"/>
          <p:nvPr/>
        </p:nvSpPr>
        <p:spPr>
          <a:xfrm>
            <a:off x="4572000" y="773399"/>
            <a:ext cx="4114800" cy="276999"/>
          </a:xfrm>
          <a:prstGeom prst="rect">
            <a:avLst/>
          </a:prstGeom>
          <a:noFill/>
        </p:spPr>
        <p:txBody>
          <a:bodyPr wrap="square" lIns="0" tIns="0" rIns="0" bIns="0" rtlCol="0" anchor="t">
            <a:spAutoFit/>
          </a:bodyPr>
          <a:lstStyle/>
          <a:p>
            <a:pPr marL="0" marR="0" lvl="0" indent="0" algn="l" defTabSz="932688"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100" normalizeH="0" baseline="0" noProof="0">
                <a:ln>
                  <a:noFill/>
                </a:ln>
                <a:solidFill>
                  <a:srgbClr val="FFFFFF"/>
                </a:solidFill>
                <a:effectLst/>
                <a:uLnTx/>
                <a:uFillTx/>
                <a:latin typeface="Segoe UI"/>
                <a:ea typeface="+mn-ea"/>
                <a:cs typeface="+mn-cs"/>
              </a:rPr>
              <a:t>“Insert text here”</a:t>
            </a:r>
          </a:p>
        </p:txBody>
      </p:sp>
      <p:sp>
        <p:nvSpPr>
          <p:cNvPr id="7" name="TextBox 6">
            <a:extLst>
              <a:ext uri="{FF2B5EF4-FFF2-40B4-BE49-F238E27FC236}">
                <a16:creationId xmlns:a16="http://schemas.microsoft.com/office/drawing/2014/main" id="{C17DEF79-6E8B-409D-A063-50DE6978025A}"/>
              </a:ext>
            </a:extLst>
          </p:cNvPr>
          <p:cNvSpPr txBox="1"/>
          <p:nvPr/>
        </p:nvSpPr>
        <p:spPr>
          <a:xfrm>
            <a:off x="6141719" y="2462904"/>
            <a:ext cx="2854691" cy="4051005"/>
          </a:xfrm>
          <a:prstGeom prst="rect">
            <a:avLst/>
          </a:prstGeom>
          <a:solidFill>
            <a:schemeClr val="bg1">
              <a:lumMod val="95000"/>
            </a:schemeClr>
          </a:solidFill>
        </p:spPr>
        <p:txBody>
          <a:bodyPr wrap="square" rtlCol="0">
            <a:noAutofit/>
          </a:bodyPr>
          <a:lstStyle/>
          <a:p>
            <a:pPr marL="0" marR="0" lvl="0" indent="0" algn="l" defTabSz="932688" rtl="0" eaLnBrk="1" fontAlgn="auto" latinLnBrk="0" hangingPunct="1">
              <a:lnSpc>
                <a:spcPct val="100000"/>
              </a:lnSpc>
              <a:spcBef>
                <a:spcPts val="0"/>
              </a:spcBef>
              <a:spcAft>
                <a:spcPts val="1200"/>
              </a:spcAft>
              <a:buClrTx/>
              <a:buSzTx/>
              <a:buFontTx/>
              <a:buNone/>
              <a:tabLst/>
              <a:defRPr/>
            </a:pPr>
            <a:r>
              <a:rPr kumimoji="0" lang="en-US" sz="1600" b="0" i="0" u="none" strike="noStrike" kern="1200" cap="none" spc="-50" normalizeH="0" baseline="0" noProof="0">
                <a:ln>
                  <a:noFill/>
                </a:ln>
                <a:solidFill>
                  <a:srgbClr val="000000"/>
                </a:solidFill>
                <a:effectLst/>
                <a:uLnTx/>
                <a:uFillTx/>
                <a:latin typeface="Segoe UI Semibold"/>
                <a:ea typeface="+mn-ea"/>
                <a:cs typeface="+mn-cs"/>
              </a:rPr>
              <a:t>Key points to land</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endParaRPr kumimoji="0" lang="en-US" sz="1836"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4196175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WVD includes a full set of REST APIs, PowerShell CMDLETS, ARM Templates, Azure Marketplace Tools and coming soon a fully integrated Azure Portal experience for deployment and management.</a:t>
            </a:r>
          </a:p>
          <a:p>
            <a:endParaRPr lang="en-US"/>
          </a:p>
          <a:p>
            <a:r>
              <a:rPr lang="en-US"/>
              <a:t>What I will show you now is how easy it is to setup a WVD deployment using our Azure Marketplace Tool.</a:t>
            </a:r>
          </a:p>
          <a:p>
            <a:endParaRPr lang="en-US"/>
          </a:p>
          <a:p>
            <a:pPr marL="0" indent="0">
              <a:buFontTx/>
              <a:buNone/>
            </a:pPr>
            <a:endParaRPr lang="en-US"/>
          </a:p>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4/23/2019 3:46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986282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DEPLPO</a:t>
            </a: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4/23/2019 3:46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866742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Blurb on solutions for the 4 areas </a:t>
            </a:r>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2E768B4-67E7-40A3-BC6E-3B4E4B365D9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4/23/2019 3:46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29391062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43FC6701-5162-472E-977A-08D98CAF67CB}"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4/23/2019 3:46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6313908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Principles:</a:t>
            </a:r>
          </a:p>
          <a:p>
            <a:pPr marL="228600" indent="-228600">
              <a:buFontTx/>
              <a:buAutoNum type="arabicPeriod"/>
            </a:pPr>
            <a:r>
              <a:rPr lang="en-US"/>
              <a:t>We don’t want to “penalize” customers that have already adopted ProPlus </a:t>
            </a:r>
          </a:p>
          <a:p>
            <a:pPr marL="228600" indent="-228600">
              <a:buFontTx/>
              <a:buAutoNum type="arabicPeriod"/>
            </a:pPr>
            <a:r>
              <a:rPr lang="en-US"/>
              <a:t>We want “current” perpetual customers to upgrade to ProPlus, not 2019</a:t>
            </a:r>
          </a:p>
          <a:p>
            <a:pPr marL="171450" indent="-171450">
              <a:buFontTx/>
              <a:buChar char="-"/>
            </a:pPr>
            <a:endParaRPr lang="en-US"/>
          </a:p>
          <a:p>
            <a:pPr marL="0" indent="0">
              <a:buFontTx/>
              <a:buNone/>
            </a:pPr>
            <a:r>
              <a:rPr lang="en-US"/>
              <a:t>Per #1, support ProPlus on older versions of Windows at least as long as current perpetual version (2016)</a:t>
            </a:r>
          </a:p>
          <a:p>
            <a:pPr marL="0" indent="0">
              <a:buFontTx/>
              <a:buNone/>
            </a:pPr>
            <a:r>
              <a:rPr lang="en-US"/>
              <a:t>Per #2, support 2016 service connectivity as long as we support it for 2019</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85A9255-EB47-4EEE-AC95-38DB83755D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75040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224" kern="1200" dirty="0">
                <a:solidFill>
                  <a:schemeClr val="tx1"/>
                </a:solidFill>
                <a:effectLst/>
                <a:latin typeface="+mn-lt"/>
                <a:ea typeface="+mn-ea"/>
                <a:cs typeface="+mn-cs"/>
              </a:rPr>
              <a:t>Virtualization helps companies address </a:t>
            </a:r>
            <a:r>
              <a:rPr lang="en-US" sz="1224" kern="1200" dirty="0" err="1">
                <a:solidFill>
                  <a:schemeClr val="tx1"/>
                </a:solidFill>
                <a:effectLst/>
                <a:latin typeface="+mn-lt"/>
                <a:ea typeface="+mn-ea"/>
                <a:cs typeface="+mn-cs"/>
              </a:rPr>
              <a:t>address</a:t>
            </a:r>
            <a:r>
              <a:rPr lang="en-US" sz="1224" kern="1200" dirty="0">
                <a:solidFill>
                  <a:schemeClr val="tx1"/>
                </a:solidFill>
                <a:effectLst/>
                <a:latin typeface="+mn-lt"/>
                <a:ea typeface="+mn-ea"/>
                <a:cs typeface="+mn-cs"/>
              </a:rPr>
              <a:t> specific business needs: </a:t>
            </a:r>
          </a:p>
          <a:p>
            <a:pPr marL="285750" indent="-285750">
              <a:lnSpc>
                <a:spcPct val="107000"/>
              </a:lnSpc>
              <a:spcAft>
                <a:spcPts val="800"/>
              </a:spcAft>
              <a:buFont typeface="Arial" panose="020B0604020202020204" pitchFamily="34" charset="0"/>
              <a:buChar char="•"/>
            </a:pPr>
            <a:r>
              <a:rPr lang="en-US" sz="1224" kern="1200" dirty="0">
                <a:solidFill>
                  <a:schemeClr val="tx1"/>
                </a:solidFill>
                <a:effectLst/>
                <a:latin typeface="+mn-lt"/>
                <a:ea typeface="+mn-ea"/>
                <a:cs typeface="+mn-cs"/>
              </a:rPr>
              <a:t>More secure access to data/organizational resources</a:t>
            </a:r>
          </a:p>
          <a:p>
            <a:pPr marL="285750" indent="-285750">
              <a:lnSpc>
                <a:spcPct val="107000"/>
              </a:lnSpc>
              <a:spcAft>
                <a:spcPts val="800"/>
              </a:spcAft>
              <a:buFont typeface="Arial" panose="020B0604020202020204" pitchFamily="34" charset="0"/>
              <a:buChar char="•"/>
            </a:pPr>
            <a:r>
              <a:rPr lang="en-US" sz="1224" kern="1200" dirty="0">
                <a:solidFill>
                  <a:schemeClr val="tx1"/>
                </a:solidFill>
                <a:effectLst/>
                <a:latin typeface="+mn-lt"/>
                <a:ea typeface="+mn-ea"/>
                <a:cs typeface="+mn-cs"/>
              </a:rPr>
              <a:t>Compliance with industry regulations (i.e. FSI, healthcare, government)</a:t>
            </a:r>
          </a:p>
          <a:p>
            <a:pPr marL="285750" indent="-285750">
              <a:lnSpc>
                <a:spcPct val="107000"/>
              </a:lnSpc>
              <a:spcAft>
                <a:spcPts val="800"/>
              </a:spcAft>
              <a:buFont typeface="Arial" panose="020B0604020202020204" pitchFamily="34" charset="0"/>
              <a:buChar char="•"/>
            </a:pPr>
            <a:r>
              <a:rPr lang="en-US" sz="1224" kern="1200" dirty="0">
                <a:solidFill>
                  <a:schemeClr val="tx1"/>
                </a:solidFill>
                <a:effectLst/>
                <a:latin typeface="+mn-lt"/>
                <a:ea typeface="+mn-ea"/>
                <a:cs typeface="+mn-cs"/>
              </a:rPr>
              <a:t>An increasingly elastic workforce (i.e. mergers/acquisitions, short-term employees, contractor/partner access)</a:t>
            </a:r>
          </a:p>
          <a:p>
            <a:pPr marL="285750" indent="-285750">
              <a:lnSpc>
                <a:spcPct val="107000"/>
              </a:lnSpc>
              <a:spcAft>
                <a:spcPts val="800"/>
              </a:spcAft>
              <a:buFont typeface="Arial" panose="020B0604020202020204" pitchFamily="34" charset="0"/>
              <a:buChar char="•"/>
            </a:pPr>
            <a:r>
              <a:rPr lang="en-US" sz="1224" kern="1200" dirty="0">
                <a:solidFill>
                  <a:schemeClr val="tx1"/>
                </a:solidFill>
                <a:effectLst/>
                <a:latin typeface="+mn-lt"/>
                <a:ea typeface="+mn-ea"/>
                <a:cs typeface="+mn-cs"/>
              </a:rPr>
              <a:t>Employee-specific needs (i.e. BYOD or mobile staff, call centers, branch workers)</a:t>
            </a:r>
          </a:p>
          <a:p>
            <a:pPr marL="285750" indent="-285750">
              <a:lnSpc>
                <a:spcPct val="107000"/>
              </a:lnSpc>
              <a:spcAft>
                <a:spcPts val="800"/>
              </a:spcAft>
              <a:buFont typeface="Arial" panose="020B0604020202020204" pitchFamily="34" charset="0"/>
              <a:buChar char="•"/>
            </a:pPr>
            <a:r>
              <a:rPr lang="en-US" sz="1224" kern="1200" dirty="0">
                <a:solidFill>
                  <a:schemeClr val="tx1"/>
                </a:solidFill>
                <a:effectLst/>
                <a:latin typeface="+mn-lt"/>
                <a:ea typeface="+mn-ea"/>
                <a:cs typeface="+mn-cs"/>
              </a:rPr>
              <a:t>Specialized workloads (i.e. design/engineering, legacy apps, software dev test)</a:t>
            </a:r>
          </a:p>
          <a:p>
            <a:pPr marL="285750" indent="-285750">
              <a:lnSpc>
                <a:spcPct val="107000"/>
              </a:lnSpc>
              <a:spcAft>
                <a:spcPts val="800"/>
              </a:spcAft>
              <a:buFont typeface="Arial" panose="020B0604020202020204" pitchFamily="34" charset="0"/>
              <a:buChar char="•"/>
            </a:pPr>
            <a:endParaRPr lang="en-US" sz="1224" kern="1200" dirty="0">
              <a:solidFill>
                <a:schemeClr val="tx1"/>
              </a:solidFill>
              <a:effectLst/>
              <a:latin typeface="+mn-lt"/>
              <a:ea typeface="+mn-ea"/>
              <a:cs typeface="+mn-cs"/>
            </a:endParaRPr>
          </a:p>
          <a:p>
            <a:r>
              <a:rPr lang="en-US" sz="1224" kern="1200" dirty="0">
                <a:solidFill>
                  <a:schemeClr val="tx1"/>
                </a:solidFill>
                <a:effectLst/>
                <a:latin typeface="+mn-lt"/>
                <a:ea typeface="+mn-ea"/>
                <a:cs typeface="+mn-cs"/>
              </a:rPr>
              <a:t>Windows Virtual Desktop helps: </a:t>
            </a:r>
          </a:p>
          <a:p>
            <a:pPr marL="285750" indent="-285750">
              <a:buFont typeface="Arial" panose="020B0604020202020204" pitchFamily="34" charset="0"/>
              <a:buChar char="•"/>
            </a:pPr>
            <a:r>
              <a:rPr lang="en-US" sz="1224" kern="1200" dirty="0">
                <a:solidFill>
                  <a:schemeClr val="tx1"/>
                </a:solidFill>
                <a:effectLst/>
                <a:latin typeface="+mn-lt"/>
                <a:ea typeface="+mn-ea"/>
                <a:cs typeface="+mn-cs"/>
              </a:rPr>
              <a:t>Employees stay as productive with a virtualized experience on a PC, phone, tablet, or browser as they are with a physical PC sitting right in front of them</a:t>
            </a:r>
          </a:p>
          <a:p>
            <a:pPr marL="285750" indent="-285750">
              <a:buFont typeface="Arial" panose="020B0604020202020204" pitchFamily="34" charset="0"/>
              <a:buChar char="•"/>
            </a:pPr>
            <a:r>
              <a:rPr lang="en-US" sz="1224" kern="1200" dirty="0">
                <a:solidFill>
                  <a:schemeClr val="tx1"/>
                </a:solidFill>
                <a:effectLst/>
                <a:latin typeface="+mn-lt"/>
                <a:ea typeface="+mn-ea"/>
                <a:cs typeface="+mn-cs"/>
              </a:rPr>
              <a:t>Simplify management, provisioning, and access to corporate data and apps</a:t>
            </a:r>
          </a:p>
          <a:p>
            <a:pPr marL="285750" indent="-285750">
              <a:buFont typeface="Arial" panose="020B0604020202020204" pitchFamily="34" charset="0"/>
              <a:buChar char="•"/>
            </a:pPr>
            <a:r>
              <a:rPr lang="en-US" sz="1224" kern="1200" dirty="0">
                <a:solidFill>
                  <a:schemeClr val="tx1"/>
                </a:solidFill>
                <a:effectLst/>
                <a:latin typeface="+mn-lt"/>
                <a:ea typeface="+mn-ea"/>
                <a:cs typeface="+mn-cs"/>
              </a:rPr>
              <a:t>Support customers as they migrate to the cloud </a:t>
            </a:r>
          </a:p>
          <a:p>
            <a:pPr marL="285750" indent="-285750">
              <a:buFont typeface="Arial" panose="020B0604020202020204" pitchFamily="34" charset="0"/>
              <a:buChar char="•"/>
            </a:pPr>
            <a:r>
              <a:rPr lang="en-US" sz="1224" kern="1200" dirty="0">
                <a:solidFill>
                  <a:schemeClr val="tx1"/>
                </a:solidFill>
                <a:effectLst/>
                <a:latin typeface="+mn-lt"/>
                <a:ea typeface="+mn-ea"/>
                <a:cs typeface="+mn-cs"/>
              </a:rPr>
              <a:t>Reduce the costs and resources associated with managing on-premises infrastructure</a:t>
            </a:r>
          </a:p>
          <a:p>
            <a:pPr marL="285750" indent="-285750">
              <a:buFont typeface="Arial" panose="020B0604020202020204" pitchFamily="34" charset="0"/>
              <a:buChar char="•"/>
            </a:pPr>
            <a:r>
              <a:rPr lang="en-US" sz="1224" kern="1200" dirty="0">
                <a:solidFill>
                  <a:schemeClr val="tx1"/>
                </a:solidFill>
                <a:effectLst/>
                <a:latin typeface="+mn-lt"/>
                <a:ea typeface="+mn-ea"/>
                <a:cs typeface="+mn-cs"/>
              </a:rPr>
              <a:t>Empower IT to transform the workplace </a:t>
            </a:r>
          </a:p>
          <a:p>
            <a:pPr marL="0" indent="0">
              <a:lnSpc>
                <a:spcPct val="107000"/>
              </a:lnSpc>
              <a:spcAft>
                <a:spcPts val="800"/>
              </a:spcAft>
              <a:buFontTx/>
              <a:buNone/>
            </a:pPr>
            <a:endParaRPr lang="en-US" dirty="0"/>
          </a:p>
          <a:p>
            <a:pPr>
              <a:lnSpc>
                <a:spcPct val="107000"/>
              </a:lnSpc>
              <a:spcAft>
                <a:spcPts val="800"/>
              </a:spcAft>
            </a:pPr>
            <a:endParaRPr lang="en-US" dirty="0"/>
          </a:p>
          <a:p>
            <a:pPr>
              <a:lnSpc>
                <a:spcPct val="107000"/>
              </a:lnSpc>
              <a:spcAft>
                <a:spcPts val="800"/>
              </a:spcAft>
            </a:pPr>
            <a:endParaRPr lang="en-US" dirty="0"/>
          </a:p>
        </p:txBody>
      </p:sp>
      <p:sp>
        <p:nvSpPr>
          <p:cNvPr id="4" name="Footer Placeholder 3"/>
          <p:cNvSpPr>
            <a:spLocks noGrp="1"/>
          </p:cNvSpPr>
          <p:nvPr>
            <p:ph type="ft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May 2018 Roadshow Virtualiation</a:t>
            </a:r>
          </a:p>
        </p:txBody>
      </p:sp>
      <p:sp>
        <p:nvSpPr>
          <p:cNvPr id="5" name="Slide Number Placeholder 4"/>
          <p:cNvSpPr>
            <a:spLocks noGrp="1"/>
          </p:cNvSpPr>
          <p:nvPr>
            <p:ph type="sldNum" sz="quarter" idx="11"/>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4</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6" name="TextBox 5">
            <a:extLst>
              <a:ext uri="{FF2B5EF4-FFF2-40B4-BE49-F238E27FC236}">
                <a16:creationId xmlns:a16="http://schemas.microsoft.com/office/drawing/2014/main" id="{82ACF9B1-0339-4B7C-B282-263AFE02D0CE}"/>
              </a:ext>
            </a:extLst>
          </p:cNvPr>
          <p:cNvSpPr txBox="1"/>
          <p:nvPr/>
        </p:nvSpPr>
        <p:spPr>
          <a:xfrm>
            <a:off x="4572000" y="773399"/>
            <a:ext cx="4114800" cy="276999"/>
          </a:xfrm>
          <a:prstGeom prst="rect">
            <a:avLst/>
          </a:prstGeom>
          <a:noFill/>
        </p:spPr>
        <p:txBody>
          <a:bodyPr wrap="square" lIns="0" tIns="0" rIns="0" bIns="0" rtlCol="0" anchor="t">
            <a:spAutoFit/>
          </a:bodyPr>
          <a:lstStyle/>
          <a:p>
            <a:pPr marL="0" marR="0" lvl="0" indent="0" algn="l" defTabSz="932688"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100" normalizeH="0" baseline="0" noProof="0">
                <a:ln>
                  <a:noFill/>
                </a:ln>
                <a:solidFill>
                  <a:srgbClr val="FFFFFF"/>
                </a:solidFill>
                <a:effectLst/>
                <a:uLnTx/>
                <a:uFillTx/>
                <a:latin typeface="Segoe UI"/>
                <a:ea typeface="+mn-ea"/>
                <a:cs typeface="+mn-cs"/>
              </a:rPr>
              <a:t>“Insert text here”</a:t>
            </a:r>
          </a:p>
        </p:txBody>
      </p:sp>
      <p:sp>
        <p:nvSpPr>
          <p:cNvPr id="7" name="TextBox 6">
            <a:extLst>
              <a:ext uri="{FF2B5EF4-FFF2-40B4-BE49-F238E27FC236}">
                <a16:creationId xmlns:a16="http://schemas.microsoft.com/office/drawing/2014/main" id="{C17DEF79-6E8B-409D-A063-50DE6978025A}"/>
              </a:ext>
            </a:extLst>
          </p:cNvPr>
          <p:cNvSpPr txBox="1"/>
          <p:nvPr/>
        </p:nvSpPr>
        <p:spPr>
          <a:xfrm>
            <a:off x="6141719" y="2462904"/>
            <a:ext cx="2854691" cy="4051005"/>
          </a:xfrm>
          <a:prstGeom prst="rect">
            <a:avLst/>
          </a:prstGeom>
          <a:solidFill>
            <a:schemeClr val="bg1">
              <a:lumMod val="95000"/>
            </a:schemeClr>
          </a:solidFill>
        </p:spPr>
        <p:txBody>
          <a:bodyPr wrap="square" rtlCol="0">
            <a:noAutofit/>
          </a:bodyPr>
          <a:lstStyle/>
          <a:p>
            <a:pPr marL="0" marR="0" lvl="0" indent="0" algn="l" defTabSz="932688" rtl="0" eaLnBrk="1" fontAlgn="auto" latinLnBrk="0" hangingPunct="1">
              <a:lnSpc>
                <a:spcPct val="100000"/>
              </a:lnSpc>
              <a:spcBef>
                <a:spcPts val="0"/>
              </a:spcBef>
              <a:spcAft>
                <a:spcPts val="1200"/>
              </a:spcAft>
              <a:buClrTx/>
              <a:buSzTx/>
              <a:buFontTx/>
              <a:buNone/>
              <a:tabLst/>
              <a:defRPr/>
            </a:pPr>
            <a:r>
              <a:rPr kumimoji="0" lang="en-US" sz="1600" b="0" i="0" u="none" strike="noStrike" kern="1200" cap="none" spc="-50" normalizeH="0" baseline="0" noProof="0">
                <a:ln>
                  <a:noFill/>
                </a:ln>
                <a:solidFill>
                  <a:srgbClr val="000000"/>
                </a:solidFill>
                <a:effectLst/>
                <a:uLnTx/>
                <a:uFillTx/>
                <a:latin typeface="Segoe UI Semibold"/>
                <a:ea typeface="+mn-ea"/>
                <a:cs typeface="+mn-cs"/>
              </a:rPr>
              <a:t>Key points to land</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endParaRPr kumimoji="0" lang="en-US" sz="1836"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40726980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May 2018 Roadshow Virtualiation</a:t>
            </a:r>
          </a:p>
        </p:txBody>
      </p:sp>
      <p:sp>
        <p:nvSpPr>
          <p:cNvPr id="5" name="Slide Number Placeholder 4"/>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F2D3714-B553-A044-BA72-366907BA36B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3F275815-97B1-4A26-B9EF-27AA28F6DE1E}"/>
              </a:ext>
            </a:extLst>
          </p:cNvPr>
          <p:cNvSpPr txBox="1"/>
          <p:nvPr/>
        </p:nvSpPr>
        <p:spPr>
          <a:xfrm>
            <a:off x="4572000" y="773399"/>
            <a:ext cx="4114800" cy="276999"/>
          </a:xfrm>
          <a:prstGeom prst="rect">
            <a:avLst/>
          </a:prstGeom>
          <a:noFill/>
        </p:spPr>
        <p:txBody>
          <a:bodyPr wrap="square" lIns="0" tIns="0" rIns="0" bIns="0" rtlCol="0" anchor="t">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100" normalizeH="0" baseline="0" noProof="0">
                <a:ln>
                  <a:noFill/>
                </a:ln>
                <a:solidFill>
                  <a:prstClr val="white"/>
                </a:solidFill>
                <a:effectLst/>
                <a:uLnTx/>
                <a:uFillTx/>
                <a:latin typeface="Calibri" panose="020F0502020204030204"/>
                <a:ea typeface="+mn-ea"/>
                <a:cs typeface="+mn-cs"/>
              </a:rPr>
              <a:t>“Insert text here”</a:t>
            </a:r>
          </a:p>
        </p:txBody>
      </p:sp>
      <p:sp>
        <p:nvSpPr>
          <p:cNvPr id="7" name="TextBox 6">
            <a:extLst>
              <a:ext uri="{FF2B5EF4-FFF2-40B4-BE49-F238E27FC236}">
                <a16:creationId xmlns:a16="http://schemas.microsoft.com/office/drawing/2014/main" id="{D1765000-B884-4199-B782-6878C635B03F}"/>
              </a:ext>
            </a:extLst>
          </p:cNvPr>
          <p:cNvSpPr txBox="1"/>
          <p:nvPr/>
        </p:nvSpPr>
        <p:spPr>
          <a:xfrm>
            <a:off x="6141719" y="2462904"/>
            <a:ext cx="2854691" cy="4051005"/>
          </a:xfrm>
          <a:prstGeom prst="rect">
            <a:avLst/>
          </a:prstGeom>
          <a:solidFill>
            <a:schemeClr val="bg1">
              <a:lumMod val="95000"/>
            </a:schemeClr>
          </a:solidFill>
        </p:spPr>
        <p:txBody>
          <a:bodyPr wrap="square" rtlCol="0">
            <a:noAutofit/>
          </a:bodyPr>
          <a:lstStyle/>
          <a:p>
            <a:pPr marL="0" marR="0" lvl="0" indent="0" algn="l" defTabSz="914400" rtl="0" eaLnBrk="1" fontAlgn="auto" latinLnBrk="0" hangingPunct="1">
              <a:lnSpc>
                <a:spcPct val="100000"/>
              </a:lnSpc>
              <a:spcBef>
                <a:spcPts val="0"/>
              </a:spcBef>
              <a:spcAft>
                <a:spcPts val="1200"/>
              </a:spcAft>
              <a:buClrTx/>
              <a:buSzTx/>
              <a:buFontTx/>
              <a:buNone/>
              <a:tabLst/>
              <a:defRPr/>
            </a:pPr>
            <a:r>
              <a:rPr kumimoji="0" lang="en-US" sz="1600" b="0" i="0" u="none" strike="noStrike" kern="1200" cap="none" spc="-50" normalizeH="0" baseline="0" noProof="0">
                <a:ln>
                  <a:noFill/>
                </a:ln>
                <a:solidFill>
                  <a:srgbClr val="000000"/>
                </a:solidFill>
                <a:effectLst/>
                <a:uLnTx/>
                <a:uFillTx/>
                <a:latin typeface="Calibri Light" panose="020F0302020204030204"/>
                <a:ea typeface="+mn-ea"/>
                <a:cs typeface="+mn-cs"/>
              </a:rPr>
              <a:t>Key points to land</a:t>
            </a:r>
          </a:p>
          <a:p>
            <a:pPr marL="342900" marR="0" lvl="0" indent="-3429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t>Text</a:t>
            </a:r>
          </a:p>
          <a:p>
            <a:pPr marL="342900" marR="0" lvl="0" indent="-3429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t>Text</a:t>
            </a:r>
          </a:p>
          <a:p>
            <a:pPr marL="342900" marR="0" lvl="0" indent="-3429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t>Text</a:t>
            </a: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7297732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May 2018 Roadshow Virtualiation</a:t>
            </a:r>
          </a:p>
        </p:txBody>
      </p:sp>
      <p:sp>
        <p:nvSpPr>
          <p:cNvPr id="5" name="Slide Number Placeholder 4"/>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F2D3714-B553-A044-BA72-366907BA36B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3F275815-97B1-4A26-B9EF-27AA28F6DE1E}"/>
              </a:ext>
            </a:extLst>
          </p:cNvPr>
          <p:cNvSpPr txBox="1"/>
          <p:nvPr/>
        </p:nvSpPr>
        <p:spPr>
          <a:xfrm>
            <a:off x="4572000" y="773399"/>
            <a:ext cx="4114800" cy="276999"/>
          </a:xfrm>
          <a:prstGeom prst="rect">
            <a:avLst/>
          </a:prstGeom>
          <a:noFill/>
        </p:spPr>
        <p:txBody>
          <a:bodyPr wrap="square" lIns="0" tIns="0" rIns="0" bIns="0" rtlCol="0" anchor="t">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100" normalizeH="0" baseline="0" noProof="0">
                <a:ln>
                  <a:noFill/>
                </a:ln>
                <a:solidFill>
                  <a:prstClr val="white"/>
                </a:solidFill>
                <a:effectLst/>
                <a:uLnTx/>
                <a:uFillTx/>
                <a:latin typeface="Calibri" panose="020F0502020204030204"/>
                <a:ea typeface="+mn-ea"/>
                <a:cs typeface="+mn-cs"/>
              </a:rPr>
              <a:t>“Insert text here”</a:t>
            </a:r>
          </a:p>
        </p:txBody>
      </p:sp>
      <p:sp>
        <p:nvSpPr>
          <p:cNvPr id="7" name="TextBox 6">
            <a:extLst>
              <a:ext uri="{FF2B5EF4-FFF2-40B4-BE49-F238E27FC236}">
                <a16:creationId xmlns:a16="http://schemas.microsoft.com/office/drawing/2014/main" id="{D1765000-B884-4199-B782-6878C635B03F}"/>
              </a:ext>
            </a:extLst>
          </p:cNvPr>
          <p:cNvSpPr txBox="1"/>
          <p:nvPr/>
        </p:nvSpPr>
        <p:spPr>
          <a:xfrm>
            <a:off x="6141719" y="2462904"/>
            <a:ext cx="2854691" cy="4051005"/>
          </a:xfrm>
          <a:prstGeom prst="rect">
            <a:avLst/>
          </a:prstGeom>
          <a:solidFill>
            <a:schemeClr val="bg1">
              <a:lumMod val="95000"/>
            </a:schemeClr>
          </a:solidFill>
        </p:spPr>
        <p:txBody>
          <a:bodyPr wrap="square" rtlCol="0">
            <a:noAutofit/>
          </a:bodyPr>
          <a:lstStyle/>
          <a:p>
            <a:pPr marL="0" marR="0" lvl="0" indent="0" algn="l" defTabSz="914400" rtl="0" eaLnBrk="1" fontAlgn="auto" latinLnBrk="0" hangingPunct="1">
              <a:lnSpc>
                <a:spcPct val="100000"/>
              </a:lnSpc>
              <a:spcBef>
                <a:spcPts val="0"/>
              </a:spcBef>
              <a:spcAft>
                <a:spcPts val="1200"/>
              </a:spcAft>
              <a:buClrTx/>
              <a:buSzTx/>
              <a:buFontTx/>
              <a:buNone/>
              <a:tabLst/>
              <a:defRPr/>
            </a:pPr>
            <a:r>
              <a:rPr kumimoji="0" lang="en-US" sz="1600" b="0" i="0" u="none" strike="noStrike" kern="1200" cap="none" spc="-50" normalizeH="0" baseline="0" noProof="0">
                <a:ln>
                  <a:noFill/>
                </a:ln>
                <a:solidFill>
                  <a:srgbClr val="000000"/>
                </a:solidFill>
                <a:effectLst/>
                <a:uLnTx/>
                <a:uFillTx/>
                <a:latin typeface="Calibri Light" panose="020F0302020204030204"/>
                <a:ea typeface="+mn-ea"/>
                <a:cs typeface="+mn-cs"/>
              </a:rPr>
              <a:t>Key points to land</a:t>
            </a:r>
          </a:p>
          <a:p>
            <a:pPr marL="342900" marR="0" lvl="0" indent="-3429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t>Text</a:t>
            </a:r>
          </a:p>
          <a:p>
            <a:pPr marL="342900" marR="0" lvl="0" indent="-3429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t>Text</a:t>
            </a:r>
          </a:p>
          <a:p>
            <a:pPr marL="342900" marR="0" lvl="0" indent="-3429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t>Text</a:t>
            </a: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881271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nSpc>
                <a:spcPct val="107000"/>
              </a:lnSpc>
              <a:spcAft>
                <a:spcPts val="800"/>
              </a:spcAft>
              <a:buFontTx/>
              <a:buChar char="-"/>
            </a:pPr>
            <a:endParaRPr lang="en-US"/>
          </a:p>
          <a:p>
            <a:pPr>
              <a:lnSpc>
                <a:spcPct val="107000"/>
              </a:lnSpc>
              <a:spcAft>
                <a:spcPts val="800"/>
              </a:spcAft>
            </a:pPr>
            <a:endParaRPr lang="en-US"/>
          </a:p>
          <a:p>
            <a:pPr>
              <a:lnSpc>
                <a:spcPct val="107000"/>
              </a:lnSpc>
              <a:spcAft>
                <a:spcPts val="800"/>
              </a:spcAft>
            </a:pPr>
            <a:endParaRPr lang="en-US"/>
          </a:p>
        </p:txBody>
      </p:sp>
      <p:sp>
        <p:nvSpPr>
          <p:cNvPr id="4" name="Footer Placeholder 3"/>
          <p:cNvSpPr>
            <a:spLocks noGrp="1"/>
          </p:cNvSpPr>
          <p:nvPr>
            <p:ph type="ft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May 2018 Roadshow Virtualiation</a:t>
            </a:r>
          </a:p>
        </p:txBody>
      </p:sp>
      <p:sp>
        <p:nvSpPr>
          <p:cNvPr id="5" name="Slide Number Placeholder 4"/>
          <p:cNvSpPr>
            <a:spLocks noGrp="1"/>
          </p:cNvSpPr>
          <p:nvPr>
            <p:ph type="sldNum" sz="quarter" idx="11"/>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42</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6" name="TextBox 5">
            <a:extLst>
              <a:ext uri="{FF2B5EF4-FFF2-40B4-BE49-F238E27FC236}">
                <a16:creationId xmlns:a16="http://schemas.microsoft.com/office/drawing/2014/main" id="{82ACF9B1-0339-4B7C-B282-263AFE02D0CE}"/>
              </a:ext>
            </a:extLst>
          </p:cNvPr>
          <p:cNvSpPr txBox="1"/>
          <p:nvPr/>
        </p:nvSpPr>
        <p:spPr>
          <a:xfrm>
            <a:off x="4572000" y="773399"/>
            <a:ext cx="4114800" cy="276999"/>
          </a:xfrm>
          <a:prstGeom prst="rect">
            <a:avLst/>
          </a:prstGeom>
          <a:noFill/>
        </p:spPr>
        <p:txBody>
          <a:bodyPr wrap="square" lIns="0" tIns="0" rIns="0" bIns="0" rtlCol="0" anchor="t">
            <a:spAutoFit/>
          </a:bodyPr>
          <a:lstStyle/>
          <a:p>
            <a:pPr marL="0" marR="0" lvl="0" indent="0" algn="l" defTabSz="932688"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100" normalizeH="0" baseline="0" noProof="0">
                <a:ln>
                  <a:noFill/>
                </a:ln>
                <a:solidFill>
                  <a:srgbClr val="FFFFFF"/>
                </a:solidFill>
                <a:effectLst/>
                <a:uLnTx/>
                <a:uFillTx/>
                <a:latin typeface="Segoe UI"/>
                <a:ea typeface="+mn-ea"/>
                <a:cs typeface="+mn-cs"/>
              </a:rPr>
              <a:t>“Insert text here”</a:t>
            </a:r>
          </a:p>
        </p:txBody>
      </p:sp>
      <p:sp>
        <p:nvSpPr>
          <p:cNvPr id="7" name="TextBox 6">
            <a:extLst>
              <a:ext uri="{FF2B5EF4-FFF2-40B4-BE49-F238E27FC236}">
                <a16:creationId xmlns:a16="http://schemas.microsoft.com/office/drawing/2014/main" id="{C17DEF79-6E8B-409D-A063-50DE6978025A}"/>
              </a:ext>
            </a:extLst>
          </p:cNvPr>
          <p:cNvSpPr txBox="1"/>
          <p:nvPr/>
        </p:nvSpPr>
        <p:spPr>
          <a:xfrm>
            <a:off x="6141719" y="2462904"/>
            <a:ext cx="2854691" cy="4051005"/>
          </a:xfrm>
          <a:prstGeom prst="rect">
            <a:avLst/>
          </a:prstGeom>
          <a:solidFill>
            <a:schemeClr val="bg1">
              <a:lumMod val="95000"/>
            </a:schemeClr>
          </a:solidFill>
        </p:spPr>
        <p:txBody>
          <a:bodyPr wrap="square" rtlCol="0">
            <a:noAutofit/>
          </a:bodyPr>
          <a:lstStyle/>
          <a:p>
            <a:pPr marL="0" marR="0" lvl="0" indent="0" algn="l" defTabSz="932688" rtl="0" eaLnBrk="1" fontAlgn="auto" latinLnBrk="0" hangingPunct="1">
              <a:lnSpc>
                <a:spcPct val="100000"/>
              </a:lnSpc>
              <a:spcBef>
                <a:spcPts val="0"/>
              </a:spcBef>
              <a:spcAft>
                <a:spcPts val="1200"/>
              </a:spcAft>
              <a:buClrTx/>
              <a:buSzTx/>
              <a:buFontTx/>
              <a:buNone/>
              <a:tabLst/>
              <a:defRPr/>
            </a:pPr>
            <a:r>
              <a:rPr kumimoji="0" lang="en-US" sz="1600" b="0" i="0" u="none" strike="noStrike" kern="1200" cap="none" spc="-50" normalizeH="0" baseline="0" noProof="0">
                <a:ln>
                  <a:noFill/>
                </a:ln>
                <a:solidFill>
                  <a:srgbClr val="000000"/>
                </a:solidFill>
                <a:effectLst/>
                <a:uLnTx/>
                <a:uFillTx/>
                <a:latin typeface="Segoe UI Semibold"/>
                <a:ea typeface="+mn-ea"/>
                <a:cs typeface="+mn-cs"/>
              </a:rPr>
              <a:t>Key points to land</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endParaRPr kumimoji="0" lang="en-US" sz="1836"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7416738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nSpc>
                <a:spcPct val="107000"/>
              </a:lnSpc>
              <a:spcAft>
                <a:spcPts val="800"/>
              </a:spcAft>
              <a:buFontTx/>
              <a:buChar char="-"/>
            </a:pPr>
            <a:endParaRPr lang="en-US"/>
          </a:p>
          <a:p>
            <a:pPr>
              <a:lnSpc>
                <a:spcPct val="107000"/>
              </a:lnSpc>
              <a:spcAft>
                <a:spcPts val="800"/>
              </a:spcAft>
            </a:pPr>
            <a:endParaRPr lang="en-US"/>
          </a:p>
          <a:p>
            <a:pPr>
              <a:lnSpc>
                <a:spcPct val="107000"/>
              </a:lnSpc>
              <a:spcAft>
                <a:spcPts val="800"/>
              </a:spcAft>
            </a:pPr>
            <a:endParaRPr lang="en-US"/>
          </a:p>
        </p:txBody>
      </p:sp>
      <p:sp>
        <p:nvSpPr>
          <p:cNvPr id="4" name="Footer Placeholder 3"/>
          <p:cNvSpPr>
            <a:spLocks noGrp="1"/>
          </p:cNvSpPr>
          <p:nvPr>
            <p:ph type="ft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May 2018 Roadshow Virtualiation</a:t>
            </a:r>
          </a:p>
        </p:txBody>
      </p:sp>
      <p:sp>
        <p:nvSpPr>
          <p:cNvPr id="5" name="Slide Number Placeholder 4"/>
          <p:cNvSpPr>
            <a:spLocks noGrp="1"/>
          </p:cNvSpPr>
          <p:nvPr>
            <p:ph type="sldNum" sz="quarter" idx="11"/>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43</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6" name="TextBox 5">
            <a:extLst>
              <a:ext uri="{FF2B5EF4-FFF2-40B4-BE49-F238E27FC236}">
                <a16:creationId xmlns:a16="http://schemas.microsoft.com/office/drawing/2014/main" id="{82ACF9B1-0339-4B7C-B282-263AFE02D0CE}"/>
              </a:ext>
            </a:extLst>
          </p:cNvPr>
          <p:cNvSpPr txBox="1"/>
          <p:nvPr/>
        </p:nvSpPr>
        <p:spPr>
          <a:xfrm>
            <a:off x="4572000" y="773399"/>
            <a:ext cx="4114800" cy="276999"/>
          </a:xfrm>
          <a:prstGeom prst="rect">
            <a:avLst/>
          </a:prstGeom>
          <a:noFill/>
        </p:spPr>
        <p:txBody>
          <a:bodyPr wrap="square" lIns="0" tIns="0" rIns="0" bIns="0" rtlCol="0" anchor="t">
            <a:spAutoFit/>
          </a:bodyPr>
          <a:lstStyle/>
          <a:p>
            <a:pPr marL="0" marR="0" lvl="0" indent="0" algn="l" defTabSz="932688"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100" normalizeH="0" baseline="0" noProof="0">
                <a:ln>
                  <a:noFill/>
                </a:ln>
                <a:solidFill>
                  <a:srgbClr val="FFFFFF"/>
                </a:solidFill>
                <a:effectLst/>
                <a:uLnTx/>
                <a:uFillTx/>
                <a:latin typeface="Segoe UI"/>
                <a:ea typeface="+mn-ea"/>
                <a:cs typeface="+mn-cs"/>
              </a:rPr>
              <a:t>“Insert text here”</a:t>
            </a:r>
          </a:p>
        </p:txBody>
      </p:sp>
      <p:sp>
        <p:nvSpPr>
          <p:cNvPr id="7" name="TextBox 6">
            <a:extLst>
              <a:ext uri="{FF2B5EF4-FFF2-40B4-BE49-F238E27FC236}">
                <a16:creationId xmlns:a16="http://schemas.microsoft.com/office/drawing/2014/main" id="{C17DEF79-6E8B-409D-A063-50DE6978025A}"/>
              </a:ext>
            </a:extLst>
          </p:cNvPr>
          <p:cNvSpPr txBox="1"/>
          <p:nvPr/>
        </p:nvSpPr>
        <p:spPr>
          <a:xfrm>
            <a:off x="6141719" y="2462904"/>
            <a:ext cx="2854691" cy="4051005"/>
          </a:xfrm>
          <a:prstGeom prst="rect">
            <a:avLst/>
          </a:prstGeom>
          <a:solidFill>
            <a:schemeClr val="bg1">
              <a:lumMod val="95000"/>
            </a:schemeClr>
          </a:solidFill>
        </p:spPr>
        <p:txBody>
          <a:bodyPr wrap="square" rtlCol="0">
            <a:noAutofit/>
          </a:bodyPr>
          <a:lstStyle/>
          <a:p>
            <a:pPr marL="0" marR="0" lvl="0" indent="0" algn="l" defTabSz="932688" rtl="0" eaLnBrk="1" fontAlgn="auto" latinLnBrk="0" hangingPunct="1">
              <a:lnSpc>
                <a:spcPct val="100000"/>
              </a:lnSpc>
              <a:spcBef>
                <a:spcPts val="0"/>
              </a:spcBef>
              <a:spcAft>
                <a:spcPts val="1200"/>
              </a:spcAft>
              <a:buClrTx/>
              <a:buSzTx/>
              <a:buFontTx/>
              <a:buNone/>
              <a:tabLst/>
              <a:defRPr/>
            </a:pPr>
            <a:r>
              <a:rPr kumimoji="0" lang="en-US" sz="1600" b="0" i="0" u="none" strike="noStrike" kern="1200" cap="none" spc="-50" normalizeH="0" baseline="0" noProof="0">
                <a:ln>
                  <a:noFill/>
                </a:ln>
                <a:solidFill>
                  <a:srgbClr val="000000"/>
                </a:solidFill>
                <a:effectLst/>
                <a:uLnTx/>
                <a:uFillTx/>
                <a:latin typeface="Segoe UI Semibold"/>
                <a:ea typeface="+mn-ea"/>
                <a:cs typeface="+mn-cs"/>
              </a:rPr>
              <a:t>Key points to land</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endParaRPr kumimoji="0" lang="en-US" sz="1836"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72862268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nSpc>
                <a:spcPct val="107000"/>
              </a:lnSpc>
              <a:spcAft>
                <a:spcPts val="800"/>
              </a:spcAft>
              <a:buFontTx/>
              <a:buChar char="-"/>
            </a:pPr>
            <a:endParaRPr lang="en-US"/>
          </a:p>
          <a:p>
            <a:pPr>
              <a:lnSpc>
                <a:spcPct val="107000"/>
              </a:lnSpc>
              <a:spcAft>
                <a:spcPts val="800"/>
              </a:spcAft>
            </a:pPr>
            <a:endParaRPr lang="en-US"/>
          </a:p>
          <a:p>
            <a:pPr>
              <a:lnSpc>
                <a:spcPct val="107000"/>
              </a:lnSpc>
              <a:spcAft>
                <a:spcPts val="800"/>
              </a:spcAft>
            </a:pPr>
            <a:endParaRPr lang="en-US"/>
          </a:p>
        </p:txBody>
      </p:sp>
      <p:sp>
        <p:nvSpPr>
          <p:cNvPr id="4" name="Footer Placeholder 3"/>
          <p:cNvSpPr>
            <a:spLocks noGrp="1"/>
          </p:cNvSpPr>
          <p:nvPr>
            <p:ph type="ft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May 2018 Roadshow Virtualiation</a:t>
            </a:r>
          </a:p>
        </p:txBody>
      </p:sp>
      <p:sp>
        <p:nvSpPr>
          <p:cNvPr id="5" name="Slide Number Placeholder 4"/>
          <p:cNvSpPr>
            <a:spLocks noGrp="1"/>
          </p:cNvSpPr>
          <p:nvPr>
            <p:ph type="sldNum" sz="quarter" idx="11"/>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44</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6" name="TextBox 5">
            <a:extLst>
              <a:ext uri="{FF2B5EF4-FFF2-40B4-BE49-F238E27FC236}">
                <a16:creationId xmlns:a16="http://schemas.microsoft.com/office/drawing/2014/main" id="{82ACF9B1-0339-4B7C-B282-263AFE02D0CE}"/>
              </a:ext>
            </a:extLst>
          </p:cNvPr>
          <p:cNvSpPr txBox="1"/>
          <p:nvPr/>
        </p:nvSpPr>
        <p:spPr>
          <a:xfrm>
            <a:off x="4572000" y="773399"/>
            <a:ext cx="4114800" cy="276999"/>
          </a:xfrm>
          <a:prstGeom prst="rect">
            <a:avLst/>
          </a:prstGeom>
          <a:noFill/>
        </p:spPr>
        <p:txBody>
          <a:bodyPr wrap="square" lIns="0" tIns="0" rIns="0" bIns="0" rtlCol="0" anchor="t">
            <a:spAutoFit/>
          </a:bodyPr>
          <a:lstStyle/>
          <a:p>
            <a:pPr marL="0" marR="0" lvl="0" indent="0" algn="l" defTabSz="932688"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100" normalizeH="0" baseline="0" noProof="0">
                <a:ln>
                  <a:noFill/>
                </a:ln>
                <a:solidFill>
                  <a:srgbClr val="FFFFFF"/>
                </a:solidFill>
                <a:effectLst/>
                <a:uLnTx/>
                <a:uFillTx/>
                <a:latin typeface="Segoe UI"/>
                <a:ea typeface="+mn-ea"/>
                <a:cs typeface="+mn-cs"/>
              </a:rPr>
              <a:t>“Insert text here”</a:t>
            </a:r>
          </a:p>
        </p:txBody>
      </p:sp>
      <p:sp>
        <p:nvSpPr>
          <p:cNvPr id="7" name="TextBox 6">
            <a:extLst>
              <a:ext uri="{FF2B5EF4-FFF2-40B4-BE49-F238E27FC236}">
                <a16:creationId xmlns:a16="http://schemas.microsoft.com/office/drawing/2014/main" id="{C17DEF79-6E8B-409D-A063-50DE6978025A}"/>
              </a:ext>
            </a:extLst>
          </p:cNvPr>
          <p:cNvSpPr txBox="1"/>
          <p:nvPr/>
        </p:nvSpPr>
        <p:spPr>
          <a:xfrm>
            <a:off x="6141719" y="2462904"/>
            <a:ext cx="2854691" cy="4051005"/>
          </a:xfrm>
          <a:prstGeom prst="rect">
            <a:avLst/>
          </a:prstGeom>
          <a:solidFill>
            <a:schemeClr val="bg1">
              <a:lumMod val="95000"/>
            </a:schemeClr>
          </a:solidFill>
        </p:spPr>
        <p:txBody>
          <a:bodyPr wrap="square" rtlCol="0">
            <a:noAutofit/>
          </a:bodyPr>
          <a:lstStyle/>
          <a:p>
            <a:pPr marL="0" marR="0" lvl="0" indent="0" algn="l" defTabSz="932688" rtl="0" eaLnBrk="1" fontAlgn="auto" latinLnBrk="0" hangingPunct="1">
              <a:lnSpc>
                <a:spcPct val="100000"/>
              </a:lnSpc>
              <a:spcBef>
                <a:spcPts val="0"/>
              </a:spcBef>
              <a:spcAft>
                <a:spcPts val="1200"/>
              </a:spcAft>
              <a:buClrTx/>
              <a:buSzTx/>
              <a:buFontTx/>
              <a:buNone/>
              <a:tabLst/>
              <a:defRPr/>
            </a:pPr>
            <a:r>
              <a:rPr kumimoji="0" lang="en-US" sz="1600" b="0" i="0" u="none" strike="noStrike" kern="1200" cap="none" spc="-50" normalizeH="0" baseline="0" noProof="0">
                <a:ln>
                  <a:noFill/>
                </a:ln>
                <a:solidFill>
                  <a:srgbClr val="000000"/>
                </a:solidFill>
                <a:effectLst/>
                <a:uLnTx/>
                <a:uFillTx/>
                <a:latin typeface="Segoe UI Semibold"/>
                <a:ea typeface="+mn-ea"/>
                <a:cs typeface="+mn-cs"/>
              </a:rPr>
              <a:t>Key points to land</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endParaRPr kumimoji="0" lang="en-US" sz="1836"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14976205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nSpc>
                <a:spcPct val="107000"/>
              </a:lnSpc>
              <a:spcAft>
                <a:spcPts val="800"/>
              </a:spcAft>
              <a:buFontTx/>
              <a:buChar char="-"/>
            </a:pPr>
            <a:endParaRPr lang="en-US"/>
          </a:p>
          <a:p>
            <a:pPr>
              <a:lnSpc>
                <a:spcPct val="107000"/>
              </a:lnSpc>
              <a:spcAft>
                <a:spcPts val="800"/>
              </a:spcAft>
            </a:pPr>
            <a:endParaRPr lang="en-US"/>
          </a:p>
          <a:p>
            <a:pPr>
              <a:lnSpc>
                <a:spcPct val="107000"/>
              </a:lnSpc>
              <a:spcAft>
                <a:spcPts val="800"/>
              </a:spcAft>
            </a:pPr>
            <a:endParaRPr lang="en-US"/>
          </a:p>
        </p:txBody>
      </p:sp>
      <p:sp>
        <p:nvSpPr>
          <p:cNvPr id="4" name="Footer Placeholder 3"/>
          <p:cNvSpPr>
            <a:spLocks noGrp="1"/>
          </p:cNvSpPr>
          <p:nvPr>
            <p:ph type="ft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May 2018 Roadshow Virtualiation</a:t>
            </a:r>
          </a:p>
        </p:txBody>
      </p:sp>
      <p:sp>
        <p:nvSpPr>
          <p:cNvPr id="5" name="Slide Number Placeholder 4"/>
          <p:cNvSpPr>
            <a:spLocks noGrp="1"/>
          </p:cNvSpPr>
          <p:nvPr>
            <p:ph type="sldNum" sz="quarter" idx="11"/>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45</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6" name="TextBox 5">
            <a:extLst>
              <a:ext uri="{FF2B5EF4-FFF2-40B4-BE49-F238E27FC236}">
                <a16:creationId xmlns:a16="http://schemas.microsoft.com/office/drawing/2014/main" id="{82ACF9B1-0339-4B7C-B282-263AFE02D0CE}"/>
              </a:ext>
            </a:extLst>
          </p:cNvPr>
          <p:cNvSpPr txBox="1"/>
          <p:nvPr/>
        </p:nvSpPr>
        <p:spPr>
          <a:xfrm>
            <a:off x="4572000" y="773399"/>
            <a:ext cx="4114800" cy="276999"/>
          </a:xfrm>
          <a:prstGeom prst="rect">
            <a:avLst/>
          </a:prstGeom>
          <a:noFill/>
        </p:spPr>
        <p:txBody>
          <a:bodyPr wrap="square" lIns="0" tIns="0" rIns="0" bIns="0" rtlCol="0" anchor="t">
            <a:spAutoFit/>
          </a:bodyPr>
          <a:lstStyle/>
          <a:p>
            <a:pPr marL="0" marR="0" lvl="0" indent="0" algn="l" defTabSz="932688"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100" normalizeH="0" baseline="0" noProof="0">
                <a:ln>
                  <a:noFill/>
                </a:ln>
                <a:solidFill>
                  <a:srgbClr val="FFFFFF"/>
                </a:solidFill>
                <a:effectLst/>
                <a:uLnTx/>
                <a:uFillTx/>
                <a:latin typeface="Segoe UI"/>
                <a:ea typeface="+mn-ea"/>
                <a:cs typeface="+mn-cs"/>
              </a:rPr>
              <a:t>“Insert text here”</a:t>
            </a:r>
          </a:p>
        </p:txBody>
      </p:sp>
      <p:sp>
        <p:nvSpPr>
          <p:cNvPr id="7" name="TextBox 6">
            <a:extLst>
              <a:ext uri="{FF2B5EF4-FFF2-40B4-BE49-F238E27FC236}">
                <a16:creationId xmlns:a16="http://schemas.microsoft.com/office/drawing/2014/main" id="{C17DEF79-6E8B-409D-A063-50DE6978025A}"/>
              </a:ext>
            </a:extLst>
          </p:cNvPr>
          <p:cNvSpPr txBox="1"/>
          <p:nvPr/>
        </p:nvSpPr>
        <p:spPr>
          <a:xfrm>
            <a:off x="6141719" y="2462904"/>
            <a:ext cx="2854691" cy="4051005"/>
          </a:xfrm>
          <a:prstGeom prst="rect">
            <a:avLst/>
          </a:prstGeom>
          <a:solidFill>
            <a:schemeClr val="bg1">
              <a:lumMod val="95000"/>
            </a:schemeClr>
          </a:solidFill>
        </p:spPr>
        <p:txBody>
          <a:bodyPr wrap="square" rtlCol="0">
            <a:noAutofit/>
          </a:bodyPr>
          <a:lstStyle/>
          <a:p>
            <a:pPr marL="0" marR="0" lvl="0" indent="0" algn="l" defTabSz="932688" rtl="0" eaLnBrk="1" fontAlgn="auto" latinLnBrk="0" hangingPunct="1">
              <a:lnSpc>
                <a:spcPct val="100000"/>
              </a:lnSpc>
              <a:spcBef>
                <a:spcPts val="0"/>
              </a:spcBef>
              <a:spcAft>
                <a:spcPts val="1200"/>
              </a:spcAft>
              <a:buClrTx/>
              <a:buSzTx/>
              <a:buFontTx/>
              <a:buNone/>
              <a:tabLst/>
              <a:defRPr/>
            </a:pPr>
            <a:r>
              <a:rPr kumimoji="0" lang="en-US" sz="1600" b="0" i="0" u="none" strike="noStrike" kern="1200" cap="none" spc="-50" normalizeH="0" baseline="0" noProof="0">
                <a:ln>
                  <a:noFill/>
                </a:ln>
                <a:solidFill>
                  <a:srgbClr val="000000"/>
                </a:solidFill>
                <a:effectLst/>
                <a:uLnTx/>
                <a:uFillTx/>
                <a:latin typeface="Segoe UI Semibold"/>
                <a:ea typeface="+mn-ea"/>
                <a:cs typeface="+mn-cs"/>
              </a:rPr>
              <a:t>Key points to land</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endParaRPr kumimoji="0" lang="en-US" sz="1836"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203510155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nSpc>
                <a:spcPct val="107000"/>
              </a:lnSpc>
              <a:spcAft>
                <a:spcPts val="800"/>
              </a:spcAft>
              <a:buFontTx/>
              <a:buChar char="-"/>
            </a:pPr>
            <a:endParaRPr lang="en-US"/>
          </a:p>
          <a:p>
            <a:pPr>
              <a:lnSpc>
                <a:spcPct val="107000"/>
              </a:lnSpc>
              <a:spcAft>
                <a:spcPts val="800"/>
              </a:spcAft>
            </a:pPr>
            <a:endParaRPr lang="en-US"/>
          </a:p>
          <a:p>
            <a:pPr>
              <a:lnSpc>
                <a:spcPct val="107000"/>
              </a:lnSpc>
              <a:spcAft>
                <a:spcPts val="800"/>
              </a:spcAft>
            </a:pPr>
            <a:endParaRPr lang="en-US"/>
          </a:p>
        </p:txBody>
      </p:sp>
      <p:sp>
        <p:nvSpPr>
          <p:cNvPr id="4" name="Footer Placeholder 3"/>
          <p:cNvSpPr>
            <a:spLocks noGrp="1"/>
          </p:cNvSpPr>
          <p:nvPr>
            <p:ph type="ft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May 2018 Roadshow Virtualiation</a:t>
            </a:r>
          </a:p>
        </p:txBody>
      </p:sp>
      <p:sp>
        <p:nvSpPr>
          <p:cNvPr id="5" name="Slide Number Placeholder 4"/>
          <p:cNvSpPr>
            <a:spLocks noGrp="1"/>
          </p:cNvSpPr>
          <p:nvPr>
            <p:ph type="sldNum" sz="quarter" idx="11"/>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46</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6" name="TextBox 5">
            <a:extLst>
              <a:ext uri="{FF2B5EF4-FFF2-40B4-BE49-F238E27FC236}">
                <a16:creationId xmlns:a16="http://schemas.microsoft.com/office/drawing/2014/main" id="{82ACF9B1-0339-4B7C-B282-263AFE02D0CE}"/>
              </a:ext>
            </a:extLst>
          </p:cNvPr>
          <p:cNvSpPr txBox="1"/>
          <p:nvPr/>
        </p:nvSpPr>
        <p:spPr>
          <a:xfrm>
            <a:off x="4572000" y="773399"/>
            <a:ext cx="4114800" cy="276999"/>
          </a:xfrm>
          <a:prstGeom prst="rect">
            <a:avLst/>
          </a:prstGeom>
          <a:noFill/>
        </p:spPr>
        <p:txBody>
          <a:bodyPr wrap="square" lIns="0" tIns="0" rIns="0" bIns="0" rtlCol="0" anchor="t">
            <a:spAutoFit/>
          </a:bodyPr>
          <a:lstStyle/>
          <a:p>
            <a:pPr marL="0" marR="0" lvl="0" indent="0" algn="l" defTabSz="932688"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100" normalizeH="0" baseline="0" noProof="0">
                <a:ln>
                  <a:noFill/>
                </a:ln>
                <a:solidFill>
                  <a:srgbClr val="FFFFFF"/>
                </a:solidFill>
                <a:effectLst/>
                <a:uLnTx/>
                <a:uFillTx/>
                <a:latin typeface="Segoe UI"/>
                <a:ea typeface="+mn-ea"/>
                <a:cs typeface="+mn-cs"/>
              </a:rPr>
              <a:t>“Insert text here”</a:t>
            </a:r>
          </a:p>
        </p:txBody>
      </p:sp>
      <p:sp>
        <p:nvSpPr>
          <p:cNvPr id="7" name="TextBox 6">
            <a:extLst>
              <a:ext uri="{FF2B5EF4-FFF2-40B4-BE49-F238E27FC236}">
                <a16:creationId xmlns:a16="http://schemas.microsoft.com/office/drawing/2014/main" id="{C17DEF79-6E8B-409D-A063-50DE6978025A}"/>
              </a:ext>
            </a:extLst>
          </p:cNvPr>
          <p:cNvSpPr txBox="1"/>
          <p:nvPr/>
        </p:nvSpPr>
        <p:spPr>
          <a:xfrm>
            <a:off x="6141719" y="2462904"/>
            <a:ext cx="2854691" cy="4051005"/>
          </a:xfrm>
          <a:prstGeom prst="rect">
            <a:avLst/>
          </a:prstGeom>
          <a:solidFill>
            <a:schemeClr val="bg1">
              <a:lumMod val="95000"/>
            </a:schemeClr>
          </a:solidFill>
        </p:spPr>
        <p:txBody>
          <a:bodyPr wrap="square" rtlCol="0">
            <a:noAutofit/>
          </a:bodyPr>
          <a:lstStyle/>
          <a:p>
            <a:pPr marL="0" marR="0" lvl="0" indent="0" algn="l" defTabSz="932688" rtl="0" eaLnBrk="1" fontAlgn="auto" latinLnBrk="0" hangingPunct="1">
              <a:lnSpc>
                <a:spcPct val="100000"/>
              </a:lnSpc>
              <a:spcBef>
                <a:spcPts val="0"/>
              </a:spcBef>
              <a:spcAft>
                <a:spcPts val="1200"/>
              </a:spcAft>
              <a:buClrTx/>
              <a:buSzTx/>
              <a:buFontTx/>
              <a:buNone/>
              <a:tabLst/>
              <a:defRPr/>
            </a:pPr>
            <a:r>
              <a:rPr kumimoji="0" lang="en-US" sz="1600" b="0" i="0" u="none" strike="noStrike" kern="1200" cap="none" spc="-50" normalizeH="0" baseline="0" noProof="0">
                <a:ln>
                  <a:noFill/>
                </a:ln>
                <a:solidFill>
                  <a:srgbClr val="000000"/>
                </a:solidFill>
                <a:effectLst/>
                <a:uLnTx/>
                <a:uFillTx/>
                <a:latin typeface="Segoe UI Semibold"/>
                <a:ea typeface="+mn-ea"/>
                <a:cs typeface="+mn-cs"/>
              </a:rPr>
              <a:t>Key points to land</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endParaRPr kumimoji="0" lang="en-US" sz="1836"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229884504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a:latin typeface="Segoe UI" panose="020B0502040204020203" pitchFamily="34" charset="0"/>
                <a:cs typeface="Segoe UI" panose="020B0502040204020203" pitchFamily="34" charset="0"/>
              </a:rPr>
              <a:t>NOTE: This is a build slide.</a:t>
            </a:r>
          </a:p>
          <a:p>
            <a:endParaRPr lang="en-US" sz="1400">
              <a:latin typeface="Segoe UI" panose="020B0502040204020203" pitchFamily="34" charset="0"/>
              <a:cs typeface="Segoe UI" panose="020B0502040204020203" pitchFamily="34" charset="0"/>
            </a:endParaRPr>
          </a:p>
          <a:p>
            <a:r>
              <a:rPr lang="en-US" sz="1400">
                <a:latin typeface="Segoe UI" panose="020B0502040204020203" pitchFamily="34" charset="0"/>
                <a:cs typeface="Segoe UI" panose="020B0502040204020203" pitchFamily="34" charset="0"/>
              </a:rPr>
              <a:t>Box on the left contains the clients (Microsoft RD clients or Citrix Receivers)</a:t>
            </a:r>
          </a:p>
          <a:p>
            <a:r>
              <a:rPr lang="en-US" sz="1400">
                <a:latin typeface="Segoe UI" panose="020B0502040204020203" pitchFamily="34" charset="0"/>
                <a:cs typeface="Segoe UI" panose="020B0502040204020203" pitchFamily="34" charset="0"/>
              </a:rPr>
              <a:t>Box on the right contains the virtual machines and surrounding AD and file server and user profile solution (</a:t>
            </a:r>
            <a:r>
              <a:rPr lang="en-US" sz="1400" err="1">
                <a:latin typeface="Segoe UI" panose="020B0502040204020203" pitchFamily="34" charset="0"/>
                <a:cs typeface="Segoe UI" panose="020B0502040204020203" pitchFamily="34" charset="0"/>
              </a:rPr>
              <a:t>FSLogix</a:t>
            </a:r>
            <a:r>
              <a:rPr lang="en-US" sz="1400">
                <a:latin typeface="Segoe UI" panose="020B0502040204020203" pitchFamily="34" charset="0"/>
                <a:cs typeface="Segoe UI" panose="020B0502040204020203" pitchFamily="34" charset="0"/>
              </a:rPr>
              <a:t> or Citrix UPM).</a:t>
            </a:r>
          </a:p>
          <a:p>
            <a:r>
              <a:rPr lang="en-US" sz="1400">
                <a:latin typeface="Segoe UI" panose="020B0502040204020203" pitchFamily="34" charset="0"/>
                <a:cs typeface="Segoe UI" panose="020B0502040204020203" pitchFamily="34" charset="0"/>
              </a:rPr>
              <a:t>Box in the middle is the management plane that manages connections between clients and virtual machines in Azure.</a:t>
            </a:r>
          </a:p>
          <a:p>
            <a:r>
              <a:rPr lang="en-US" sz="1400">
                <a:latin typeface="Segoe UI" panose="020B0502040204020203" pitchFamily="34" charset="0"/>
                <a:cs typeface="Segoe UI" panose="020B0502040204020203" pitchFamily="34" charset="0"/>
              </a:rPr>
              <a:t>Box in the middle also provides PowerShell and REST interfaces to configure published apps and desktops and monitor/troubleshoot issues.</a:t>
            </a:r>
          </a:p>
          <a:p>
            <a:endParaRPr lang="en-US" sz="1400">
              <a:latin typeface="Segoe UI" panose="020B0502040204020203" pitchFamily="34" charset="0"/>
              <a:cs typeface="Segoe UI" panose="020B0502040204020203" pitchFamily="34" charset="0"/>
            </a:endParaRPr>
          </a:p>
          <a:p>
            <a:r>
              <a:rPr lang="en-US" sz="1400">
                <a:latin typeface="Segoe UI" panose="020B0502040204020203" pitchFamily="34" charset="0"/>
                <a:cs typeface="Segoe UI" panose="020B0502040204020203" pitchFamily="34" charset="0"/>
              </a:rPr>
              <a:t>Levels of Citrix integration</a:t>
            </a:r>
          </a:p>
          <a:p>
            <a:pPr marL="171450" indent="-171450">
              <a:buFont typeface="Arial" panose="020B0604020202020204" pitchFamily="34" charset="0"/>
              <a:buChar char="•"/>
            </a:pPr>
            <a:r>
              <a:rPr lang="en-US" sz="1400">
                <a:latin typeface="Segoe UI" panose="020B0502040204020203" pitchFamily="34" charset="0"/>
                <a:cs typeface="Segoe UI" panose="020B0502040204020203" pitchFamily="34" charset="0"/>
              </a:rPr>
              <a:t>Utilize the full Windows Virtual Desktop set of components with Citrix Workspace to aggregate resource feeds from Windows Virtual Desktop and Citrix on-premises and cloud deployments. </a:t>
            </a:r>
          </a:p>
          <a:p>
            <a:pPr marL="171450" indent="-171450">
              <a:buFont typeface="Arial" panose="020B0604020202020204" pitchFamily="34" charset="0"/>
              <a:buChar char="•"/>
            </a:pPr>
            <a:r>
              <a:rPr lang="en-US" sz="1400">
                <a:latin typeface="Segoe UI" panose="020B0502040204020203" pitchFamily="34" charset="0"/>
                <a:cs typeface="Segoe UI" panose="020B0502040204020203" pitchFamily="34" charset="0"/>
              </a:rPr>
              <a:t>Replace clients, management plane services, agents, and user profile management service.</a:t>
            </a:r>
          </a:p>
          <a:p>
            <a:pPr marL="171450" indent="-171450">
              <a:buFont typeface="Arial" panose="020B0604020202020204" pitchFamily="34" charset="0"/>
              <a:buChar char="•"/>
            </a:pPr>
            <a:endParaRPr lang="en-US" sz="1400">
              <a:latin typeface="Segoe UI" panose="020B0502040204020203" pitchFamily="34" charset="0"/>
              <a:cs typeface="Segoe UI" panose="020B0502040204020203" pitchFamily="34" charset="0"/>
            </a:endParaRPr>
          </a:p>
          <a:p>
            <a:pPr marL="0" indent="0">
              <a:buFont typeface="Arial" panose="020B0604020202020204" pitchFamily="34" charset="0"/>
              <a:buNone/>
            </a:pPr>
            <a:r>
              <a:rPr lang="en-US" sz="1400">
                <a:latin typeface="Segoe UI" panose="020B0502040204020203" pitchFamily="34" charset="0"/>
                <a:cs typeface="Segoe UI" panose="020B0502040204020203" pitchFamily="34" charset="0"/>
              </a:rPr>
              <a:t>There are other possibilities, but these are the only ones that we have discussed.</a:t>
            </a:r>
          </a:p>
          <a:p>
            <a:pPr marL="0" indent="0">
              <a:lnSpc>
                <a:spcPct val="107000"/>
              </a:lnSpc>
              <a:spcAft>
                <a:spcPts val="800"/>
              </a:spcAft>
              <a:buFontTx/>
              <a:buNone/>
            </a:pPr>
            <a:endParaRPr lang="en-US"/>
          </a:p>
          <a:p>
            <a:pPr>
              <a:lnSpc>
                <a:spcPct val="107000"/>
              </a:lnSpc>
              <a:spcAft>
                <a:spcPts val="800"/>
              </a:spcAft>
            </a:pPr>
            <a:endParaRPr lang="en-US"/>
          </a:p>
          <a:p>
            <a:pPr>
              <a:lnSpc>
                <a:spcPct val="107000"/>
              </a:lnSpc>
              <a:spcAft>
                <a:spcPts val="800"/>
              </a:spcAft>
            </a:pPr>
            <a:endParaRPr lang="en-US"/>
          </a:p>
        </p:txBody>
      </p:sp>
      <p:sp>
        <p:nvSpPr>
          <p:cNvPr id="4" name="Footer Placeholder 3"/>
          <p:cNvSpPr>
            <a:spLocks noGrp="1"/>
          </p:cNvSpPr>
          <p:nvPr>
            <p:ph type="ft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May 2018 Roadshow Virtualiation</a:t>
            </a:r>
          </a:p>
        </p:txBody>
      </p:sp>
      <p:sp>
        <p:nvSpPr>
          <p:cNvPr id="5" name="Slide Number Placeholder 4"/>
          <p:cNvSpPr>
            <a:spLocks noGrp="1"/>
          </p:cNvSpPr>
          <p:nvPr>
            <p:ph type="sldNum" sz="quarter" idx="11"/>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47</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6" name="TextBox 5">
            <a:extLst>
              <a:ext uri="{FF2B5EF4-FFF2-40B4-BE49-F238E27FC236}">
                <a16:creationId xmlns:a16="http://schemas.microsoft.com/office/drawing/2014/main" id="{82ACF9B1-0339-4B7C-B282-263AFE02D0CE}"/>
              </a:ext>
            </a:extLst>
          </p:cNvPr>
          <p:cNvSpPr txBox="1"/>
          <p:nvPr/>
        </p:nvSpPr>
        <p:spPr>
          <a:xfrm>
            <a:off x="4572000" y="773399"/>
            <a:ext cx="4114800" cy="276999"/>
          </a:xfrm>
          <a:prstGeom prst="rect">
            <a:avLst/>
          </a:prstGeom>
          <a:noFill/>
        </p:spPr>
        <p:txBody>
          <a:bodyPr wrap="square" lIns="0" tIns="0" rIns="0" bIns="0" rtlCol="0" anchor="t">
            <a:spAutoFit/>
          </a:bodyPr>
          <a:lstStyle/>
          <a:p>
            <a:pPr marL="0" marR="0" lvl="0" indent="0" algn="l" defTabSz="932688"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100" normalizeH="0" baseline="0" noProof="0">
                <a:ln>
                  <a:noFill/>
                </a:ln>
                <a:solidFill>
                  <a:srgbClr val="FFFFFF"/>
                </a:solidFill>
                <a:effectLst/>
                <a:uLnTx/>
                <a:uFillTx/>
                <a:latin typeface="Segoe UI"/>
                <a:ea typeface="+mn-ea"/>
                <a:cs typeface="+mn-cs"/>
              </a:rPr>
              <a:t>“Insert text here”</a:t>
            </a:r>
          </a:p>
        </p:txBody>
      </p:sp>
      <p:sp>
        <p:nvSpPr>
          <p:cNvPr id="7" name="TextBox 6">
            <a:extLst>
              <a:ext uri="{FF2B5EF4-FFF2-40B4-BE49-F238E27FC236}">
                <a16:creationId xmlns:a16="http://schemas.microsoft.com/office/drawing/2014/main" id="{C17DEF79-6E8B-409D-A063-50DE6978025A}"/>
              </a:ext>
            </a:extLst>
          </p:cNvPr>
          <p:cNvSpPr txBox="1"/>
          <p:nvPr/>
        </p:nvSpPr>
        <p:spPr>
          <a:xfrm>
            <a:off x="6141719" y="2462904"/>
            <a:ext cx="2854691" cy="4051005"/>
          </a:xfrm>
          <a:prstGeom prst="rect">
            <a:avLst/>
          </a:prstGeom>
          <a:solidFill>
            <a:schemeClr val="bg1">
              <a:lumMod val="95000"/>
            </a:schemeClr>
          </a:solidFill>
        </p:spPr>
        <p:txBody>
          <a:bodyPr wrap="square" rtlCol="0">
            <a:noAutofit/>
          </a:bodyPr>
          <a:lstStyle/>
          <a:p>
            <a:pPr marL="0" marR="0" lvl="0" indent="0" algn="l" defTabSz="932688" rtl="0" eaLnBrk="1" fontAlgn="auto" latinLnBrk="0" hangingPunct="1">
              <a:lnSpc>
                <a:spcPct val="100000"/>
              </a:lnSpc>
              <a:spcBef>
                <a:spcPts val="0"/>
              </a:spcBef>
              <a:spcAft>
                <a:spcPts val="1200"/>
              </a:spcAft>
              <a:buClrTx/>
              <a:buSzTx/>
              <a:buFontTx/>
              <a:buNone/>
              <a:tabLst/>
              <a:defRPr/>
            </a:pPr>
            <a:r>
              <a:rPr kumimoji="0" lang="en-US" sz="1600" b="0" i="0" u="none" strike="noStrike" kern="1200" cap="none" spc="-50" normalizeH="0" baseline="0" noProof="0">
                <a:ln>
                  <a:noFill/>
                </a:ln>
                <a:solidFill>
                  <a:srgbClr val="000000"/>
                </a:solidFill>
                <a:effectLst/>
                <a:uLnTx/>
                <a:uFillTx/>
                <a:latin typeface="Segoe UI Semibold"/>
                <a:ea typeface="+mn-ea"/>
                <a:cs typeface="+mn-cs"/>
              </a:rPr>
              <a:t>Key points to land</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endParaRPr kumimoji="0" lang="en-US" sz="1836"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35215772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endParaRPr lang="en-US"/>
          </a:p>
        </p:txBody>
      </p:sp>
      <p:sp>
        <p:nvSpPr>
          <p:cNvPr id="4" name="Footer Placeholder 3"/>
          <p:cNvSpPr>
            <a:spLocks noGrp="1"/>
          </p:cNvSpPr>
          <p:nvPr>
            <p:ph type="ft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May 2018 Roadshow Virtualiation</a:t>
            </a:r>
          </a:p>
        </p:txBody>
      </p:sp>
      <p:sp>
        <p:nvSpPr>
          <p:cNvPr id="5" name="Slide Number Placeholder 4"/>
          <p:cNvSpPr>
            <a:spLocks noGrp="1"/>
          </p:cNvSpPr>
          <p:nvPr>
            <p:ph type="sldNum" sz="quarter" idx="11"/>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48</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6" name="TextBox 5">
            <a:extLst>
              <a:ext uri="{FF2B5EF4-FFF2-40B4-BE49-F238E27FC236}">
                <a16:creationId xmlns:a16="http://schemas.microsoft.com/office/drawing/2014/main" id="{82ACF9B1-0339-4B7C-B282-263AFE02D0CE}"/>
              </a:ext>
            </a:extLst>
          </p:cNvPr>
          <p:cNvSpPr txBox="1"/>
          <p:nvPr/>
        </p:nvSpPr>
        <p:spPr>
          <a:xfrm>
            <a:off x="4572000" y="773399"/>
            <a:ext cx="4114800" cy="276999"/>
          </a:xfrm>
          <a:prstGeom prst="rect">
            <a:avLst/>
          </a:prstGeom>
          <a:noFill/>
        </p:spPr>
        <p:txBody>
          <a:bodyPr wrap="square" lIns="0" tIns="0" rIns="0" bIns="0" rtlCol="0" anchor="t">
            <a:spAutoFit/>
          </a:bodyPr>
          <a:lstStyle/>
          <a:p>
            <a:pPr marL="0" marR="0" lvl="0" indent="0" algn="l" defTabSz="932688"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100" normalizeH="0" baseline="0" noProof="0">
                <a:ln>
                  <a:noFill/>
                </a:ln>
                <a:solidFill>
                  <a:srgbClr val="FFFFFF"/>
                </a:solidFill>
                <a:effectLst/>
                <a:uLnTx/>
                <a:uFillTx/>
                <a:latin typeface="Segoe UI"/>
                <a:ea typeface="+mn-ea"/>
                <a:cs typeface="+mn-cs"/>
              </a:rPr>
              <a:t>“Insert text here”</a:t>
            </a:r>
          </a:p>
        </p:txBody>
      </p:sp>
      <p:sp>
        <p:nvSpPr>
          <p:cNvPr id="7" name="TextBox 6">
            <a:extLst>
              <a:ext uri="{FF2B5EF4-FFF2-40B4-BE49-F238E27FC236}">
                <a16:creationId xmlns:a16="http://schemas.microsoft.com/office/drawing/2014/main" id="{C17DEF79-6E8B-409D-A063-50DE6978025A}"/>
              </a:ext>
            </a:extLst>
          </p:cNvPr>
          <p:cNvSpPr txBox="1"/>
          <p:nvPr/>
        </p:nvSpPr>
        <p:spPr>
          <a:xfrm>
            <a:off x="6141719" y="2462904"/>
            <a:ext cx="2854691" cy="4051005"/>
          </a:xfrm>
          <a:prstGeom prst="rect">
            <a:avLst/>
          </a:prstGeom>
          <a:solidFill>
            <a:schemeClr val="bg1">
              <a:lumMod val="95000"/>
            </a:schemeClr>
          </a:solidFill>
        </p:spPr>
        <p:txBody>
          <a:bodyPr wrap="square" rtlCol="0">
            <a:noAutofit/>
          </a:bodyPr>
          <a:lstStyle/>
          <a:p>
            <a:pPr marL="0" marR="0" lvl="0" indent="0" algn="l" defTabSz="932688" rtl="0" eaLnBrk="1" fontAlgn="auto" latinLnBrk="0" hangingPunct="1">
              <a:lnSpc>
                <a:spcPct val="100000"/>
              </a:lnSpc>
              <a:spcBef>
                <a:spcPts val="0"/>
              </a:spcBef>
              <a:spcAft>
                <a:spcPts val="1200"/>
              </a:spcAft>
              <a:buClrTx/>
              <a:buSzTx/>
              <a:buFontTx/>
              <a:buNone/>
              <a:tabLst/>
              <a:defRPr/>
            </a:pPr>
            <a:r>
              <a:rPr kumimoji="0" lang="en-US" sz="1600" b="0" i="0" u="none" strike="noStrike" kern="1200" cap="none" spc="-50" normalizeH="0" baseline="0" noProof="0">
                <a:ln>
                  <a:noFill/>
                </a:ln>
                <a:solidFill>
                  <a:srgbClr val="000000"/>
                </a:solidFill>
                <a:effectLst/>
                <a:uLnTx/>
                <a:uFillTx/>
                <a:latin typeface="Segoe UI Semibold"/>
                <a:ea typeface="+mn-ea"/>
                <a:cs typeface="+mn-cs"/>
              </a:rPr>
              <a:t>Key points to land</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endParaRPr kumimoji="0" lang="en-US" sz="1836"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244516613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688" rtl="0" eaLnBrk="1" fontAlgn="auto" latinLnBrk="0" hangingPunct="1">
              <a:lnSpc>
                <a:spcPct val="107000"/>
              </a:lnSpc>
              <a:spcBef>
                <a:spcPts val="0"/>
              </a:spcBef>
              <a:spcAft>
                <a:spcPts val="800"/>
              </a:spcAft>
              <a:buClrTx/>
              <a:buSzTx/>
              <a:buFontTx/>
              <a:buNone/>
              <a:tabLst/>
              <a:defRPr/>
            </a:pPr>
            <a:r>
              <a:rPr lang="en-US" sz="1200">
                <a:solidFill>
                  <a:schemeClr val="tx1"/>
                </a:solidFill>
                <a:ea typeface="Segoe UI" pitchFamily="34" charset="0"/>
                <a:cs typeface="Segoe UI" pitchFamily="34" charset="0"/>
              </a:rPr>
              <a:t>Partners integrating as value added services and software: </a:t>
            </a:r>
            <a:r>
              <a:rPr lang="en-US" sz="1200" err="1">
                <a:solidFill>
                  <a:schemeClr val="tx1"/>
                </a:solidFill>
                <a:ea typeface="Segoe UI" pitchFamily="34" charset="0"/>
                <a:cs typeface="Segoe UI" pitchFamily="34" charset="0"/>
              </a:rPr>
              <a:t>Liquidware</a:t>
            </a:r>
            <a:r>
              <a:rPr lang="en-US" sz="1200">
                <a:solidFill>
                  <a:schemeClr val="tx1"/>
                </a:solidFill>
                <a:ea typeface="Segoe UI" pitchFamily="34" charset="0"/>
                <a:cs typeface="Segoe UI" pitchFamily="34" charset="0"/>
              </a:rPr>
              <a:t>, </a:t>
            </a:r>
            <a:r>
              <a:rPr lang="en-US" sz="1200" err="1">
                <a:solidFill>
                  <a:schemeClr val="tx1"/>
                </a:solidFill>
                <a:ea typeface="Segoe UI" pitchFamily="34" charset="0"/>
                <a:cs typeface="Segoe UI" pitchFamily="34" charset="0"/>
              </a:rPr>
              <a:t>Thinprint</a:t>
            </a:r>
            <a:r>
              <a:rPr lang="en-US" sz="1200">
                <a:solidFill>
                  <a:schemeClr val="tx1"/>
                </a:solidFill>
                <a:ea typeface="Segoe UI" pitchFamily="34" charset="0"/>
                <a:cs typeface="Segoe UI" pitchFamily="34" charset="0"/>
              </a:rPr>
              <a:t>, Lakeside, </a:t>
            </a:r>
            <a:r>
              <a:rPr lang="en-US" sz="1200" err="1">
                <a:solidFill>
                  <a:schemeClr val="tx1"/>
                </a:solidFill>
                <a:ea typeface="Segoe UI" pitchFamily="34" charset="0"/>
                <a:cs typeface="Segoe UI" pitchFamily="34" charset="0"/>
              </a:rPr>
              <a:t>CloudJumper</a:t>
            </a:r>
            <a:r>
              <a:rPr lang="en-US" sz="1200">
                <a:solidFill>
                  <a:schemeClr val="tx1"/>
                </a:solidFill>
                <a:ea typeface="Segoe UI" pitchFamily="34" charset="0"/>
                <a:cs typeface="Segoe UI" pitchFamily="34" charset="0"/>
              </a:rPr>
              <a:t>, People Tech Group</a:t>
            </a:r>
          </a:p>
          <a:p>
            <a:pPr>
              <a:lnSpc>
                <a:spcPct val="107000"/>
              </a:lnSpc>
              <a:spcAft>
                <a:spcPts val="800"/>
              </a:spcAft>
            </a:pPr>
            <a:endParaRPr lang="en-US"/>
          </a:p>
          <a:p>
            <a:pPr>
              <a:lnSpc>
                <a:spcPct val="107000"/>
              </a:lnSpc>
              <a:spcAft>
                <a:spcPts val="800"/>
              </a:spcAft>
            </a:pPr>
            <a:endParaRPr lang="en-US"/>
          </a:p>
        </p:txBody>
      </p:sp>
      <p:sp>
        <p:nvSpPr>
          <p:cNvPr id="4" name="Footer Placeholder 3"/>
          <p:cNvSpPr>
            <a:spLocks noGrp="1"/>
          </p:cNvSpPr>
          <p:nvPr>
            <p:ph type="ft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May 2018 Roadshow Virtualiation</a:t>
            </a:r>
          </a:p>
        </p:txBody>
      </p:sp>
      <p:sp>
        <p:nvSpPr>
          <p:cNvPr id="5" name="Slide Number Placeholder 4"/>
          <p:cNvSpPr>
            <a:spLocks noGrp="1"/>
          </p:cNvSpPr>
          <p:nvPr>
            <p:ph type="sldNum" sz="quarter" idx="11"/>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49</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6" name="TextBox 5">
            <a:extLst>
              <a:ext uri="{FF2B5EF4-FFF2-40B4-BE49-F238E27FC236}">
                <a16:creationId xmlns:a16="http://schemas.microsoft.com/office/drawing/2014/main" id="{82ACF9B1-0339-4B7C-B282-263AFE02D0CE}"/>
              </a:ext>
            </a:extLst>
          </p:cNvPr>
          <p:cNvSpPr txBox="1"/>
          <p:nvPr/>
        </p:nvSpPr>
        <p:spPr>
          <a:xfrm>
            <a:off x="4572000" y="773399"/>
            <a:ext cx="4114800" cy="276999"/>
          </a:xfrm>
          <a:prstGeom prst="rect">
            <a:avLst/>
          </a:prstGeom>
          <a:noFill/>
        </p:spPr>
        <p:txBody>
          <a:bodyPr wrap="square" lIns="0" tIns="0" rIns="0" bIns="0" rtlCol="0" anchor="t">
            <a:spAutoFit/>
          </a:bodyPr>
          <a:lstStyle/>
          <a:p>
            <a:pPr marL="0" marR="0" lvl="0" indent="0" algn="l" defTabSz="932688"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100" normalizeH="0" baseline="0" noProof="0">
                <a:ln>
                  <a:noFill/>
                </a:ln>
                <a:solidFill>
                  <a:srgbClr val="FFFFFF"/>
                </a:solidFill>
                <a:effectLst/>
                <a:uLnTx/>
                <a:uFillTx/>
                <a:latin typeface="Segoe UI"/>
                <a:ea typeface="+mn-ea"/>
                <a:cs typeface="+mn-cs"/>
              </a:rPr>
              <a:t>“Insert text here”</a:t>
            </a:r>
          </a:p>
        </p:txBody>
      </p:sp>
      <p:sp>
        <p:nvSpPr>
          <p:cNvPr id="7" name="TextBox 6">
            <a:extLst>
              <a:ext uri="{FF2B5EF4-FFF2-40B4-BE49-F238E27FC236}">
                <a16:creationId xmlns:a16="http://schemas.microsoft.com/office/drawing/2014/main" id="{C17DEF79-6E8B-409D-A063-50DE6978025A}"/>
              </a:ext>
            </a:extLst>
          </p:cNvPr>
          <p:cNvSpPr txBox="1"/>
          <p:nvPr/>
        </p:nvSpPr>
        <p:spPr>
          <a:xfrm>
            <a:off x="6141719" y="2462904"/>
            <a:ext cx="2854691" cy="4051005"/>
          </a:xfrm>
          <a:prstGeom prst="rect">
            <a:avLst/>
          </a:prstGeom>
          <a:solidFill>
            <a:schemeClr val="bg1">
              <a:lumMod val="95000"/>
            </a:schemeClr>
          </a:solidFill>
        </p:spPr>
        <p:txBody>
          <a:bodyPr wrap="square" rtlCol="0">
            <a:noAutofit/>
          </a:bodyPr>
          <a:lstStyle/>
          <a:p>
            <a:pPr marL="0" marR="0" lvl="0" indent="0" algn="l" defTabSz="932688" rtl="0" eaLnBrk="1" fontAlgn="auto" latinLnBrk="0" hangingPunct="1">
              <a:lnSpc>
                <a:spcPct val="100000"/>
              </a:lnSpc>
              <a:spcBef>
                <a:spcPts val="0"/>
              </a:spcBef>
              <a:spcAft>
                <a:spcPts val="1200"/>
              </a:spcAft>
              <a:buClrTx/>
              <a:buSzTx/>
              <a:buFontTx/>
              <a:buNone/>
              <a:tabLst/>
              <a:defRPr/>
            </a:pPr>
            <a:r>
              <a:rPr kumimoji="0" lang="en-US" sz="1600" b="0" i="0" u="none" strike="noStrike" kern="1200" cap="none" spc="-50" normalizeH="0" baseline="0" noProof="0">
                <a:ln>
                  <a:noFill/>
                </a:ln>
                <a:solidFill>
                  <a:srgbClr val="000000"/>
                </a:solidFill>
                <a:effectLst/>
                <a:uLnTx/>
                <a:uFillTx/>
                <a:latin typeface="Segoe UI Semibold"/>
                <a:ea typeface="+mn-ea"/>
                <a:cs typeface="+mn-cs"/>
              </a:rPr>
              <a:t>Key points to land</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endParaRPr kumimoji="0" lang="en-US" sz="1836"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14669052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14367"/>
            <a:r>
              <a:rPr lang="en-US" sz="24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Windows OS that supports multiple active sessions and provides:</a:t>
            </a:r>
          </a:p>
          <a:p>
            <a:pPr lvl="1" defTabSz="914367"/>
            <a:r>
              <a:rPr lang="en-US">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Client-like experience including look-and-feel, security updates, UAP, Edge, Cortana, Windows Desktop Search</a:t>
            </a:r>
          </a:p>
          <a:p>
            <a:pPr lvl="1" defTabSz="914367"/>
            <a:r>
              <a:rPr lang="en-US">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Client-like app-compatibility (e.g. Office 365)</a:t>
            </a:r>
          </a:p>
          <a:p>
            <a:pPr marL="457200" marR="0" lvl="1" indent="0" algn="l" defTabSz="914367" rtl="0" eaLnBrk="1" fontAlgn="auto" latinLnBrk="0" hangingPunct="1">
              <a:lnSpc>
                <a:spcPct val="100000"/>
              </a:lnSpc>
              <a:spcBef>
                <a:spcPts val="0"/>
              </a:spcBef>
              <a:spcAft>
                <a:spcPts val="0"/>
              </a:spcAft>
              <a:buClrTx/>
              <a:buSzTx/>
              <a:buFontTx/>
              <a:buNone/>
              <a:tabLst/>
              <a:defRPr/>
            </a:pPr>
            <a:r>
              <a:rPr lang="en-US" sz="24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Server-like user density</a:t>
            </a:r>
          </a:p>
          <a:p>
            <a:pPr defTabSz="914367"/>
            <a:endParaRPr lang="en-US" sz="24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a:p>
            <a:pPr defTabSz="914367"/>
            <a:r>
              <a:rPr lang="en-US" sz="24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Release schedule aligned with Windows and Office Semi-Annual releases</a:t>
            </a:r>
            <a:endParaRPr lang="en-US" sz="15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a:p>
            <a:pPr defTabSz="914367"/>
            <a:endParaRPr lang="en-US" sz="15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a:p>
            <a:pPr defTabSz="914367"/>
            <a:r>
              <a:rPr lang="en-US" sz="15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Win32*: Any Win32 application that writes user data outside of the user context (e.g. HKLM, System32, etc.) will not work as expected in </a:t>
            </a:r>
            <a:r>
              <a:rPr lang="en-US" sz="1600"/>
              <a:t>multi-session</a:t>
            </a:r>
            <a:r>
              <a:rPr lang="en-US" sz="15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 edition.</a:t>
            </a: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7CB472-61B4-4A29-9AC5-4249580BC9CF}"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4/23/2019 3:46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27093574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22077258-70D4-4992-A2EC-F1B865547BEC}"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4/23/2019 3:46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9139455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22077258-70D4-4992-A2EC-F1B865547BEC}"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4/23/2019 3:46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723800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14367"/>
            <a:r>
              <a:rPr lang="en-US" sz="24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Windows OS that supports multiple active sessions and provides:</a:t>
            </a:r>
          </a:p>
          <a:p>
            <a:pPr lvl="1" defTabSz="914367"/>
            <a:r>
              <a:rPr lang="en-US">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Client-like experience including look-and-feel, security updates, UAP, Edge, Cortana, Windows Desktop Search</a:t>
            </a:r>
          </a:p>
          <a:p>
            <a:pPr lvl="1" defTabSz="914367"/>
            <a:r>
              <a:rPr lang="en-US">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Client-like app-compatibility (e.g. Office 365)</a:t>
            </a:r>
          </a:p>
          <a:p>
            <a:pPr marL="457200" marR="0" lvl="1" indent="0" algn="l" defTabSz="914367" rtl="0" eaLnBrk="1" fontAlgn="auto" latinLnBrk="0" hangingPunct="1">
              <a:lnSpc>
                <a:spcPct val="100000"/>
              </a:lnSpc>
              <a:spcBef>
                <a:spcPts val="0"/>
              </a:spcBef>
              <a:spcAft>
                <a:spcPts val="0"/>
              </a:spcAft>
              <a:buClrTx/>
              <a:buSzTx/>
              <a:buFontTx/>
              <a:buNone/>
              <a:tabLst/>
              <a:defRPr/>
            </a:pPr>
            <a:r>
              <a:rPr lang="en-US" sz="24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Server-like user density</a:t>
            </a:r>
          </a:p>
          <a:p>
            <a:pPr defTabSz="914367"/>
            <a:endParaRPr lang="en-US" sz="24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a:p>
            <a:pPr defTabSz="914367"/>
            <a:r>
              <a:rPr lang="en-US" sz="24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Release schedule aligned with Windows and Office Semi-Annual releases</a:t>
            </a:r>
            <a:endParaRPr lang="en-US" sz="15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a:p>
            <a:pPr defTabSz="914367"/>
            <a:endParaRPr lang="en-US" sz="15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a:p>
            <a:pPr defTabSz="914367"/>
            <a:r>
              <a:rPr lang="en-US" sz="15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rPr>
              <a:t>Win32*: Any Win32 application that writes user data outside of the user context (e.g. HKLM, System32, etc.) will not work as expected in multi-session edition.</a:t>
            </a:r>
          </a:p>
          <a:p>
            <a:pPr defTabSz="914367"/>
            <a:endParaRPr lang="en-US" sz="15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a:p>
            <a:pPr defTabSz="914367"/>
            <a:endParaRPr lang="en-US" sz="15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a:p>
            <a:pPr marL="0" indent="0">
              <a:buNone/>
            </a:pPr>
            <a:r>
              <a:rPr lang="en-US" sz="1600"/>
              <a:t>Provides a full Windows 10 Enterprise experience, including Edge, Cortana, and Store</a:t>
            </a:r>
          </a:p>
          <a:p>
            <a:pPr marL="0" indent="0">
              <a:buNone/>
            </a:pPr>
            <a:endParaRPr lang="en-US" sz="1600"/>
          </a:p>
          <a:p>
            <a:pPr marL="0" indent="0">
              <a:buNone/>
            </a:pPr>
            <a:r>
              <a:rPr lang="en-US" sz="1600"/>
              <a:t>Best Office 365 ProPlus experience in multi session</a:t>
            </a:r>
          </a:p>
          <a:p>
            <a:pPr marL="0" indent="0">
              <a:buNone/>
            </a:pPr>
            <a:endParaRPr lang="en-US" sz="1600"/>
          </a:p>
          <a:p>
            <a:pPr marL="0" indent="0">
              <a:buNone/>
            </a:pPr>
            <a:r>
              <a:rPr lang="en-US" sz="1600"/>
              <a:t>Reduces IT costs by scales 4× users compared to Windows 10 Enterprise</a:t>
            </a:r>
          </a:p>
          <a:p>
            <a:pPr marL="0" indent="0">
              <a:buNone/>
            </a:pPr>
            <a:endParaRPr lang="en-US" sz="1600"/>
          </a:p>
          <a:p>
            <a:pPr marL="0" indent="0">
              <a:buNone/>
            </a:pPr>
            <a:r>
              <a:rPr lang="en-US" sz="1600"/>
              <a:t>Simplified management on Azure with a single image </a:t>
            </a:r>
            <a:r>
              <a:rPr lang="en-US" sz="1400"/>
              <a:t>for</a:t>
            </a:r>
            <a:r>
              <a:rPr lang="en-US" sz="1600"/>
              <a:t> both single-session and multi-session</a:t>
            </a:r>
          </a:p>
          <a:p>
            <a:r>
              <a:rPr lang="en-US" sz="1600"/>
              <a:t>Compatible with SCCM/Intune</a:t>
            </a:r>
          </a:p>
          <a:p>
            <a:pPr marL="0" indent="0">
              <a:buNone/>
            </a:pPr>
            <a:endParaRPr lang="en-US" sz="1600"/>
          </a:p>
          <a:p>
            <a:pPr marL="0" indent="0">
              <a:buNone/>
            </a:pPr>
            <a:r>
              <a:rPr lang="en-US" sz="1600"/>
              <a:t>GPU acceleration for encoding and video provides improved responsiveness and smooth video playback</a:t>
            </a:r>
          </a:p>
          <a:p>
            <a:pPr marL="0" indent="0">
              <a:buNone/>
            </a:pPr>
            <a:endParaRPr lang="en-US" sz="1600"/>
          </a:p>
          <a:p>
            <a:pPr marL="0" indent="0">
              <a:buNone/>
            </a:pPr>
            <a:r>
              <a:rPr lang="en-US" sz="1600"/>
              <a:t>User can use built-in or attached cameras in remote applications or remote desktops with new and legacy Windows applications</a:t>
            </a:r>
          </a:p>
          <a:p>
            <a:pPr defTabSz="914367"/>
            <a:endParaRPr lang="en-US" sz="1500">
              <a:gradFill>
                <a:gsLst>
                  <a:gs pos="1250">
                    <a:srgbClr val="505050"/>
                  </a:gs>
                  <a:gs pos="100000">
                    <a:srgbClr val="505050"/>
                  </a:gs>
                </a:gsLst>
                <a:lin ang="5400000" scaled="0"/>
              </a:gradFill>
              <a:latin typeface="Segoe UI Semilight" panose="020B0402040204020203" pitchFamily="34" charset="0"/>
              <a:cs typeface="Segoe UI Semilight" panose="020B0402040204020203" pitchFamily="34" charset="0"/>
            </a:endParaRP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7CB472-61B4-4A29-9AC5-4249580BC9CF}"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4/23/2019 3:46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426087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0" y="0"/>
            <a:ext cx="4114800" cy="2314575"/>
          </a:xfrm>
          <a:prstGeom prst="rect">
            <a:avLst/>
          </a:prstGeom>
        </p:spPr>
      </p:sp>
      <p:sp>
        <p:nvSpPr>
          <p:cNvPr id="3" name="Notes Placeholder 2"/>
          <p:cNvSpPr>
            <a:spLocks noGrp="1"/>
          </p:cNvSpPr>
          <p:nvPr>
            <p:ph type="body" idx="1"/>
          </p:nvPr>
        </p:nvSpPr>
        <p:spPr>
          <a:xfrm>
            <a:off x="145473" y="2462904"/>
            <a:ext cx="5808518" cy="4051005"/>
          </a:xfrm>
          <a:prstGeom prst="rect">
            <a:avLst/>
          </a:prstGeom>
        </p:spPr>
        <p:txBody>
          <a:bodyPr/>
          <a:lstStyle/>
          <a:p>
            <a:r>
              <a:rPr lang="en-US" dirty="0"/>
              <a:t>Windows 10 and Office 365—kept up to date, with cloud-connected management powered by </a:t>
            </a:r>
            <a:r>
              <a:rPr lang="en-US" dirty="0" err="1"/>
              <a:t>ConfigMgr</a:t>
            </a:r>
            <a:r>
              <a:rPr lang="en-US" dirty="0"/>
              <a:t> and Intune—provides the </a:t>
            </a:r>
            <a:r>
              <a:rPr lang="en-US" b="1" dirty="0"/>
              <a:t>most productive </a:t>
            </a:r>
            <a:r>
              <a:rPr lang="en-US" dirty="0"/>
              <a:t>and </a:t>
            </a:r>
            <a:r>
              <a:rPr lang="en-US" b="1" dirty="0"/>
              <a:t>most secure </a:t>
            </a:r>
            <a:r>
              <a:rPr lang="en-US" dirty="0"/>
              <a:t>computing experience for users while </a:t>
            </a:r>
            <a:r>
              <a:rPr lang="en-US" b="1" dirty="0"/>
              <a:t>lowering total cost of ownership</a:t>
            </a:r>
            <a:r>
              <a:rPr lang="en-US" b="0" dirty="0"/>
              <a:t> and</a:t>
            </a:r>
            <a:r>
              <a:rPr lang="en-US" dirty="0"/>
              <a:t> reducing complexity for IT teams</a:t>
            </a:r>
          </a:p>
          <a:p>
            <a:endParaRPr lang="en-US" dirty="0"/>
          </a:p>
          <a:p>
            <a:r>
              <a:rPr lang="en-US" dirty="0"/>
              <a:t>Designed for all customer types, across all segments, Microsoft 365 is the best way for customers to license the products and services necessary to </a:t>
            </a:r>
            <a:r>
              <a:rPr lang="en-US"/>
              <a:t>deliver this experience</a:t>
            </a:r>
            <a:r>
              <a:rPr lang="en-US" dirty="0"/>
              <a:t>.</a:t>
            </a:r>
          </a:p>
          <a:p>
            <a:endParaRPr lang="en-US" dirty="0"/>
          </a:p>
          <a:p>
            <a:r>
              <a:rPr lang="en-US" dirty="0"/>
              <a:t>Let’s take a look at each of these benefits, starting with productivity and what it means to have the most productive experience.</a:t>
            </a:r>
          </a:p>
        </p:txBody>
      </p:sp>
      <p:sp>
        <p:nvSpPr>
          <p:cNvPr id="7" name="Slide Number Placeholder 6"/>
          <p:cNvSpPr>
            <a:spLocks noGrp="1"/>
          </p:cNvSpPr>
          <p:nvPr>
            <p:ph type="sldNum" sz="quarter" idx="13"/>
          </p:nvPr>
        </p:nvSpPr>
        <p:spPr>
          <a:xfrm>
            <a:off x="5179484" y="6605695"/>
            <a:ext cx="3816927" cy="160521"/>
          </a:xfrm>
          <a:prstGeom prst="rect">
            <a:avLst/>
          </a:prstGeom>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4008EB6-D09E-4580-8CD6-DDB14511944F}"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7</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4" name="Footer Placeholder 3">
            <a:extLst>
              <a:ext uri="{FF2B5EF4-FFF2-40B4-BE49-F238E27FC236}">
                <a16:creationId xmlns:a16="http://schemas.microsoft.com/office/drawing/2014/main" id="{DD27C425-E624-4AA4-A141-1F5BE107A4FC}"/>
              </a:ext>
            </a:extLst>
          </p:cNvPr>
          <p:cNvSpPr>
            <a:spLocks noGrp="1"/>
          </p:cNvSpPr>
          <p:nvPr>
            <p:ph type="ftr" sz="quarter" idx="14"/>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Shift to a modern desktop with M365</a:t>
            </a:r>
          </a:p>
        </p:txBody>
      </p:sp>
      <p:sp>
        <p:nvSpPr>
          <p:cNvPr id="6" name="TextBox 5">
            <a:extLst>
              <a:ext uri="{FF2B5EF4-FFF2-40B4-BE49-F238E27FC236}">
                <a16:creationId xmlns:a16="http://schemas.microsoft.com/office/drawing/2014/main" id="{7F996261-F481-4A52-AADC-ECAA6A84873F}"/>
              </a:ext>
            </a:extLst>
          </p:cNvPr>
          <p:cNvSpPr txBox="1"/>
          <p:nvPr/>
        </p:nvSpPr>
        <p:spPr>
          <a:xfrm>
            <a:off x="4572000" y="773399"/>
            <a:ext cx="4114800" cy="276999"/>
          </a:xfrm>
          <a:prstGeom prst="rect">
            <a:avLst/>
          </a:prstGeom>
          <a:noFill/>
        </p:spPr>
        <p:txBody>
          <a:bodyPr wrap="square" lIns="0" tIns="0" rIns="0" bIns="0" rtlCol="0" anchor="t">
            <a:spAutoFit/>
          </a:bodyPr>
          <a:lstStyle/>
          <a:p>
            <a:pPr marL="0" marR="0" lvl="0" indent="0" algn="l" defTabSz="932688"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100" normalizeH="0" baseline="0" noProof="0">
                <a:ln>
                  <a:noFill/>
                </a:ln>
                <a:solidFill>
                  <a:srgbClr val="FFFFFF"/>
                </a:solidFill>
                <a:effectLst/>
                <a:uLnTx/>
                <a:uFillTx/>
                <a:latin typeface="Segoe UI"/>
                <a:ea typeface="+mn-ea"/>
                <a:cs typeface="+mn-cs"/>
              </a:rPr>
              <a:t>“…”</a:t>
            </a:r>
          </a:p>
        </p:txBody>
      </p:sp>
      <p:sp>
        <p:nvSpPr>
          <p:cNvPr id="8" name="TextBox 7">
            <a:extLst>
              <a:ext uri="{FF2B5EF4-FFF2-40B4-BE49-F238E27FC236}">
                <a16:creationId xmlns:a16="http://schemas.microsoft.com/office/drawing/2014/main" id="{1699B6C1-EB50-4678-B25D-58D017866A14}"/>
              </a:ext>
            </a:extLst>
          </p:cNvPr>
          <p:cNvSpPr txBox="1"/>
          <p:nvPr/>
        </p:nvSpPr>
        <p:spPr>
          <a:xfrm>
            <a:off x="6141719" y="2462904"/>
            <a:ext cx="2854691" cy="4051005"/>
          </a:xfrm>
          <a:prstGeom prst="rect">
            <a:avLst/>
          </a:prstGeom>
          <a:solidFill>
            <a:schemeClr val="bg1">
              <a:lumMod val="95000"/>
            </a:schemeClr>
          </a:solidFill>
        </p:spPr>
        <p:txBody>
          <a:bodyPr wrap="square" rtlCol="0">
            <a:noAutofit/>
          </a:bodyPr>
          <a:lstStyle/>
          <a:p>
            <a:pPr marL="0" marR="0" lvl="0" indent="0" algn="l" defTabSz="932688" rtl="0" eaLnBrk="1" fontAlgn="auto" latinLnBrk="0" hangingPunct="1">
              <a:lnSpc>
                <a:spcPct val="100000"/>
              </a:lnSpc>
              <a:spcBef>
                <a:spcPts val="0"/>
              </a:spcBef>
              <a:spcAft>
                <a:spcPts val="1200"/>
              </a:spcAft>
              <a:buClrTx/>
              <a:buSzTx/>
              <a:buFontTx/>
              <a:buNone/>
              <a:tabLst/>
              <a:defRPr/>
            </a:pPr>
            <a:r>
              <a:rPr kumimoji="0" lang="en-US" sz="1600" b="0" i="0" u="none" strike="noStrike" kern="1200" cap="none" spc="-50" normalizeH="0" baseline="0" noProof="0">
                <a:ln>
                  <a:noFill/>
                </a:ln>
                <a:solidFill>
                  <a:srgbClr val="000000"/>
                </a:solidFill>
                <a:effectLst/>
                <a:uLnTx/>
                <a:uFillTx/>
                <a:latin typeface="Segoe UI Semibold"/>
                <a:ea typeface="+mn-ea"/>
                <a:cs typeface="+mn-cs"/>
              </a:rPr>
              <a:t>Key points to land</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p>
          <a:p>
            <a:pPr marL="342900" marR="0" lvl="0" indent="-342900" algn="l" defTabSz="932688"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latin typeface="Segoe UI"/>
                <a:ea typeface="+mn-ea"/>
                <a:cs typeface="+mn-cs"/>
              </a:rPr>
              <a:t>Text</a:t>
            </a:r>
            <a:endParaRPr kumimoji="0" lang="en-US" sz="1836"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26829602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JUST DISCUSSED LIMITATIONS SERVER, TAKING BEST OF TWO. </a:t>
            </a:r>
          </a:p>
          <a:p>
            <a:r>
              <a:rPr lang="en-US"/>
              <a:t>WIN7 ESU, ONLY PAY FOR AZURE CONSUMPTION. </a:t>
            </a:r>
          </a:p>
          <a:p>
            <a:r>
              <a:rPr lang="en-US"/>
              <a:t>AZURE, SCALE IN MINUTES</a:t>
            </a:r>
          </a:p>
          <a:p>
            <a:r>
              <a:rPr lang="en-US"/>
              <a:t>FULL DESKTOP/APPS (other cloud providers don’t provide this)</a:t>
            </a:r>
          </a:p>
          <a:p>
            <a:r>
              <a:rPr lang="en-US"/>
              <a:t>CONDITIONAL ACCESS, INTUNE. </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900">
              <a:gradFill>
                <a:gsLst>
                  <a:gs pos="2917">
                    <a:schemeClr val="tx1"/>
                  </a:gs>
                  <a:gs pos="30000">
                    <a:schemeClr val="tx1"/>
                  </a:gs>
                </a:gsLst>
                <a:lin ang="5400000" scaled="0"/>
              </a:gradFill>
            </a:endParaRPr>
          </a:p>
          <a:p>
            <a:pPr marL="0" marR="0" lvl="0" indent="0" algn="l" defTabSz="914367" rtl="0" eaLnBrk="1" fontAlgn="auto" latinLnBrk="0" hangingPunct="1">
              <a:lnSpc>
                <a:spcPct val="90000"/>
              </a:lnSpc>
              <a:spcBef>
                <a:spcPts val="0"/>
              </a:spcBef>
              <a:spcAft>
                <a:spcPts val="333"/>
              </a:spcAft>
              <a:buClrTx/>
              <a:buSzTx/>
              <a:buFontTx/>
              <a:buNone/>
              <a:tabLst/>
              <a:defRPr/>
            </a:pPr>
            <a:r>
              <a:rPr lang="en-US" sz="900">
                <a:gradFill>
                  <a:gsLst>
                    <a:gs pos="2917">
                      <a:schemeClr val="tx1"/>
                    </a:gs>
                    <a:gs pos="30000">
                      <a:schemeClr val="tx1"/>
                    </a:gs>
                  </a:gsLst>
                  <a:lin ang="5400000" scaled="0"/>
                </a:gradFill>
              </a:rPr>
              <a:t>Lets take a look at the high level architecture. </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900">
              <a:gradFill>
                <a:gsLst>
                  <a:gs pos="2917">
                    <a:schemeClr val="tx1"/>
                  </a:gs>
                  <a:gs pos="30000">
                    <a:schemeClr val="tx1"/>
                  </a:gs>
                </a:gsLst>
                <a:lin ang="5400000" scaled="0"/>
              </a:gradFill>
            </a:endParaRPr>
          </a:p>
          <a:p>
            <a:endParaRPr lang="en-US"/>
          </a:p>
        </p:txBody>
      </p:sp>
      <p:sp>
        <p:nvSpPr>
          <p:cNvPr id="4" name="Footer Placeholder 3"/>
          <p:cNvSpPr>
            <a:spLocks noGrp="1"/>
          </p:cNvSpPr>
          <p:nvPr>
            <p:ph type="ftr" sz="quarter" idx="10"/>
          </p:nvPr>
        </p:nvSpPr>
        <p:spPr/>
        <p:txBody>
          <a:bodyPr/>
          <a:lstStyle/>
          <a:p>
            <a:pPr marL="57150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a:ea typeface="+mn-ea"/>
                <a:cs typeface="+mn-cs"/>
              </a:rPr>
              <a:t>May 2018 Roadshow Virtualiation</a:t>
            </a:r>
          </a:p>
        </p:txBody>
      </p:sp>
      <p:sp>
        <p:nvSpPr>
          <p:cNvPr id="5" name="Slide Number Placeholder 4"/>
          <p:cNvSpPr>
            <a:spLocks noGrp="1"/>
          </p:cNvSpPr>
          <p:nvPr>
            <p:ph type="sldNum" sz="quarter" idx="1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5F2D3714-B553-A044-BA72-366907BA36B5}"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TextBox 5">
            <a:extLst>
              <a:ext uri="{FF2B5EF4-FFF2-40B4-BE49-F238E27FC236}">
                <a16:creationId xmlns:a16="http://schemas.microsoft.com/office/drawing/2014/main" id="{8C06CFE1-B65A-44C9-9B17-FB5FD96E080C}"/>
              </a:ext>
            </a:extLst>
          </p:cNvPr>
          <p:cNvSpPr txBox="1"/>
          <p:nvPr/>
        </p:nvSpPr>
        <p:spPr>
          <a:xfrm>
            <a:off x="3657600" y="1082759"/>
            <a:ext cx="3291840" cy="290849"/>
          </a:xfrm>
          <a:prstGeom prst="rect">
            <a:avLst/>
          </a:prstGeom>
          <a:noFill/>
        </p:spPr>
        <p:txBody>
          <a:bodyPr wrap="square" lIns="0" tIns="0" rIns="0" bIns="0" rtlCol="0" anchor="t">
            <a:spAutoFit/>
          </a:bodyPr>
          <a:lstStyle/>
          <a:p>
            <a:pPr marL="0" marR="0" lvl="0" indent="0" algn="l" defTabSz="914367" rtl="0" eaLnBrk="1" fontAlgn="auto" latinLnBrk="0" hangingPunct="1">
              <a:lnSpc>
                <a:spcPct val="90000"/>
              </a:lnSpc>
              <a:spcBef>
                <a:spcPts val="0"/>
              </a:spcBef>
              <a:spcAft>
                <a:spcPts val="0"/>
              </a:spcAft>
              <a:buClrTx/>
              <a:buSzTx/>
              <a:buFontTx/>
              <a:buNone/>
              <a:tabLst/>
              <a:defRPr/>
            </a:pPr>
            <a:r>
              <a:rPr kumimoji="0" lang="en-US" sz="2100" b="0" i="0" u="none" strike="noStrike" kern="1200" cap="none" spc="-106" normalizeH="0" baseline="0" noProof="0">
                <a:ln>
                  <a:noFill/>
                </a:ln>
                <a:solidFill>
                  <a:prstClr val="white"/>
                </a:solidFill>
                <a:effectLst/>
                <a:uLnTx/>
                <a:uFillTx/>
                <a:latin typeface="Calibri"/>
                <a:ea typeface="+mn-ea"/>
                <a:cs typeface="+mn-cs"/>
              </a:rPr>
              <a:t>“Insert text here”</a:t>
            </a:r>
          </a:p>
        </p:txBody>
      </p:sp>
      <p:sp>
        <p:nvSpPr>
          <p:cNvPr id="7" name="TextBox 6">
            <a:extLst>
              <a:ext uri="{FF2B5EF4-FFF2-40B4-BE49-F238E27FC236}">
                <a16:creationId xmlns:a16="http://schemas.microsoft.com/office/drawing/2014/main" id="{9FC636C9-AB7D-46E5-B492-4A1FECEFEB6A}"/>
              </a:ext>
            </a:extLst>
          </p:cNvPr>
          <p:cNvSpPr txBox="1"/>
          <p:nvPr/>
        </p:nvSpPr>
        <p:spPr>
          <a:xfrm>
            <a:off x="4913375" y="3448066"/>
            <a:ext cx="2283753" cy="5671407"/>
          </a:xfrm>
          <a:prstGeom prst="rect">
            <a:avLst/>
          </a:prstGeom>
          <a:solidFill>
            <a:schemeClr val="bg1">
              <a:lumMod val="95000"/>
            </a:schemeClr>
          </a:solidFill>
        </p:spPr>
        <p:txBody>
          <a:bodyPr wrap="square" lIns="96661" tIns="48331" rIns="96661" bIns="48331" rtlCol="0">
            <a:noAutofit/>
          </a:bodyPr>
          <a:lstStyle/>
          <a:p>
            <a:pPr marL="0" marR="0" lvl="0" indent="0" algn="l" defTabSz="914367" rtl="0" eaLnBrk="1" fontAlgn="auto" latinLnBrk="0" hangingPunct="1">
              <a:lnSpc>
                <a:spcPct val="100000"/>
              </a:lnSpc>
              <a:spcBef>
                <a:spcPts val="0"/>
              </a:spcBef>
              <a:spcAft>
                <a:spcPts val="1269"/>
              </a:spcAft>
              <a:buClrTx/>
              <a:buSzTx/>
              <a:buFontTx/>
              <a:buNone/>
              <a:tabLst/>
              <a:defRPr/>
            </a:pPr>
            <a:r>
              <a:rPr kumimoji="0" lang="en-US" sz="1700" b="0" i="0" u="none" strike="noStrike" kern="1200" cap="none" spc="-53" normalizeH="0" baseline="0" noProof="0">
                <a:ln>
                  <a:noFill/>
                </a:ln>
                <a:solidFill>
                  <a:srgbClr val="000000"/>
                </a:solidFill>
                <a:effectLst/>
                <a:uLnTx/>
                <a:uFillTx/>
                <a:latin typeface="Calibri"/>
                <a:ea typeface="+mn-ea"/>
                <a:cs typeface="+mn-cs"/>
              </a:rPr>
              <a:t>Key points to land</a:t>
            </a:r>
          </a:p>
          <a:p>
            <a:pPr marL="362480" marR="0" lvl="0" indent="-362480" algn="l" defTabSz="914367" rtl="0" eaLnBrk="1" fontAlgn="auto" latinLnBrk="0" hangingPunct="1">
              <a:lnSpc>
                <a:spcPct val="100000"/>
              </a:lnSpc>
              <a:spcBef>
                <a:spcPts val="0"/>
              </a:spcBef>
              <a:spcAft>
                <a:spcPts val="1269"/>
              </a:spcAft>
              <a:buClrTx/>
              <a:buSzTx/>
              <a:buFont typeface="Arial" panose="020B0604020202020204" pitchFamily="34" charset="0"/>
              <a:buChar char="•"/>
              <a:tabLst/>
              <a:defRPr/>
            </a:pPr>
            <a:r>
              <a:rPr kumimoji="0" lang="en-US" sz="1300" b="0" i="0" u="none" strike="noStrike" kern="1200" cap="none" spc="0" normalizeH="0" baseline="0" noProof="0">
                <a:ln>
                  <a:noFill/>
                </a:ln>
                <a:solidFill>
                  <a:srgbClr val="000000"/>
                </a:solidFill>
                <a:effectLst/>
                <a:uLnTx/>
                <a:uFillTx/>
                <a:latin typeface="Calibri"/>
                <a:ea typeface="+mn-ea"/>
                <a:cs typeface="+mn-cs"/>
              </a:rPr>
              <a:t>Text</a:t>
            </a:r>
          </a:p>
          <a:p>
            <a:pPr marL="362480" marR="0" lvl="0" indent="-362480" algn="l" defTabSz="914367" rtl="0" eaLnBrk="1" fontAlgn="auto" latinLnBrk="0" hangingPunct="1">
              <a:lnSpc>
                <a:spcPct val="100000"/>
              </a:lnSpc>
              <a:spcBef>
                <a:spcPts val="0"/>
              </a:spcBef>
              <a:spcAft>
                <a:spcPts val="1269"/>
              </a:spcAft>
              <a:buClrTx/>
              <a:buSzTx/>
              <a:buFont typeface="Arial" panose="020B0604020202020204" pitchFamily="34" charset="0"/>
              <a:buChar char="•"/>
              <a:tabLst/>
              <a:defRPr/>
            </a:pPr>
            <a:r>
              <a:rPr kumimoji="0" lang="en-US" sz="1300" b="0" i="0" u="none" strike="noStrike" kern="1200" cap="none" spc="0" normalizeH="0" baseline="0" noProof="0">
                <a:ln>
                  <a:noFill/>
                </a:ln>
                <a:solidFill>
                  <a:srgbClr val="000000"/>
                </a:solidFill>
                <a:effectLst/>
                <a:uLnTx/>
                <a:uFillTx/>
                <a:latin typeface="Calibri"/>
                <a:ea typeface="+mn-ea"/>
                <a:cs typeface="+mn-cs"/>
              </a:rPr>
              <a:t>Text</a:t>
            </a:r>
          </a:p>
          <a:p>
            <a:pPr marL="362480" marR="0" lvl="0" indent="-362480" algn="l" defTabSz="914367" rtl="0" eaLnBrk="1" fontAlgn="auto" latinLnBrk="0" hangingPunct="1">
              <a:lnSpc>
                <a:spcPct val="100000"/>
              </a:lnSpc>
              <a:spcBef>
                <a:spcPts val="0"/>
              </a:spcBef>
              <a:spcAft>
                <a:spcPts val="1269"/>
              </a:spcAft>
              <a:buClrTx/>
              <a:buSzTx/>
              <a:buFont typeface="Arial" panose="020B0604020202020204" pitchFamily="34" charset="0"/>
              <a:buChar char="•"/>
              <a:tabLst/>
              <a:defRPr/>
            </a:pPr>
            <a:r>
              <a:rPr kumimoji="0" lang="en-US" sz="1300" b="0" i="0" u="none" strike="noStrike" kern="1200" cap="none" spc="0" normalizeH="0" baseline="0" noProof="0">
                <a:ln>
                  <a:noFill/>
                </a:ln>
                <a:solidFill>
                  <a:srgbClr val="000000"/>
                </a:solidFill>
                <a:effectLst/>
                <a:uLnTx/>
                <a:uFillTx/>
                <a:latin typeface="Calibri"/>
                <a:ea typeface="+mn-ea"/>
                <a:cs typeface="+mn-cs"/>
              </a:rPr>
              <a:t>Text</a:t>
            </a:r>
            <a:endParaRPr kumimoji="0" lang="en-US" sz="1765"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29979236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marL="57150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a:ea typeface="+mn-ea"/>
                <a:cs typeface="+mn-cs"/>
              </a:rPr>
              <a:t>May 2018 Roadshow Virtualiation</a:t>
            </a:r>
          </a:p>
        </p:txBody>
      </p:sp>
      <p:sp>
        <p:nvSpPr>
          <p:cNvPr id="5" name="Slide Number Placeholder 4"/>
          <p:cNvSpPr>
            <a:spLocks noGrp="1"/>
          </p:cNvSpPr>
          <p:nvPr>
            <p:ph type="sldNum" sz="quarter" idx="1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5F2D3714-B553-A044-BA72-366907BA36B5}"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TextBox 5">
            <a:extLst>
              <a:ext uri="{FF2B5EF4-FFF2-40B4-BE49-F238E27FC236}">
                <a16:creationId xmlns:a16="http://schemas.microsoft.com/office/drawing/2014/main" id="{3F275815-97B1-4A26-B9EF-27AA28F6DE1E}"/>
              </a:ext>
            </a:extLst>
          </p:cNvPr>
          <p:cNvSpPr txBox="1"/>
          <p:nvPr/>
        </p:nvSpPr>
        <p:spPr>
          <a:xfrm>
            <a:off x="3657600" y="1082759"/>
            <a:ext cx="3291840" cy="290849"/>
          </a:xfrm>
          <a:prstGeom prst="rect">
            <a:avLst/>
          </a:prstGeom>
          <a:noFill/>
        </p:spPr>
        <p:txBody>
          <a:bodyPr wrap="square" lIns="0" tIns="0" rIns="0" bIns="0" rtlCol="0" anchor="t">
            <a:spAutoFit/>
          </a:bodyPr>
          <a:lstStyle/>
          <a:p>
            <a:pPr marL="0" marR="0" lvl="0" indent="0" algn="l" defTabSz="914367" rtl="0" eaLnBrk="1" fontAlgn="auto" latinLnBrk="0" hangingPunct="1">
              <a:lnSpc>
                <a:spcPct val="90000"/>
              </a:lnSpc>
              <a:spcBef>
                <a:spcPts val="0"/>
              </a:spcBef>
              <a:spcAft>
                <a:spcPts val="0"/>
              </a:spcAft>
              <a:buClrTx/>
              <a:buSzTx/>
              <a:buFontTx/>
              <a:buNone/>
              <a:tabLst/>
              <a:defRPr/>
            </a:pPr>
            <a:r>
              <a:rPr kumimoji="0" lang="en-US" sz="2100" b="0" i="0" u="none" strike="noStrike" kern="1200" cap="none" spc="-106" normalizeH="0" baseline="0" noProof="0">
                <a:ln>
                  <a:noFill/>
                </a:ln>
                <a:solidFill>
                  <a:prstClr val="white"/>
                </a:solidFill>
                <a:effectLst/>
                <a:uLnTx/>
                <a:uFillTx/>
                <a:latin typeface="Calibri"/>
                <a:ea typeface="+mn-ea"/>
                <a:cs typeface="+mn-cs"/>
              </a:rPr>
              <a:t>“Insert text here”</a:t>
            </a:r>
          </a:p>
        </p:txBody>
      </p:sp>
      <p:sp>
        <p:nvSpPr>
          <p:cNvPr id="7" name="TextBox 6">
            <a:extLst>
              <a:ext uri="{FF2B5EF4-FFF2-40B4-BE49-F238E27FC236}">
                <a16:creationId xmlns:a16="http://schemas.microsoft.com/office/drawing/2014/main" id="{D1765000-B884-4199-B782-6878C635B03F}"/>
              </a:ext>
            </a:extLst>
          </p:cNvPr>
          <p:cNvSpPr txBox="1"/>
          <p:nvPr/>
        </p:nvSpPr>
        <p:spPr>
          <a:xfrm>
            <a:off x="4913375" y="3448066"/>
            <a:ext cx="2283753" cy="5671407"/>
          </a:xfrm>
          <a:prstGeom prst="rect">
            <a:avLst/>
          </a:prstGeom>
          <a:solidFill>
            <a:schemeClr val="bg1">
              <a:lumMod val="95000"/>
            </a:schemeClr>
          </a:solidFill>
        </p:spPr>
        <p:txBody>
          <a:bodyPr wrap="square" lIns="96661" tIns="48331" rIns="96661" bIns="48331" rtlCol="0">
            <a:noAutofit/>
          </a:bodyPr>
          <a:lstStyle/>
          <a:p>
            <a:pPr marL="0" marR="0" lvl="0" indent="0" algn="l" defTabSz="914367" rtl="0" eaLnBrk="1" fontAlgn="auto" latinLnBrk="0" hangingPunct="1">
              <a:lnSpc>
                <a:spcPct val="100000"/>
              </a:lnSpc>
              <a:spcBef>
                <a:spcPts val="0"/>
              </a:spcBef>
              <a:spcAft>
                <a:spcPts val="1269"/>
              </a:spcAft>
              <a:buClrTx/>
              <a:buSzTx/>
              <a:buFontTx/>
              <a:buNone/>
              <a:tabLst/>
              <a:defRPr/>
            </a:pPr>
            <a:r>
              <a:rPr kumimoji="0" lang="en-US" sz="1700" b="0" i="0" u="none" strike="noStrike" kern="1200" cap="none" spc="-53" normalizeH="0" baseline="0" noProof="0">
                <a:ln>
                  <a:noFill/>
                </a:ln>
                <a:solidFill>
                  <a:srgbClr val="000000"/>
                </a:solidFill>
                <a:effectLst/>
                <a:uLnTx/>
                <a:uFillTx/>
                <a:latin typeface="Calibri"/>
                <a:ea typeface="+mn-ea"/>
                <a:cs typeface="+mn-cs"/>
              </a:rPr>
              <a:t>Key points to land</a:t>
            </a:r>
          </a:p>
          <a:p>
            <a:pPr marL="362480" marR="0" lvl="0" indent="-362480" algn="l" defTabSz="914367" rtl="0" eaLnBrk="1" fontAlgn="auto" latinLnBrk="0" hangingPunct="1">
              <a:lnSpc>
                <a:spcPct val="100000"/>
              </a:lnSpc>
              <a:spcBef>
                <a:spcPts val="0"/>
              </a:spcBef>
              <a:spcAft>
                <a:spcPts val="1269"/>
              </a:spcAft>
              <a:buClrTx/>
              <a:buSzTx/>
              <a:buFont typeface="Arial" panose="020B0604020202020204" pitchFamily="34" charset="0"/>
              <a:buChar char="•"/>
              <a:tabLst/>
              <a:defRPr/>
            </a:pPr>
            <a:r>
              <a:rPr kumimoji="0" lang="en-US" sz="1300" b="0" i="0" u="none" strike="noStrike" kern="1200" cap="none" spc="0" normalizeH="0" baseline="0" noProof="0">
                <a:ln>
                  <a:noFill/>
                </a:ln>
                <a:solidFill>
                  <a:srgbClr val="000000"/>
                </a:solidFill>
                <a:effectLst/>
                <a:uLnTx/>
                <a:uFillTx/>
                <a:latin typeface="Calibri"/>
                <a:ea typeface="+mn-ea"/>
                <a:cs typeface="+mn-cs"/>
              </a:rPr>
              <a:t>Text</a:t>
            </a:r>
          </a:p>
          <a:p>
            <a:pPr marL="362480" marR="0" lvl="0" indent="-362480" algn="l" defTabSz="914367" rtl="0" eaLnBrk="1" fontAlgn="auto" latinLnBrk="0" hangingPunct="1">
              <a:lnSpc>
                <a:spcPct val="100000"/>
              </a:lnSpc>
              <a:spcBef>
                <a:spcPts val="0"/>
              </a:spcBef>
              <a:spcAft>
                <a:spcPts val="1269"/>
              </a:spcAft>
              <a:buClrTx/>
              <a:buSzTx/>
              <a:buFont typeface="Arial" panose="020B0604020202020204" pitchFamily="34" charset="0"/>
              <a:buChar char="•"/>
              <a:tabLst/>
              <a:defRPr/>
            </a:pPr>
            <a:r>
              <a:rPr kumimoji="0" lang="en-US" sz="1300" b="0" i="0" u="none" strike="noStrike" kern="1200" cap="none" spc="0" normalizeH="0" baseline="0" noProof="0">
                <a:ln>
                  <a:noFill/>
                </a:ln>
                <a:solidFill>
                  <a:srgbClr val="000000"/>
                </a:solidFill>
                <a:effectLst/>
                <a:uLnTx/>
                <a:uFillTx/>
                <a:latin typeface="Calibri"/>
                <a:ea typeface="+mn-ea"/>
                <a:cs typeface="+mn-cs"/>
              </a:rPr>
              <a:t>Text</a:t>
            </a:r>
          </a:p>
          <a:p>
            <a:pPr marL="362480" marR="0" lvl="0" indent="-362480" algn="l" defTabSz="914367" rtl="0" eaLnBrk="1" fontAlgn="auto" latinLnBrk="0" hangingPunct="1">
              <a:lnSpc>
                <a:spcPct val="100000"/>
              </a:lnSpc>
              <a:spcBef>
                <a:spcPts val="0"/>
              </a:spcBef>
              <a:spcAft>
                <a:spcPts val="1269"/>
              </a:spcAft>
              <a:buClrTx/>
              <a:buSzTx/>
              <a:buFont typeface="Arial" panose="020B0604020202020204" pitchFamily="34" charset="0"/>
              <a:buChar char="•"/>
              <a:tabLst/>
              <a:defRPr/>
            </a:pPr>
            <a:r>
              <a:rPr kumimoji="0" lang="en-US" sz="1300" b="0" i="0" u="none" strike="noStrike" kern="1200" cap="none" spc="0" normalizeH="0" baseline="0" noProof="0">
                <a:ln>
                  <a:noFill/>
                </a:ln>
                <a:solidFill>
                  <a:srgbClr val="000000"/>
                </a:solidFill>
                <a:effectLst/>
                <a:uLnTx/>
                <a:uFillTx/>
                <a:latin typeface="Calibri"/>
                <a:ea typeface="+mn-ea"/>
                <a:cs typeface="+mn-cs"/>
              </a:rPr>
              <a:t>Text</a:t>
            </a:r>
            <a:endParaRPr kumimoji="0" lang="en-US" sz="1765"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40163844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announcing the service and PREVIEW later this CY. </a:t>
            </a:r>
          </a:p>
          <a:p>
            <a:r>
              <a:rPr lang="en-US" dirty="0"/>
              <a:t>You can register TODAY for the preview – link in 2 slides. </a:t>
            </a: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A540A9AF-BEA6-45BD-9617-76A6FFE7CFCE}"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4/23/2019 3:46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5197212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eg"/><Relationship Id="rId1" Type="http://schemas.openxmlformats.org/officeDocument/2006/relationships/slideMaster" Target="../slideMasters/slideMaster1.xml"/><Relationship Id="rId4" Type="http://schemas.openxmlformats.org/officeDocument/2006/relationships/image" Target="../media/image11.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3.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hit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38158" y="3090314"/>
            <a:ext cx="9590081" cy="1828800"/>
          </a:xfrm>
          <a:noFill/>
        </p:spPr>
        <p:txBody>
          <a:bodyPr lIns="0" tIns="0" rIns="0" bIns="182880" anchor="b" anchorCtr="0"/>
          <a:lstStyle>
            <a:lvl1pPr>
              <a:defRPr sz="5399" strike="noStrike" spc="-150" baseline="0">
                <a:solidFill>
                  <a:srgbClr val="000000"/>
                </a:solidFill>
              </a:defRPr>
            </a:lvl1pPr>
          </a:lstStyle>
          <a:p>
            <a:r>
              <a:rPr lang="en-US"/>
              <a:t>Microsoft 365</a:t>
            </a:r>
            <a:br>
              <a:rPr lang="en-US"/>
            </a:br>
            <a:r>
              <a:rPr lang="en-US"/>
              <a:t>title or event name</a:t>
            </a:r>
          </a:p>
        </p:txBody>
      </p:sp>
      <p:sp>
        <p:nvSpPr>
          <p:cNvPr id="5" name="Text Placeholder 4"/>
          <p:cNvSpPr>
            <a:spLocks noGrp="1"/>
          </p:cNvSpPr>
          <p:nvPr>
            <p:ph type="body" sz="quarter" idx="12" hasCustomPrompt="1"/>
          </p:nvPr>
        </p:nvSpPr>
        <p:spPr>
          <a:xfrm>
            <a:off x="434978" y="4935118"/>
            <a:ext cx="9590081" cy="964256"/>
          </a:xfrm>
          <a:noFill/>
        </p:spPr>
        <p:txBody>
          <a:bodyPr lIns="0" tIns="0" rIns="0" bIns="0">
            <a:noAutofit/>
          </a:bodyPr>
          <a:lstStyle>
            <a:lvl1pPr marL="0" indent="0">
              <a:lnSpc>
                <a:spcPct val="100000"/>
              </a:lnSpc>
              <a:spcBef>
                <a:spcPts val="0"/>
              </a:spcBef>
              <a:buNone/>
              <a:defRPr sz="1599" spc="0" baseline="0">
                <a:solidFill>
                  <a:srgbClr val="000000"/>
                </a:solidFill>
                <a:latin typeface="+mn-lt"/>
              </a:defRPr>
            </a:lvl1pPr>
          </a:lstStyle>
          <a:p>
            <a:pPr lvl="0"/>
            <a:r>
              <a:rPr lang="en-US"/>
              <a:t>Author name</a:t>
            </a:r>
          </a:p>
          <a:p>
            <a:pPr lvl="0"/>
            <a:r>
              <a:rPr lang="en-US"/>
              <a:t>Date</a:t>
            </a:r>
          </a:p>
        </p:txBody>
      </p:sp>
      <p:pic>
        <p:nvPicPr>
          <p:cNvPr id="18" name="Picture 17">
            <a:extLst>
              <a:ext uri="{FF2B5EF4-FFF2-40B4-BE49-F238E27FC236}">
                <a16:creationId xmlns:a16="http://schemas.microsoft.com/office/drawing/2014/main" id="{9F4A718E-6F7C-414B-B5B4-AA6809C7682F}"/>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438158" y="445841"/>
            <a:ext cx="914400" cy="194005"/>
          </a:xfrm>
          <a:prstGeom prst="rect">
            <a:avLst/>
          </a:prstGeom>
        </p:spPr>
      </p:pic>
    </p:spTree>
    <p:extLst>
      <p:ext uri="{BB962C8B-B14F-4D97-AF65-F5344CB8AC3E}">
        <p14:creationId xmlns:p14="http://schemas.microsoft.com/office/powerpoint/2010/main" val="11370427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11" name="Picture Placeholder 10"/>
          <p:cNvSpPr>
            <a:spLocks noGrp="1"/>
          </p:cNvSpPr>
          <p:nvPr>
            <p:ph type="pic" sz="quarter" idx="14" hasCustomPrompt="1"/>
          </p:nvPr>
        </p:nvSpPr>
        <p:spPr>
          <a:xfrm>
            <a:off x="434975" y="2178051"/>
            <a:ext cx="3705225" cy="2635250"/>
          </a:xfrm>
          <a:blipFill>
            <a:blip r:embed="rId2" cstate="screen">
              <a:extLst>
                <a:ext uri="{28A0092B-C50C-407E-A947-70E740481C1C}">
                  <a14:useLocalDpi xmlns:a14="http://schemas.microsoft.com/office/drawing/2010/main" val="0"/>
                </a:ext>
              </a:extLst>
            </a:blip>
            <a:stretch>
              <a:fillRect/>
            </a:stretch>
          </a:blipFill>
        </p:spPr>
        <p:txBody>
          <a:bodyPr anchor="ctr">
            <a:noAutofit/>
          </a:bodyPr>
          <a:lstStyle>
            <a:lvl1pPr marL="0" indent="0" algn="ctr">
              <a:buNone/>
              <a:defRPr sz="2000">
                <a:solidFill>
                  <a:schemeClr val="bg2"/>
                </a:solidFill>
                <a:latin typeface="+mj-lt"/>
              </a:defRPr>
            </a:lvl1pPr>
          </a:lstStyle>
          <a:p>
            <a:r>
              <a:rPr lang="en-US"/>
              <a:t>Drop photo here</a:t>
            </a:r>
          </a:p>
        </p:txBody>
      </p:sp>
      <p:sp>
        <p:nvSpPr>
          <p:cNvPr id="12" name="Picture Placeholder 10"/>
          <p:cNvSpPr>
            <a:spLocks noGrp="1"/>
          </p:cNvSpPr>
          <p:nvPr>
            <p:ph type="pic" sz="quarter" idx="15" hasCustomPrompt="1"/>
          </p:nvPr>
        </p:nvSpPr>
        <p:spPr>
          <a:xfrm>
            <a:off x="4367214" y="2178051"/>
            <a:ext cx="3695700" cy="2635250"/>
          </a:xfrm>
          <a:blipFill>
            <a:blip r:embed="rId3">
              <a:extLst>
                <a:ext uri="{28A0092B-C50C-407E-A947-70E740481C1C}">
                  <a14:useLocalDpi xmlns:a14="http://schemas.microsoft.com/office/drawing/2010/main" val="0"/>
                </a:ext>
              </a:extLst>
            </a:blip>
            <a:stretch>
              <a:fillRect/>
            </a:stretch>
          </a:blipFill>
        </p:spPr>
        <p:txBody>
          <a:bodyPr anchor="ctr">
            <a:noAutofit/>
          </a:bodyPr>
          <a:lstStyle>
            <a:lvl1pPr marL="0" indent="0" algn="ctr">
              <a:buNone/>
              <a:defRPr sz="2000">
                <a:solidFill>
                  <a:schemeClr val="bg2"/>
                </a:solidFill>
                <a:latin typeface="+mj-lt"/>
              </a:defRPr>
            </a:lvl1pPr>
          </a:lstStyle>
          <a:p>
            <a:r>
              <a:rPr lang="en-US"/>
              <a:t>Drop photo here</a:t>
            </a:r>
          </a:p>
        </p:txBody>
      </p:sp>
      <p:sp>
        <p:nvSpPr>
          <p:cNvPr id="13" name="Picture Placeholder 10"/>
          <p:cNvSpPr>
            <a:spLocks noGrp="1"/>
          </p:cNvSpPr>
          <p:nvPr>
            <p:ph type="pic" sz="quarter" idx="16" hasCustomPrompt="1"/>
          </p:nvPr>
        </p:nvSpPr>
        <p:spPr>
          <a:xfrm>
            <a:off x="8289927" y="2178051"/>
            <a:ext cx="3706871" cy="2635251"/>
          </a:xfrm>
          <a:blipFill>
            <a:blip r:embed="rId4">
              <a:extLst>
                <a:ext uri="{28A0092B-C50C-407E-A947-70E740481C1C}">
                  <a14:useLocalDpi xmlns:a14="http://schemas.microsoft.com/office/drawing/2010/main" val="0"/>
                </a:ext>
              </a:extLst>
            </a:blip>
            <a:stretch>
              <a:fillRect/>
            </a:stretch>
          </a:blipFill>
        </p:spPr>
        <p:txBody>
          <a:bodyPr anchor="ctr">
            <a:noAutofit/>
          </a:bodyPr>
          <a:lstStyle>
            <a:lvl1pPr marL="0" indent="0" algn="ctr">
              <a:buNone/>
              <a:defRPr sz="2000">
                <a:solidFill>
                  <a:schemeClr val="bg2"/>
                </a:solidFill>
                <a:latin typeface="+mj-lt"/>
              </a:defRPr>
            </a:lvl1pPr>
          </a:lstStyle>
          <a:p>
            <a:r>
              <a:rPr lang="en-US"/>
              <a:t>Drop photo here</a:t>
            </a:r>
          </a:p>
        </p:txBody>
      </p:sp>
      <p:sp>
        <p:nvSpPr>
          <p:cNvPr id="5" name="Text Placeholder 4"/>
          <p:cNvSpPr>
            <a:spLocks noGrp="1"/>
          </p:cNvSpPr>
          <p:nvPr>
            <p:ph type="body" sz="quarter" idx="11" hasCustomPrompt="1"/>
          </p:nvPr>
        </p:nvSpPr>
        <p:spPr>
          <a:xfrm>
            <a:off x="434976" y="5026024"/>
            <a:ext cx="3703321" cy="1333698"/>
          </a:xfrm>
        </p:spPr>
        <p:txBody>
          <a:bodyPr lIns="0" tIns="0" rIns="0" bIns="0"/>
          <a:lstStyle>
            <a:lvl1pPr marL="0" indent="0">
              <a:lnSpc>
                <a:spcPct val="100000"/>
              </a:lnSpc>
              <a:spcBef>
                <a:spcPts val="0"/>
              </a:spcBef>
              <a:spcAft>
                <a:spcPts val="800"/>
              </a:spcAft>
              <a:buNone/>
              <a:defRPr sz="1599" b="1">
                <a:solidFill>
                  <a:schemeClr val="accent1"/>
                </a:solidFill>
                <a:latin typeface="+mj-lt"/>
              </a:defRPr>
            </a:lvl1pPr>
            <a:lvl2pPr marL="0" marR="0" indent="0" algn="l" defTabSz="932563" rtl="0" eaLnBrk="1" fontAlgn="auto" latinLnBrk="0" hangingPunct="1">
              <a:lnSpc>
                <a:spcPct val="100000"/>
              </a:lnSpc>
              <a:spcBef>
                <a:spcPts val="0"/>
              </a:spcBef>
              <a:spcAft>
                <a:spcPts val="800"/>
              </a:spcAft>
              <a:buClrTx/>
              <a:buSzPct val="90000"/>
              <a:buFont typeface="Arial" panose="020B0604020202020204" pitchFamily="34" charset="0"/>
              <a:buNone/>
              <a:tabLst/>
              <a:defRPr sz="1599">
                <a:solidFill>
                  <a:srgbClr val="000000"/>
                </a:solidFill>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16</a:t>
            </a:r>
          </a:p>
          <a:p>
            <a:pPr lvl="1"/>
            <a:r>
              <a:rPr lang="en-US"/>
              <a:t>Body copy Segoe Regular 16.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9" name="Text Placeholder 4"/>
          <p:cNvSpPr>
            <a:spLocks noGrp="1"/>
          </p:cNvSpPr>
          <p:nvPr>
            <p:ph type="body" sz="quarter" idx="12" hasCustomPrompt="1"/>
          </p:nvPr>
        </p:nvSpPr>
        <p:spPr>
          <a:xfrm>
            <a:off x="4367211" y="5026024"/>
            <a:ext cx="3695700" cy="1333698"/>
          </a:xfrm>
        </p:spPr>
        <p:txBody>
          <a:bodyPr lIns="0" tIns="0" rIns="0" bIns="0"/>
          <a:lstStyle>
            <a:lvl1pPr marL="0" indent="0">
              <a:lnSpc>
                <a:spcPct val="100000"/>
              </a:lnSpc>
              <a:spcBef>
                <a:spcPts val="0"/>
              </a:spcBef>
              <a:spcAft>
                <a:spcPts val="800"/>
              </a:spcAft>
              <a:buNone/>
              <a:defRPr sz="1599">
                <a:solidFill>
                  <a:schemeClr val="accent1"/>
                </a:solidFill>
                <a:latin typeface="+mj-lt"/>
              </a:defRPr>
            </a:lvl1pPr>
            <a:lvl2pPr marL="0" marR="0" indent="0" algn="l" defTabSz="932563" rtl="0" eaLnBrk="1" fontAlgn="auto" latinLnBrk="0" hangingPunct="1">
              <a:lnSpc>
                <a:spcPct val="100000"/>
              </a:lnSpc>
              <a:spcBef>
                <a:spcPts val="0"/>
              </a:spcBef>
              <a:spcAft>
                <a:spcPts val="800"/>
              </a:spcAft>
              <a:buClrTx/>
              <a:buSzPct val="90000"/>
              <a:buFont typeface="Arial" panose="020B0604020202020204" pitchFamily="34" charset="0"/>
              <a:buNone/>
              <a:tabLst/>
              <a:defRPr sz="1599">
                <a:solidFill>
                  <a:srgbClr val="000000"/>
                </a:solidFill>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16</a:t>
            </a:r>
          </a:p>
          <a:p>
            <a:pPr lvl="1"/>
            <a:r>
              <a:rPr lang="en-US"/>
              <a:t>Body copy Segoe Regular 16.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10" name="Text Placeholder 4"/>
          <p:cNvSpPr>
            <a:spLocks noGrp="1"/>
          </p:cNvSpPr>
          <p:nvPr>
            <p:ph type="body" sz="quarter" idx="13" hasCustomPrompt="1"/>
          </p:nvPr>
        </p:nvSpPr>
        <p:spPr>
          <a:xfrm>
            <a:off x="8289926" y="5026024"/>
            <a:ext cx="3703321" cy="1333698"/>
          </a:xfrm>
        </p:spPr>
        <p:txBody>
          <a:bodyPr lIns="0" tIns="0" rIns="0" bIns="0"/>
          <a:lstStyle>
            <a:lvl1pPr marL="0" indent="0">
              <a:lnSpc>
                <a:spcPct val="100000"/>
              </a:lnSpc>
              <a:spcBef>
                <a:spcPts val="0"/>
              </a:spcBef>
              <a:spcAft>
                <a:spcPts val="800"/>
              </a:spcAft>
              <a:buNone/>
              <a:defRPr sz="1599">
                <a:solidFill>
                  <a:schemeClr val="accent1"/>
                </a:solidFill>
                <a:latin typeface="+mj-lt"/>
              </a:defRPr>
            </a:lvl1pPr>
            <a:lvl2pPr marL="0" marR="0" indent="0" algn="l" defTabSz="932563" rtl="0" eaLnBrk="1" fontAlgn="auto" latinLnBrk="0" hangingPunct="1">
              <a:lnSpc>
                <a:spcPct val="100000"/>
              </a:lnSpc>
              <a:spcBef>
                <a:spcPts val="0"/>
              </a:spcBef>
              <a:spcAft>
                <a:spcPts val="800"/>
              </a:spcAft>
              <a:buClrTx/>
              <a:buSzPct val="90000"/>
              <a:buFont typeface="Arial" panose="020B0604020202020204" pitchFamily="34" charset="0"/>
              <a:buNone/>
              <a:tabLst/>
              <a:defRPr sz="1599">
                <a:solidFill>
                  <a:srgbClr val="000000"/>
                </a:solidFill>
              </a:defRPr>
            </a:lvl2pPr>
            <a:lvl3pPr marL="457112" indent="0">
              <a:buNone/>
              <a:defRPr/>
            </a:lvl3pPr>
            <a:lvl4pPr marL="685669" indent="0">
              <a:buNone/>
              <a:defRPr/>
            </a:lvl4pPr>
            <a:lvl5pPr marL="914224" indent="0">
              <a:buNone/>
              <a:defRPr/>
            </a:lvl5pPr>
          </a:lstStyle>
          <a:p>
            <a:pPr lvl="0"/>
            <a:r>
              <a:rPr lang="en-US"/>
              <a:t>Paragraph title Segoe UI bold 16</a:t>
            </a:r>
          </a:p>
          <a:p>
            <a:pPr lvl="1"/>
            <a:r>
              <a:rPr lang="en-US"/>
              <a:t>Body copy Segoe Regular 16.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14" name="Title Placeholder 1">
            <a:extLst>
              <a:ext uri="{FF2B5EF4-FFF2-40B4-BE49-F238E27FC236}">
                <a16:creationId xmlns:a16="http://schemas.microsoft.com/office/drawing/2014/main" id="{54138D0E-FA08-493B-A3B5-1ED81872ADC9}"/>
              </a:ext>
            </a:extLst>
          </p:cNvPr>
          <p:cNvSpPr>
            <a:spLocks noGrp="1"/>
          </p:cNvSpPr>
          <p:nvPr>
            <p:ph type="title" hasCustomPrompt="1"/>
          </p:nvPr>
        </p:nvSpPr>
        <p:spPr>
          <a:xfrm>
            <a:off x="434975" y="449267"/>
            <a:ext cx="11563350" cy="754061"/>
          </a:xfrm>
          <a:prstGeom prst="rect">
            <a:avLst/>
          </a:prstGeom>
        </p:spPr>
        <p:txBody>
          <a:bodyPr vert="horz" wrap="square" lIns="0" tIns="164592" rIns="0" bIns="0" rtlCol="0" anchor="t">
            <a:noAutofit/>
          </a:bodyPr>
          <a:lstStyle>
            <a:lvl1pPr>
              <a:defRPr/>
            </a:lvl1pPr>
          </a:lstStyle>
          <a:p>
            <a:r>
              <a:rPr lang="en-US"/>
              <a:t>Photo layout 2</a:t>
            </a:r>
          </a:p>
        </p:txBody>
      </p:sp>
    </p:spTree>
    <p:extLst>
      <p:ext uri="{BB962C8B-B14F-4D97-AF65-F5344CB8AC3E}">
        <p14:creationId xmlns:p14="http://schemas.microsoft.com/office/powerpoint/2010/main" val="227540983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evice layout">
    <p:spTree>
      <p:nvGrpSpPr>
        <p:cNvPr id="1" name=""/>
        <p:cNvGrpSpPr/>
        <p:nvPr/>
      </p:nvGrpSpPr>
      <p:grpSpPr>
        <a:xfrm>
          <a:off x="0" y="0"/>
          <a:ext cx="0" cy="0"/>
          <a:chOff x="0" y="0"/>
          <a:chExt cx="0" cy="0"/>
        </a:xfrm>
      </p:grpSpPr>
      <p:sp>
        <p:nvSpPr>
          <p:cNvPr id="3" name="Online Image Placeholder 2">
            <a:extLst>
              <a:ext uri="{FF2B5EF4-FFF2-40B4-BE49-F238E27FC236}">
                <a16:creationId xmlns:a16="http://schemas.microsoft.com/office/drawing/2014/main" id="{562D5679-B66F-A244-9E94-0FFE5F1B6168}"/>
              </a:ext>
            </a:extLst>
          </p:cNvPr>
          <p:cNvSpPr>
            <a:spLocks noGrp="1"/>
          </p:cNvSpPr>
          <p:nvPr>
            <p:ph type="clipArt" sz="quarter" idx="11" hasCustomPrompt="1"/>
          </p:nvPr>
        </p:nvSpPr>
        <p:spPr>
          <a:xfrm>
            <a:off x="6102352" y="2188561"/>
            <a:ext cx="5895976" cy="3831241"/>
          </a:xfrm>
        </p:spPr>
        <p:txBody>
          <a:bodyPr anchor="ctr">
            <a:noAutofit/>
          </a:bodyPr>
          <a:lstStyle>
            <a:lvl1pPr algn="ctr">
              <a:defRPr sz="2000">
                <a:latin typeface="+mj-lt"/>
              </a:defRPr>
            </a:lvl1pPr>
          </a:lstStyle>
          <a:p>
            <a:r>
              <a:rPr lang="en-US"/>
              <a:t>Drop photo here</a:t>
            </a:r>
          </a:p>
        </p:txBody>
      </p:sp>
      <p:sp>
        <p:nvSpPr>
          <p:cNvPr id="4" name="Text Placeholder 3"/>
          <p:cNvSpPr>
            <a:spLocks noGrp="1"/>
          </p:cNvSpPr>
          <p:nvPr>
            <p:ph type="body" sz="quarter" idx="10" hasCustomPrompt="1"/>
          </p:nvPr>
        </p:nvSpPr>
        <p:spPr>
          <a:xfrm>
            <a:off x="434976" y="2188562"/>
            <a:ext cx="5241206" cy="2624741"/>
          </a:xfrm>
        </p:spPr>
        <p:txBody>
          <a:bodyPr wrap="square" lIns="0" tIns="0" rIns="0" bIns="0">
            <a:noAutofit/>
          </a:bodyPr>
          <a:lstStyle>
            <a:lvl1pPr marL="0" marR="0" indent="0" algn="l" defTabSz="932563" rtl="0" eaLnBrk="1" fontAlgn="auto" latinLnBrk="0" hangingPunct="1">
              <a:lnSpc>
                <a:spcPct val="90000"/>
              </a:lnSpc>
              <a:spcBef>
                <a:spcPts val="0"/>
              </a:spcBef>
              <a:spcAft>
                <a:spcPts val="2600"/>
              </a:spcAft>
              <a:buClrTx/>
              <a:buSzPct val="90000"/>
              <a:buFont typeface="Wingdings" panose="05000000000000000000" pitchFamily="2" charset="2"/>
              <a:buNone/>
              <a:tabLst/>
              <a:defRPr sz="2600" b="0" i="0">
                <a:solidFill>
                  <a:srgbClr val="000000"/>
                </a:solidFill>
                <a:latin typeface="+mn-lt"/>
              </a:defRPr>
            </a:lvl1pPr>
            <a:lvl2pPr marL="228557" marR="0" indent="0" algn="l" defTabSz="932563"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57112" indent="0">
              <a:buNone/>
              <a:defRPr/>
            </a:lvl3pPr>
            <a:lvl4pPr marL="685669" indent="0">
              <a:buNone/>
              <a:defRPr/>
            </a:lvl4pPr>
            <a:lvl5pPr marL="914224" indent="0">
              <a:buNone/>
              <a:defRPr/>
            </a:lvl5pPr>
          </a:lstStyle>
          <a:p>
            <a:pPr lvl="0"/>
            <a:r>
              <a:rPr lang="pt-BR"/>
              <a:t>Subhead Segoe UI 26pt</a:t>
            </a:r>
          </a:p>
          <a:p>
            <a:pPr lvl="0"/>
            <a:r>
              <a:rPr lang="pt-BR"/>
              <a:t>Subhead Segoe UI 26pt</a:t>
            </a:r>
          </a:p>
          <a:p>
            <a:pPr lvl="0"/>
            <a:r>
              <a:rPr lang="pt-BR"/>
              <a:t>Subhead Segoe UI 26pt</a:t>
            </a:r>
          </a:p>
        </p:txBody>
      </p:sp>
      <p:sp>
        <p:nvSpPr>
          <p:cNvPr id="6" name="Title Placeholder 1">
            <a:extLst>
              <a:ext uri="{FF2B5EF4-FFF2-40B4-BE49-F238E27FC236}">
                <a16:creationId xmlns:a16="http://schemas.microsoft.com/office/drawing/2014/main" id="{E60CBD1C-0AFE-4EB9-94D7-943981FE05EE}"/>
              </a:ext>
            </a:extLst>
          </p:cNvPr>
          <p:cNvSpPr>
            <a:spLocks noGrp="1"/>
          </p:cNvSpPr>
          <p:nvPr>
            <p:ph type="title" hasCustomPrompt="1"/>
          </p:nvPr>
        </p:nvSpPr>
        <p:spPr>
          <a:xfrm>
            <a:off x="434975" y="449267"/>
            <a:ext cx="11563350" cy="754061"/>
          </a:xfrm>
          <a:prstGeom prst="rect">
            <a:avLst/>
          </a:prstGeom>
        </p:spPr>
        <p:txBody>
          <a:bodyPr vert="horz" wrap="square" lIns="0" tIns="164592" rIns="0" bIns="0" rtlCol="0" anchor="t">
            <a:noAutofit/>
          </a:bodyPr>
          <a:lstStyle>
            <a:lvl1pPr>
              <a:defRPr>
                <a:solidFill>
                  <a:srgbClr val="000000"/>
                </a:solidFill>
              </a:defRPr>
            </a:lvl1pPr>
          </a:lstStyle>
          <a:p>
            <a:r>
              <a:rPr lang="en-US"/>
              <a:t>Device layout</a:t>
            </a:r>
          </a:p>
        </p:txBody>
      </p:sp>
    </p:spTree>
    <p:extLst>
      <p:ext uri="{BB962C8B-B14F-4D97-AF65-F5344CB8AC3E}">
        <p14:creationId xmlns:p14="http://schemas.microsoft.com/office/powerpoint/2010/main" val="2406878950"/>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raphic layout: three columns graphic and text">
    <p:spTree>
      <p:nvGrpSpPr>
        <p:cNvPr id="1" name=""/>
        <p:cNvGrpSpPr/>
        <p:nvPr/>
      </p:nvGrpSpPr>
      <p:grpSpPr>
        <a:xfrm>
          <a:off x="0" y="0"/>
          <a:ext cx="0" cy="0"/>
          <a:chOff x="0" y="0"/>
          <a:chExt cx="0" cy="0"/>
        </a:xfrm>
      </p:grpSpPr>
      <p:sp>
        <p:nvSpPr>
          <p:cNvPr id="3" name="Rectangle 2"/>
          <p:cNvSpPr/>
          <p:nvPr userDrawn="1"/>
        </p:nvSpPr>
        <p:spPr bwMode="auto">
          <a:xfrm>
            <a:off x="434976" y="1631569"/>
            <a:ext cx="3705225" cy="3191256"/>
          </a:xfrm>
          <a:prstGeom prst="rect">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15210" y="1997456"/>
            <a:ext cx="2752725" cy="2459482"/>
          </a:xfrm>
        </p:spPr>
        <p:txBody>
          <a:bodyPr anchor="ctr">
            <a:noAutofit/>
          </a:bodyPr>
          <a:lstStyle>
            <a:lvl1pPr marL="0" indent="0" algn="ctr">
              <a:buNone/>
              <a:defRPr sz="2000">
                <a:solidFill>
                  <a:schemeClr val="tx2"/>
                </a:solidFill>
                <a:latin typeface="+mj-lt"/>
              </a:defRPr>
            </a:lvl1pPr>
          </a:lstStyle>
          <a:p>
            <a:pPr lvl="0"/>
            <a:r>
              <a:rPr lang="en-US"/>
              <a:t> </a:t>
            </a:r>
          </a:p>
        </p:txBody>
      </p:sp>
      <p:sp>
        <p:nvSpPr>
          <p:cNvPr id="6" name="Rectangle 5"/>
          <p:cNvSpPr/>
          <p:nvPr userDrawn="1"/>
        </p:nvSpPr>
        <p:spPr bwMode="auto">
          <a:xfrm>
            <a:off x="4367213" y="1631569"/>
            <a:ext cx="3695702" cy="3191256"/>
          </a:xfrm>
          <a:prstGeom prst="rect">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289928" y="1631569"/>
            <a:ext cx="3708398" cy="3191256"/>
          </a:xfrm>
          <a:prstGeom prst="rect">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7" name="Content Placeholder 15"/>
          <p:cNvSpPr>
            <a:spLocks noGrp="1"/>
          </p:cNvSpPr>
          <p:nvPr userDrawn="1">
            <p:ph sz="quarter" idx="18" hasCustomPrompt="1"/>
          </p:nvPr>
        </p:nvSpPr>
        <p:spPr>
          <a:xfrm>
            <a:off x="4841875" y="1997456"/>
            <a:ext cx="2752725" cy="2459482"/>
          </a:xfrm>
        </p:spPr>
        <p:txBody>
          <a:bodyPr anchor="ctr">
            <a:noAutofit/>
          </a:bodyPr>
          <a:lstStyle>
            <a:lvl1pPr marL="0" indent="0" algn="ctr">
              <a:buNone/>
              <a:defRPr sz="2000">
                <a:solidFill>
                  <a:schemeClr val="tx2"/>
                </a:solidFill>
                <a:latin typeface="+mj-lt"/>
              </a:defRPr>
            </a:lvl1pPr>
          </a:lstStyle>
          <a:p>
            <a:pPr lvl="0"/>
            <a:r>
              <a:rPr lang="en-US"/>
              <a:t> </a:t>
            </a:r>
          </a:p>
        </p:txBody>
      </p:sp>
      <p:sp>
        <p:nvSpPr>
          <p:cNvPr id="18" name="Content Placeholder 15"/>
          <p:cNvSpPr>
            <a:spLocks noGrp="1"/>
          </p:cNvSpPr>
          <p:nvPr userDrawn="1">
            <p:ph sz="quarter" idx="19" hasCustomPrompt="1"/>
          </p:nvPr>
        </p:nvSpPr>
        <p:spPr>
          <a:xfrm>
            <a:off x="8770908" y="1997456"/>
            <a:ext cx="2752725" cy="2459482"/>
          </a:xfrm>
        </p:spPr>
        <p:txBody>
          <a:bodyPr anchor="ctr">
            <a:noAutofit/>
          </a:bodyPr>
          <a:lstStyle>
            <a:lvl1pPr marL="0" indent="0" algn="ctr">
              <a:buNone/>
              <a:defRPr sz="2000">
                <a:solidFill>
                  <a:schemeClr val="tx2"/>
                </a:solidFill>
                <a:latin typeface="+mj-lt"/>
              </a:defRPr>
            </a:lvl1pPr>
          </a:lstStyle>
          <a:p>
            <a:pPr lvl="0"/>
            <a:r>
              <a:rPr lang="en-US"/>
              <a:t> </a:t>
            </a:r>
          </a:p>
        </p:txBody>
      </p:sp>
      <p:sp>
        <p:nvSpPr>
          <p:cNvPr id="12" name="Title Placeholder 1">
            <a:extLst>
              <a:ext uri="{FF2B5EF4-FFF2-40B4-BE49-F238E27FC236}">
                <a16:creationId xmlns:a16="http://schemas.microsoft.com/office/drawing/2014/main" id="{FC74E6E5-9DAD-4A14-9C20-D9F9150874FE}"/>
              </a:ext>
            </a:extLst>
          </p:cNvPr>
          <p:cNvSpPr>
            <a:spLocks noGrp="1"/>
          </p:cNvSpPr>
          <p:nvPr userDrawn="1">
            <p:ph type="title" hasCustomPrompt="1"/>
          </p:nvPr>
        </p:nvSpPr>
        <p:spPr>
          <a:xfrm>
            <a:off x="434975" y="449267"/>
            <a:ext cx="11563350" cy="754061"/>
          </a:xfrm>
          <a:prstGeom prst="rect">
            <a:avLst/>
          </a:prstGeom>
        </p:spPr>
        <p:txBody>
          <a:bodyPr vert="horz" wrap="square" lIns="0" tIns="164592" rIns="0" bIns="0" rtlCol="0" anchor="t">
            <a:noAutofit/>
          </a:bodyPr>
          <a:lstStyle>
            <a:lvl1pPr>
              <a:defRPr>
                <a:solidFill>
                  <a:srgbClr val="000000"/>
                </a:solidFill>
              </a:defRPr>
            </a:lvl1pPr>
          </a:lstStyle>
          <a:p>
            <a:r>
              <a:rPr lang="en-US"/>
              <a:t>Graphic layout: three columns graphic and text</a:t>
            </a:r>
          </a:p>
        </p:txBody>
      </p:sp>
      <p:sp>
        <p:nvSpPr>
          <p:cNvPr id="13" name="Text Placeholder 4">
            <a:extLst>
              <a:ext uri="{FF2B5EF4-FFF2-40B4-BE49-F238E27FC236}">
                <a16:creationId xmlns:a16="http://schemas.microsoft.com/office/drawing/2014/main" id="{FB052D15-67DF-4845-863F-FEC853640A9E}"/>
              </a:ext>
            </a:extLst>
          </p:cNvPr>
          <p:cNvSpPr>
            <a:spLocks noGrp="1"/>
          </p:cNvSpPr>
          <p:nvPr userDrawn="1">
            <p:ph type="body" sz="quarter" idx="11" hasCustomPrompt="1"/>
          </p:nvPr>
        </p:nvSpPr>
        <p:spPr>
          <a:xfrm>
            <a:off x="434977" y="5026024"/>
            <a:ext cx="3700401" cy="1333698"/>
          </a:xfrm>
        </p:spPr>
        <p:txBody>
          <a:bodyPr lIns="0" tIns="0" rIns="0" bIns="0"/>
          <a:lstStyle>
            <a:lvl1pPr marL="0" indent="0">
              <a:lnSpc>
                <a:spcPct val="100000"/>
              </a:lnSpc>
              <a:spcBef>
                <a:spcPts val="0"/>
              </a:spcBef>
              <a:spcAft>
                <a:spcPts val="800"/>
              </a:spcAft>
              <a:buNone/>
              <a:defRPr sz="1599" b="1">
                <a:solidFill>
                  <a:schemeClr val="accent1"/>
                </a:solidFill>
                <a:latin typeface="+mj-lt"/>
              </a:defRPr>
            </a:lvl1pPr>
            <a:lvl2pPr marL="0" marR="0" indent="0" algn="l" defTabSz="932563" rtl="0" eaLnBrk="1" fontAlgn="auto" latinLnBrk="0" hangingPunct="1">
              <a:lnSpc>
                <a:spcPct val="100000"/>
              </a:lnSpc>
              <a:spcBef>
                <a:spcPts val="0"/>
              </a:spcBef>
              <a:spcAft>
                <a:spcPts val="800"/>
              </a:spcAft>
              <a:buClrTx/>
              <a:buSzPct val="90000"/>
              <a:buFont typeface="Arial" panose="020B0604020202020204" pitchFamily="34" charset="0"/>
              <a:buNone/>
              <a:tabLst/>
              <a:defRPr sz="1599">
                <a:solidFill>
                  <a:srgbClr val="000000"/>
                </a:solidFill>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16</a:t>
            </a:r>
          </a:p>
          <a:p>
            <a:pPr lvl="1"/>
            <a:r>
              <a:rPr lang="en-US"/>
              <a:t>Body copy Segoe Regular 16.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14" name="Text Placeholder 4">
            <a:extLst>
              <a:ext uri="{FF2B5EF4-FFF2-40B4-BE49-F238E27FC236}">
                <a16:creationId xmlns:a16="http://schemas.microsoft.com/office/drawing/2014/main" id="{A5ECD4C7-D870-4003-9FA8-85EBBED87940}"/>
              </a:ext>
            </a:extLst>
          </p:cNvPr>
          <p:cNvSpPr>
            <a:spLocks noGrp="1"/>
          </p:cNvSpPr>
          <p:nvPr userDrawn="1">
            <p:ph type="body" sz="quarter" idx="12" hasCustomPrompt="1"/>
          </p:nvPr>
        </p:nvSpPr>
        <p:spPr>
          <a:xfrm>
            <a:off x="4367214" y="5026024"/>
            <a:ext cx="3695701" cy="1333698"/>
          </a:xfrm>
        </p:spPr>
        <p:txBody>
          <a:bodyPr lIns="0" tIns="0" rIns="0" bIns="0"/>
          <a:lstStyle>
            <a:lvl1pPr marL="0" indent="0">
              <a:lnSpc>
                <a:spcPct val="100000"/>
              </a:lnSpc>
              <a:spcBef>
                <a:spcPts val="0"/>
              </a:spcBef>
              <a:spcAft>
                <a:spcPts val="800"/>
              </a:spcAft>
              <a:buNone/>
              <a:defRPr sz="1599">
                <a:solidFill>
                  <a:schemeClr val="accent1"/>
                </a:solidFill>
                <a:latin typeface="+mj-lt"/>
              </a:defRPr>
            </a:lvl1pPr>
            <a:lvl2pPr marL="0" marR="0" indent="0" algn="l" defTabSz="932563" rtl="0" eaLnBrk="1" fontAlgn="auto" latinLnBrk="0" hangingPunct="1">
              <a:lnSpc>
                <a:spcPct val="100000"/>
              </a:lnSpc>
              <a:spcBef>
                <a:spcPts val="0"/>
              </a:spcBef>
              <a:spcAft>
                <a:spcPts val="800"/>
              </a:spcAft>
              <a:buClrTx/>
              <a:buSzPct val="90000"/>
              <a:buFont typeface="Arial" panose="020B0604020202020204" pitchFamily="34" charset="0"/>
              <a:buNone/>
              <a:tabLst/>
              <a:defRPr sz="1599">
                <a:solidFill>
                  <a:srgbClr val="000000"/>
                </a:solidFill>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16</a:t>
            </a:r>
          </a:p>
          <a:p>
            <a:pPr lvl="1"/>
            <a:r>
              <a:rPr lang="en-US"/>
              <a:t>Body copy Segoe Regular 16.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15" name="Text Placeholder 4">
            <a:extLst>
              <a:ext uri="{FF2B5EF4-FFF2-40B4-BE49-F238E27FC236}">
                <a16:creationId xmlns:a16="http://schemas.microsoft.com/office/drawing/2014/main" id="{AA9BECBA-B2CC-4EE6-B54E-9ADB03EB2595}"/>
              </a:ext>
            </a:extLst>
          </p:cNvPr>
          <p:cNvSpPr>
            <a:spLocks noGrp="1"/>
          </p:cNvSpPr>
          <p:nvPr userDrawn="1">
            <p:ph type="body" sz="quarter" idx="13" hasCustomPrompt="1"/>
          </p:nvPr>
        </p:nvSpPr>
        <p:spPr>
          <a:xfrm>
            <a:off x="8289927" y="5026024"/>
            <a:ext cx="3708401" cy="1333698"/>
          </a:xfrm>
        </p:spPr>
        <p:txBody>
          <a:bodyPr lIns="0" tIns="0" rIns="0" bIns="0"/>
          <a:lstStyle>
            <a:lvl1pPr marL="0" indent="0">
              <a:lnSpc>
                <a:spcPct val="100000"/>
              </a:lnSpc>
              <a:spcBef>
                <a:spcPts val="0"/>
              </a:spcBef>
              <a:spcAft>
                <a:spcPts val="800"/>
              </a:spcAft>
              <a:buNone/>
              <a:defRPr sz="1599">
                <a:solidFill>
                  <a:schemeClr val="accent1"/>
                </a:solidFill>
                <a:latin typeface="+mj-lt"/>
              </a:defRPr>
            </a:lvl1pPr>
            <a:lvl2pPr marL="0" marR="0" indent="0" algn="l" defTabSz="932563" rtl="0" eaLnBrk="1" fontAlgn="auto" latinLnBrk="0" hangingPunct="1">
              <a:lnSpc>
                <a:spcPct val="100000"/>
              </a:lnSpc>
              <a:spcBef>
                <a:spcPts val="0"/>
              </a:spcBef>
              <a:spcAft>
                <a:spcPts val="800"/>
              </a:spcAft>
              <a:buClrTx/>
              <a:buSzPct val="90000"/>
              <a:buFont typeface="Arial" panose="020B0604020202020204" pitchFamily="34" charset="0"/>
              <a:buNone/>
              <a:tabLst/>
              <a:defRPr sz="1599">
                <a:solidFill>
                  <a:srgbClr val="000000"/>
                </a:solidFill>
              </a:defRPr>
            </a:lvl2pPr>
            <a:lvl3pPr marL="457112" indent="0">
              <a:buNone/>
              <a:defRPr/>
            </a:lvl3pPr>
            <a:lvl4pPr marL="685669" indent="0">
              <a:buNone/>
              <a:defRPr/>
            </a:lvl4pPr>
            <a:lvl5pPr marL="914224" indent="0">
              <a:buNone/>
              <a:defRPr/>
            </a:lvl5pPr>
          </a:lstStyle>
          <a:p>
            <a:pPr lvl="0"/>
            <a:r>
              <a:rPr lang="en-US"/>
              <a:t>Paragraph title Segoe UI bold 16</a:t>
            </a:r>
          </a:p>
          <a:p>
            <a:pPr lvl="1"/>
            <a:r>
              <a:rPr lang="en-US"/>
              <a:t>Body copy Segoe Regular 16.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Tree>
    <p:extLst>
      <p:ext uri="{BB962C8B-B14F-4D97-AF65-F5344CB8AC3E}">
        <p14:creationId xmlns:p14="http://schemas.microsoft.com/office/powerpoint/2010/main" val="198386008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aphic layout: four columns graphic and text">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594C393-E06E-3A4C-A658-2526A14DA5A1}"/>
              </a:ext>
            </a:extLst>
          </p:cNvPr>
          <p:cNvSpPr/>
          <p:nvPr userDrawn="1"/>
        </p:nvSpPr>
        <p:spPr bwMode="auto">
          <a:xfrm>
            <a:off x="9291702" y="1622048"/>
            <a:ext cx="2706624" cy="3191255"/>
          </a:xfrm>
          <a:prstGeom prst="rect">
            <a:avLst/>
          </a:prstGeom>
          <a:solidFill>
            <a:schemeClr val="bg2"/>
          </a:solidFill>
          <a:ln>
            <a:noFill/>
            <a:headEnd type="none" w="med" len="med"/>
            <a:tailEnd type="none" w="med" len="med"/>
          </a:ln>
          <a:effectLst>
            <a:outerShdw blurRad="76200" algn="ctr" rotWithShape="0">
              <a:schemeClr val="bg2">
                <a:lumMod val="50000"/>
                <a:alpha val="80000"/>
              </a:scheme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9" name="Rectangle 18">
            <a:extLst>
              <a:ext uri="{FF2B5EF4-FFF2-40B4-BE49-F238E27FC236}">
                <a16:creationId xmlns:a16="http://schemas.microsoft.com/office/drawing/2014/main" id="{A011C51E-94BA-C44D-ABF4-E87C4124DAF0}"/>
              </a:ext>
            </a:extLst>
          </p:cNvPr>
          <p:cNvSpPr/>
          <p:nvPr userDrawn="1"/>
        </p:nvSpPr>
        <p:spPr bwMode="auto">
          <a:xfrm>
            <a:off x="6339462" y="1622048"/>
            <a:ext cx="2706624" cy="3191255"/>
          </a:xfrm>
          <a:prstGeom prst="rect">
            <a:avLst/>
          </a:prstGeom>
          <a:solidFill>
            <a:schemeClr val="bg2"/>
          </a:solidFill>
          <a:ln>
            <a:noFill/>
            <a:headEnd type="none" w="med" len="med"/>
            <a:tailEnd type="none" w="med" len="med"/>
          </a:ln>
          <a:effectLst>
            <a:outerShdw blurRad="76200" algn="ctr" rotWithShape="0">
              <a:schemeClr val="bg2">
                <a:lumMod val="50000"/>
                <a:alpha val="80000"/>
              </a:scheme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E6DDB665-2DD7-AE40-9862-C6E8E22E9215}"/>
              </a:ext>
            </a:extLst>
          </p:cNvPr>
          <p:cNvSpPr/>
          <p:nvPr userDrawn="1"/>
        </p:nvSpPr>
        <p:spPr bwMode="auto">
          <a:xfrm>
            <a:off x="3387220" y="1622048"/>
            <a:ext cx="2706624" cy="3191255"/>
          </a:xfrm>
          <a:prstGeom prst="rect">
            <a:avLst/>
          </a:prstGeom>
          <a:solidFill>
            <a:schemeClr val="bg2"/>
          </a:solidFill>
          <a:ln>
            <a:noFill/>
            <a:headEnd type="none" w="med" len="med"/>
            <a:tailEnd type="none" w="med" len="med"/>
          </a:ln>
          <a:effectLst>
            <a:outerShdw blurRad="76200" algn="ctr" rotWithShape="0">
              <a:schemeClr val="bg2">
                <a:lumMod val="50000"/>
                <a:alpha val="80000"/>
              </a:scheme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1" name="Rectangle 20">
            <a:extLst>
              <a:ext uri="{FF2B5EF4-FFF2-40B4-BE49-F238E27FC236}">
                <a16:creationId xmlns:a16="http://schemas.microsoft.com/office/drawing/2014/main" id="{4CD677DE-AA2C-984C-BAE1-54D5F0B518CE}"/>
              </a:ext>
            </a:extLst>
          </p:cNvPr>
          <p:cNvSpPr/>
          <p:nvPr userDrawn="1"/>
        </p:nvSpPr>
        <p:spPr bwMode="auto">
          <a:xfrm>
            <a:off x="434977" y="1622048"/>
            <a:ext cx="2706624" cy="3191255"/>
          </a:xfrm>
          <a:prstGeom prst="rect">
            <a:avLst/>
          </a:prstGeom>
          <a:solidFill>
            <a:schemeClr val="bg2"/>
          </a:solidFill>
          <a:ln>
            <a:noFill/>
            <a:headEnd type="none" w="med" len="med"/>
            <a:tailEnd type="none" w="med" len="med"/>
          </a:ln>
          <a:effectLst>
            <a:outerShdw blurRad="76200" algn="ctr" rotWithShape="0">
              <a:schemeClr val="bg2">
                <a:lumMod val="50000"/>
                <a:alpha val="80000"/>
              </a:scheme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0347712A-15EB-884C-BF95-7C690BA77817}"/>
              </a:ext>
            </a:extLst>
          </p:cNvPr>
          <p:cNvSpPr>
            <a:spLocks noGrp="1"/>
          </p:cNvSpPr>
          <p:nvPr>
            <p:ph type="title" hasCustomPrompt="1"/>
          </p:nvPr>
        </p:nvSpPr>
        <p:spPr>
          <a:xfrm>
            <a:off x="434975" y="444502"/>
            <a:ext cx="11563350" cy="758825"/>
          </a:xfrm>
        </p:spPr>
        <p:txBody>
          <a:bodyPr/>
          <a:lstStyle>
            <a:lvl1pPr>
              <a:defRPr/>
            </a:lvl1pPr>
          </a:lstStyle>
          <a:p>
            <a:r>
              <a:rPr lang="en-US"/>
              <a:t>Graphic layout: four columns graphic and text</a:t>
            </a:r>
          </a:p>
        </p:txBody>
      </p:sp>
      <p:sp>
        <p:nvSpPr>
          <p:cNvPr id="4" name="Content Placeholder 15">
            <a:extLst>
              <a:ext uri="{FF2B5EF4-FFF2-40B4-BE49-F238E27FC236}">
                <a16:creationId xmlns:a16="http://schemas.microsoft.com/office/drawing/2014/main" id="{F580A529-D3A8-5643-80BA-3E2BE1AA8D57}"/>
              </a:ext>
            </a:extLst>
          </p:cNvPr>
          <p:cNvSpPr>
            <a:spLocks noGrp="1"/>
          </p:cNvSpPr>
          <p:nvPr>
            <p:ph sz="quarter" idx="17" hasCustomPrompt="1"/>
          </p:nvPr>
        </p:nvSpPr>
        <p:spPr>
          <a:xfrm>
            <a:off x="986137" y="2178050"/>
            <a:ext cx="1604304" cy="2079244"/>
          </a:xfrm>
        </p:spPr>
        <p:txBody>
          <a:bodyPr anchor="ctr">
            <a:noAutofit/>
          </a:bodyPr>
          <a:lstStyle>
            <a:lvl1pPr marL="0" indent="0" algn="ctr">
              <a:buNone/>
              <a:defRPr sz="2000">
                <a:solidFill>
                  <a:schemeClr val="tx2"/>
                </a:solidFill>
                <a:latin typeface="+mj-lt"/>
              </a:defRPr>
            </a:lvl1pPr>
          </a:lstStyle>
          <a:p>
            <a:pPr lvl="0"/>
            <a:r>
              <a:rPr lang="en-US"/>
              <a:t> </a:t>
            </a:r>
          </a:p>
        </p:txBody>
      </p:sp>
      <p:sp>
        <p:nvSpPr>
          <p:cNvPr id="7" name="Content Placeholder 15">
            <a:extLst>
              <a:ext uri="{FF2B5EF4-FFF2-40B4-BE49-F238E27FC236}">
                <a16:creationId xmlns:a16="http://schemas.microsoft.com/office/drawing/2014/main" id="{1F6D7A4B-5FFE-2741-8477-E0CAA019B079}"/>
              </a:ext>
            </a:extLst>
          </p:cNvPr>
          <p:cNvSpPr>
            <a:spLocks noGrp="1"/>
          </p:cNvSpPr>
          <p:nvPr>
            <p:ph sz="quarter" idx="18" hasCustomPrompt="1"/>
          </p:nvPr>
        </p:nvSpPr>
        <p:spPr>
          <a:xfrm>
            <a:off x="3926445" y="2178050"/>
            <a:ext cx="1628170" cy="2079244"/>
          </a:xfrm>
        </p:spPr>
        <p:txBody>
          <a:bodyPr anchor="ctr">
            <a:noAutofit/>
          </a:bodyPr>
          <a:lstStyle>
            <a:lvl1pPr marL="0" indent="0" algn="ctr">
              <a:buNone/>
              <a:defRPr sz="2000">
                <a:solidFill>
                  <a:schemeClr val="tx2"/>
                </a:solidFill>
                <a:latin typeface="+mj-lt"/>
              </a:defRPr>
            </a:lvl1pPr>
          </a:lstStyle>
          <a:p>
            <a:pPr lvl="0"/>
            <a:r>
              <a:rPr lang="en-US"/>
              <a:t> </a:t>
            </a:r>
          </a:p>
        </p:txBody>
      </p:sp>
      <p:sp>
        <p:nvSpPr>
          <p:cNvPr id="9" name="Text Placeholder 4">
            <a:extLst>
              <a:ext uri="{FF2B5EF4-FFF2-40B4-BE49-F238E27FC236}">
                <a16:creationId xmlns:a16="http://schemas.microsoft.com/office/drawing/2014/main" id="{07CF99F6-2487-AC48-8A09-B34B72BD5FE9}"/>
              </a:ext>
            </a:extLst>
          </p:cNvPr>
          <p:cNvSpPr>
            <a:spLocks noGrp="1"/>
          </p:cNvSpPr>
          <p:nvPr>
            <p:ph type="body" sz="quarter" idx="11" hasCustomPrompt="1"/>
          </p:nvPr>
        </p:nvSpPr>
        <p:spPr>
          <a:xfrm>
            <a:off x="434977" y="5026024"/>
            <a:ext cx="2706624" cy="1333698"/>
          </a:xfrm>
        </p:spPr>
        <p:txBody>
          <a:bodyPr lIns="0" tIns="0" rIns="0" bIns="0"/>
          <a:lstStyle>
            <a:lvl1pPr marL="0" indent="0">
              <a:lnSpc>
                <a:spcPct val="100000"/>
              </a:lnSpc>
              <a:spcBef>
                <a:spcPts val="0"/>
              </a:spcBef>
              <a:spcAft>
                <a:spcPts val="800"/>
              </a:spcAft>
              <a:buNone/>
              <a:defRPr sz="1599" b="1">
                <a:solidFill>
                  <a:schemeClr val="accent1"/>
                </a:solidFill>
                <a:latin typeface="+mj-lt"/>
              </a:defRPr>
            </a:lvl1pPr>
            <a:lvl2pPr marL="0" marR="0" indent="0" algn="l" defTabSz="932563" rtl="0" eaLnBrk="1" fontAlgn="auto" latinLnBrk="0" hangingPunct="1">
              <a:lnSpc>
                <a:spcPct val="100000"/>
              </a:lnSpc>
              <a:spcBef>
                <a:spcPts val="0"/>
              </a:spcBef>
              <a:spcAft>
                <a:spcPts val="800"/>
              </a:spcAft>
              <a:buClrTx/>
              <a:buSzPct val="90000"/>
              <a:buFont typeface="Arial" panose="020B0604020202020204" pitchFamily="34" charset="0"/>
              <a:buNone/>
              <a:tabLst/>
              <a:defRPr sz="1599">
                <a:solidFill>
                  <a:srgbClr val="000000"/>
                </a:solidFill>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16</a:t>
            </a:r>
          </a:p>
          <a:p>
            <a:pPr lvl="1"/>
            <a:r>
              <a:rPr lang="en-US"/>
              <a:t>Body copy Segoe Regular 16. </a:t>
            </a:r>
            <a:r>
              <a:rPr lang="en-US" err="1"/>
              <a:t>Cavorest</a:t>
            </a:r>
            <a:r>
              <a:rPr lang="en-US"/>
              <a:t> a </a:t>
            </a:r>
            <a:r>
              <a:rPr lang="en-US" err="1"/>
              <a:t>aut</a:t>
            </a:r>
            <a:r>
              <a:rPr lang="en-US"/>
              <a:t> arum quam id eat ape </a:t>
            </a:r>
            <a:r>
              <a:rPr lang="en-US" err="1"/>
              <a:t>est</a:t>
            </a:r>
            <a:r>
              <a:rPr lang="en-US"/>
              <a:t>, qui </a:t>
            </a:r>
            <a:r>
              <a:rPr lang="en-US" err="1"/>
              <a:t>sinc</a:t>
            </a:r>
            <a:r>
              <a:rPr lang="en-US"/>
              <a:t>.</a:t>
            </a:r>
          </a:p>
        </p:txBody>
      </p:sp>
      <p:sp>
        <p:nvSpPr>
          <p:cNvPr id="10" name="Text Placeholder 4">
            <a:extLst>
              <a:ext uri="{FF2B5EF4-FFF2-40B4-BE49-F238E27FC236}">
                <a16:creationId xmlns:a16="http://schemas.microsoft.com/office/drawing/2014/main" id="{7F7B5F75-90C0-F44E-9322-8FF1108BD340}"/>
              </a:ext>
            </a:extLst>
          </p:cNvPr>
          <p:cNvSpPr>
            <a:spLocks noGrp="1"/>
          </p:cNvSpPr>
          <p:nvPr>
            <p:ph type="body" sz="quarter" idx="12" hasCustomPrompt="1"/>
          </p:nvPr>
        </p:nvSpPr>
        <p:spPr>
          <a:xfrm>
            <a:off x="3387220" y="5026024"/>
            <a:ext cx="2706624" cy="1333698"/>
          </a:xfrm>
        </p:spPr>
        <p:txBody>
          <a:bodyPr lIns="0" tIns="0" rIns="0" bIns="0"/>
          <a:lstStyle>
            <a:lvl1pPr marL="0" indent="0">
              <a:lnSpc>
                <a:spcPct val="100000"/>
              </a:lnSpc>
              <a:spcBef>
                <a:spcPts val="0"/>
              </a:spcBef>
              <a:spcAft>
                <a:spcPts val="800"/>
              </a:spcAft>
              <a:buNone/>
              <a:defRPr sz="1599">
                <a:solidFill>
                  <a:schemeClr val="accent1"/>
                </a:solidFill>
                <a:latin typeface="+mj-lt"/>
              </a:defRPr>
            </a:lvl1pPr>
            <a:lvl2pPr marL="0" marR="0" indent="0" algn="l" defTabSz="932563" rtl="0" eaLnBrk="1" fontAlgn="auto" latinLnBrk="0" hangingPunct="1">
              <a:lnSpc>
                <a:spcPct val="100000"/>
              </a:lnSpc>
              <a:spcBef>
                <a:spcPts val="0"/>
              </a:spcBef>
              <a:spcAft>
                <a:spcPts val="800"/>
              </a:spcAft>
              <a:buClrTx/>
              <a:buSzPct val="90000"/>
              <a:buFont typeface="Arial" panose="020B0604020202020204" pitchFamily="34" charset="0"/>
              <a:buNone/>
              <a:tabLst/>
              <a:defRPr sz="1599">
                <a:solidFill>
                  <a:srgbClr val="000000"/>
                </a:solidFill>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16</a:t>
            </a:r>
          </a:p>
          <a:p>
            <a:pPr lvl="1"/>
            <a:r>
              <a:rPr lang="en-US"/>
              <a:t>Body copy Segoe Regular 16. </a:t>
            </a:r>
            <a:r>
              <a:rPr lang="en-US" err="1"/>
              <a:t>Cavorest</a:t>
            </a:r>
            <a:r>
              <a:rPr lang="en-US"/>
              <a:t> a </a:t>
            </a:r>
            <a:r>
              <a:rPr lang="en-US" err="1"/>
              <a:t>aut</a:t>
            </a:r>
            <a:r>
              <a:rPr lang="en-US"/>
              <a:t> arum quam id eat ape </a:t>
            </a:r>
            <a:r>
              <a:rPr lang="en-US" err="1"/>
              <a:t>est</a:t>
            </a:r>
            <a:r>
              <a:rPr lang="en-US"/>
              <a:t>, qui </a:t>
            </a:r>
            <a:r>
              <a:rPr lang="en-US" err="1"/>
              <a:t>sinc</a:t>
            </a:r>
            <a:r>
              <a:rPr lang="en-US"/>
              <a:t>.</a:t>
            </a:r>
          </a:p>
        </p:txBody>
      </p:sp>
      <p:sp>
        <p:nvSpPr>
          <p:cNvPr id="11" name="Text Placeholder 4">
            <a:extLst>
              <a:ext uri="{FF2B5EF4-FFF2-40B4-BE49-F238E27FC236}">
                <a16:creationId xmlns:a16="http://schemas.microsoft.com/office/drawing/2014/main" id="{6E444E9C-8096-FE42-BE2A-094180C61109}"/>
              </a:ext>
            </a:extLst>
          </p:cNvPr>
          <p:cNvSpPr>
            <a:spLocks noGrp="1"/>
          </p:cNvSpPr>
          <p:nvPr>
            <p:ph type="body" sz="quarter" idx="13" hasCustomPrompt="1"/>
          </p:nvPr>
        </p:nvSpPr>
        <p:spPr>
          <a:xfrm>
            <a:off x="6339462" y="5026024"/>
            <a:ext cx="2706624" cy="1333698"/>
          </a:xfrm>
        </p:spPr>
        <p:txBody>
          <a:bodyPr lIns="0" tIns="0" rIns="0" bIns="0"/>
          <a:lstStyle>
            <a:lvl1pPr marL="0" indent="0">
              <a:lnSpc>
                <a:spcPct val="100000"/>
              </a:lnSpc>
              <a:spcBef>
                <a:spcPts val="0"/>
              </a:spcBef>
              <a:spcAft>
                <a:spcPts val="800"/>
              </a:spcAft>
              <a:buNone/>
              <a:defRPr sz="1599">
                <a:solidFill>
                  <a:schemeClr val="accent1"/>
                </a:solidFill>
                <a:latin typeface="+mj-lt"/>
              </a:defRPr>
            </a:lvl1pPr>
            <a:lvl2pPr marL="0" marR="0" indent="0" algn="l" defTabSz="932563" rtl="0" eaLnBrk="1" fontAlgn="auto" latinLnBrk="0" hangingPunct="1">
              <a:lnSpc>
                <a:spcPct val="100000"/>
              </a:lnSpc>
              <a:spcBef>
                <a:spcPts val="0"/>
              </a:spcBef>
              <a:spcAft>
                <a:spcPts val="800"/>
              </a:spcAft>
              <a:buClrTx/>
              <a:buSzPct val="90000"/>
              <a:buFont typeface="Arial" panose="020B0604020202020204" pitchFamily="34" charset="0"/>
              <a:buNone/>
              <a:tabLst/>
              <a:defRPr sz="1599">
                <a:solidFill>
                  <a:srgbClr val="000000"/>
                </a:solidFill>
              </a:defRPr>
            </a:lvl2pPr>
            <a:lvl3pPr marL="457112" indent="0">
              <a:buNone/>
              <a:defRPr/>
            </a:lvl3pPr>
            <a:lvl4pPr marL="685669" indent="0">
              <a:buNone/>
              <a:defRPr/>
            </a:lvl4pPr>
            <a:lvl5pPr marL="914224" indent="0">
              <a:buNone/>
              <a:defRPr/>
            </a:lvl5pPr>
          </a:lstStyle>
          <a:p>
            <a:pPr lvl="0"/>
            <a:r>
              <a:rPr lang="en-US"/>
              <a:t>Paragraph title Segoe UI bold 16</a:t>
            </a:r>
          </a:p>
          <a:p>
            <a:pPr lvl="1"/>
            <a:r>
              <a:rPr lang="en-US"/>
              <a:t>Body copy Segoe Regular 16. </a:t>
            </a:r>
            <a:r>
              <a:rPr lang="en-US" err="1"/>
              <a:t>Cavorest</a:t>
            </a:r>
            <a:r>
              <a:rPr lang="en-US"/>
              <a:t> a </a:t>
            </a:r>
            <a:r>
              <a:rPr lang="en-US" err="1"/>
              <a:t>aut</a:t>
            </a:r>
            <a:r>
              <a:rPr lang="en-US"/>
              <a:t> arum quam id eat ape </a:t>
            </a:r>
            <a:r>
              <a:rPr lang="en-US" err="1"/>
              <a:t>est</a:t>
            </a:r>
            <a:r>
              <a:rPr lang="en-US"/>
              <a:t>, qui </a:t>
            </a:r>
            <a:r>
              <a:rPr lang="en-US" err="1"/>
              <a:t>sinc</a:t>
            </a:r>
            <a:r>
              <a:rPr lang="en-US"/>
              <a:t>.</a:t>
            </a:r>
          </a:p>
        </p:txBody>
      </p:sp>
      <p:sp>
        <p:nvSpPr>
          <p:cNvPr id="13" name="Content Placeholder 15">
            <a:extLst>
              <a:ext uri="{FF2B5EF4-FFF2-40B4-BE49-F238E27FC236}">
                <a16:creationId xmlns:a16="http://schemas.microsoft.com/office/drawing/2014/main" id="{30602BFF-4B8C-D046-AD65-47970BC89DF5}"/>
              </a:ext>
            </a:extLst>
          </p:cNvPr>
          <p:cNvSpPr>
            <a:spLocks noGrp="1"/>
          </p:cNvSpPr>
          <p:nvPr>
            <p:ph sz="quarter" idx="19" hasCustomPrompt="1"/>
          </p:nvPr>
        </p:nvSpPr>
        <p:spPr>
          <a:xfrm>
            <a:off x="6878687" y="2178050"/>
            <a:ext cx="1628170" cy="2079244"/>
          </a:xfrm>
        </p:spPr>
        <p:txBody>
          <a:bodyPr anchor="ctr">
            <a:noAutofit/>
          </a:bodyPr>
          <a:lstStyle>
            <a:lvl1pPr marL="0" indent="0" algn="ctr">
              <a:buNone/>
              <a:defRPr sz="2000">
                <a:solidFill>
                  <a:schemeClr val="tx2"/>
                </a:solidFill>
                <a:latin typeface="+mj-lt"/>
              </a:defRPr>
            </a:lvl1pPr>
          </a:lstStyle>
          <a:p>
            <a:pPr lvl="0"/>
            <a:r>
              <a:rPr lang="en-US"/>
              <a:t> </a:t>
            </a:r>
          </a:p>
        </p:txBody>
      </p:sp>
      <p:sp>
        <p:nvSpPr>
          <p:cNvPr id="14" name="Content Placeholder 15">
            <a:extLst>
              <a:ext uri="{FF2B5EF4-FFF2-40B4-BE49-F238E27FC236}">
                <a16:creationId xmlns:a16="http://schemas.microsoft.com/office/drawing/2014/main" id="{88A8CB35-A244-544E-8BAE-53CB85074FBB}"/>
              </a:ext>
            </a:extLst>
          </p:cNvPr>
          <p:cNvSpPr>
            <a:spLocks noGrp="1"/>
          </p:cNvSpPr>
          <p:nvPr>
            <p:ph sz="quarter" idx="20" hasCustomPrompt="1"/>
          </p:nvPr>
        </p:nvSpPr>
        <p:spPr>
          <a:xfrm>
            <a:off x="9830928" y="2178050"/>
            <a:ext cx="1628170" cy="2079244"/>
          </a:xfrm>
        </p:spPr>
        <p:txBody>
          <a:bodyPr anchor="ctr">
            <a:noAutofit/>
          </a:bodyPr>
          <a:lstStyle>
            <a:lvl1pPr marL="0" indent="0" algn="ctr">
              <a:buNone/>
              <a:defRPr sz="2000">
                <a:solidFill>
                  <a:schemeClr val="tx2"/>
                </a:solidFill>
                <a:latin typeface="+mj-lt"/>
              </a:defRPr>
            </a:lvl1pPr>
          </a:lstStyle>
          <a:p>
            <a:pPr lvl="0"/>
            <a:r>
              <a:rPr lang="en-US"/>
              <a:t> </a:t>
            </a:r>
          </a:p>
        </p:txBody>
      </p:sp>
      <p:sp>
        <p:nvSpPr>
          <p:cNvPr id="15" name="Text Placeholder 4">
            <a:extLst>
              <a:ext uri="{FF2B5EF4-FFF2-40B4-BE49-F238E27FC236}">
                <a16:creationId xmlns:a16="http://schemas.microsoft.com/office/drawing/2014/main" id="{D8D35D15-66F4-4840-BA72-4B7AB5A24EFD}"/>
              </a:ext>
            </a:extLst>
          </p:cNvPr>
          <p:cNvSpPr>
            <a:spLocks noGrp="1"/>
          </p:cNvSpPr>
          <p:nvPr>
            <p:ph type="body" sz="quarter" idx="21" hasCustomPrompt="1"/>
          </p:nvPr>
        </p:nvSpPr>
        <p:spPr>
          <a:xfrm>
            <a:off x="9291702" y="5026024"/>
            <a:ext cx="2706624" cy="1333698"/>
          </a:xfrm>
        </p:spPr>
        <p:txBody>
          <a:bodyPr lIns="0" tIns="0" rIns="0" bIns="0"/>
          <a:lstStyle>
            <a:lvl1pPr marL="0" indent="0">
              <a:lnSpc>
                <a:spcPct val="100000"/>
              </a:lnSpc>
              <a:spcBef>
                <a:spcPts val="0"/>
              </a:spcBef>
              <a:spcAft>
                <a:spcPts val="800"/>
              </a:spcAft>
              <a:buNone/>
              <a:defRPr sz="1599">
                <a:solidFill>
                  <a:schemeClr val="accent1"/>
                </a:solidFill>
                <a:latin typeface="+mj-lt"/>
              </a:defRPr>
            </a:lvl1pPr>
            <a:lvl2pPr marL="0" marR="0" indent="0" algn="l" defTabSz="932563" rtl="0" eaLnBrk="1" fontAlgn="auto" latinLnBrk="0" hangingPunct="1">
              <a:lnSpc>
                <a:spcPct val="100000"/>
              </a:lnSpc>
              <a:spcBef>
                <a:spcPts val="0"/>
              </a:spcBef>
              <a:spcAft>
                <a:spcPts val="800"/>
              </a:spcAft>
              <a:buClrTx/>
              <a:buSzPct val="90000"/>
              <a:buFont typeface="Arial" panose="020B0604020202020204" pitchFamily="34" charset="0"/>
              <a:buNone/>
              <a:tabLst/>
              <a:defRPr sz="1599">
                <a:solidFill>
                  <a:srgbClr val="000000"/>
                </a:solidFill>
              </a:defRPr>
            </a:lvl2pPr>
            <a:lvl3pPr marL="457112" indent="0">
              <a:buNone/>
              <a:defRPr/>
            </a:lvl3pPr>
            <a:lvl4pPr marL="685669" indent="0">
              <a:buNone/>
              <a:defRPr/>
            </a:lvl4pPr>
            <a:lvl5pPr marL="914224" indent="0">
              <a:buNone/>
              <a:defRPr/>
            </a:lvl5pPr>
          </a:lstStyle>
          <a:p>
            <a:pPr lvl="0"/>
            <a:r>
              <a:rPr lang="en-US"/>
              <a:t>Paragraph title Segoe UI bold 16</a:t>
            </a:r>
          </a:p>
          <a:p>
            <a:pPr lvl="1"/>
            <a:r>
              <a:rPr lang="en-US"/>
              <a:t>Body copy Segoe Regular 16. </a:t>
            </a:r>
            <a:r>
              <a:rPr lang="en-US" err="1"/>
              <a:t>Cavorest</a:t>
            </a:r>
            <a:r>
              <a:rPr lang="en-US"/>
              <a:t> a </a:t>
            </a:r>
            <a:r>
              <a:rPr lang="en-US" err="1"/>
              <a:t>aut</a:t>
            </a:r>
            <a:r>
              <a:rPr lang="en-US"/>
              <a:t> arum quam id eat ape </a:t>
            </a:r>
            <a:r>
              <a:rPr lang="en-US" err="1"/>
              <a:t>est</a:t>
            </a:r>
            <a:r>
              <a:rPr lang="en-US"/>
              <a:t>, qui </a:t>
            </a:r>
            <a:r>
              <a:rPr lang="en-US" err="1"/>
              <a:t>sinc</a:t>
            </a:r>
            <a:r>
              <a:rPr lang="en-US"/>
              <a:t>.</a:t>
            </a:r>
          </a:p>
        </p:txBody>
      </p:sp>
    </p:spTree>
    <p:extLst>
      <p:ext uri="{BB962C8B-B14F-4D97-AF65-F5344CB8AC3E}">
        <p14:creationId xmlns:p14="http://schemas.microsoft.com/office/powerpoint/2010/main" val="2312006103"/>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4" name="Table Placeholder 3"/>
          <p:cNvSpPr>
            <a:spLocks noGrp="1"/>
          </p:cNvSpPr>
          <p:nvPr>
            <p:ph type="tbl" sz="quarter" idx="10"/>
          </p:nvPr>
        </p:nvSpPr>
        <p:spPr>
          <a:xfrm>
            <a:off x="434975" y="2178049"/>
            <a:ext cx="11563350" cy="4373564"/>
          </a:xfrm>
        </p:spPr>
        <p:txBody>
          <a:bodyPr bIns="1737360" anchor="ctr">
            <a:noAutofit/>
          </a:bodyPr>
          <a:lstStyle>
            <a:lvl1pPr algn="ctr">
              <a:defRPr sz="2000">
                <a:solidFill>
                  <a:srgbClr val="000000"/>
                </a:solidFill>
                <a:latin typeface="+mj-lt"/>
              </a:defRPr>
            </a:lvl1pPr>
          </a:lstStyle>
          <a:p>
            <a:r>
              <a:rPr lang="en-US"/>
              <a:t>Click icon to add table</a:t>
            </a:r>
          </a:p>
        </p:txBody>
      </p:sp>
      <p:sp>
        <p:nvSpPr>
          <p:cNvPr id="5" name="Title Placeholder 1">
            <a:extLst>
              <a:ext uri="{FF2B5EF4-FFF2-40B4-BE49-F238E27FC236}">
                <a16:creationId xmlns:a16="http://schemas.microsoft.com/office/drawing/2014/main" id="{4F997AC3-87B6-4E0B-88C2-A05069E413C4}"/>
              </a:ext>
            </a:extLst>
          </p:cNvPr>
          <p:cNvSpPr>
            <a:spLocks noGrp="1"/>
          </p:cNvSpPr>
          <p:nvPr>
            <p:ph type="title" hasCustomPrompt="1"/>
          </p:nvPr>
        </p:nvSpPr>
        <p:spPr>
          <a:xfrm>
            <a:off x="434975" y="449267"/>
            <a:ext cx="11563350" cy="754061"/>
          </a:xfrm>
          <a:prstGeom prst="rect">
            <a:avLst/>
          </a:prstGeom>
        </p:spPr>
        <p:txBody>
          <a:bodyPr vert="horz" wrap="square" lIns="0" tIns="164592" rIns="0" bIns="0" rtlCol="0" anchor="t">
            <a:noAutofit/>
          </a:bodyPr>
          <a:lstStyle>
            <a:lvl1pPr>
              <a:defRPr>
                <a:solidFill>
                  <a:srgbClr val="000000"/>
                </a:solidFill>
              </a:defRPr>
            </a:lvl1pPr>
          </a:lstStyle>
          <a:p>
            <a:r>
              <a:rPr lang="en-US"/>
              <a:t>Table layout</a:t>
            </a:r>
          </a:p>
        </p:txBody>
      </p:sp>
    </p:spTree>
    <p:extLst>
      <p:ext uri="{BB962C8B-B14F-4D97-AF65-F5344CB8AC3E}">
        <p14:creationId xmlns:p14="http://schemas.microsoft.com/office/powerpoint/2010/main" val="273614285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white">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34976" y="1207898"/>
            <a:ext cx="7627938" cy="3605405"/>
          </a:xfrm>
          <a:noFill/>
        </p:spPr>
        <p:txBody>
          <a:bodyPr vert="horz" wrap="square" lIns="0" tIns="0" rIns="0" bIns="0" rtlCol="0" anchor="t" anchorCtr="0">
            <a:noAutofit/>
          </a:bodyPr>
          <a:lstStyle>
            <a:lvl1pPr>
              <a:lnSpc>
                <a:spcPct val="90000"/>
              </a:lnSpc>
              <a:defRPr lang="en-US" sz="5399" spc="-150" dirty="0">
                <a:solidFill>
                  <a:srgbClr val="000000"/>
                </a:solidFill>
              </a:defRPr>
            </a:lvl1pPr>
          </a:lstStyle>
          <a:p>
            <a:pPr marL="0" lvl="0">
              <a:lnSpc>
                <a:spcPts val="5599"/>
              </a:lnSpc>
            </a:pPr>
            <a:r>
              <a:rPr lang="en-US"/>
              <a:t>Section title</a:t>
            </a:r>
          </a:p>
        </p:txBody>
      </p:sp>
    </p:spTree>
    <p:extLst>
      <p:ext uri="{BB962C8B-B14F-4D97-AF65-F5344CB8AC3E}">
        <p14:creationId xmlns:p14="http://schemas.microsoft.com/office/powerpoint/2010/main" val="200035141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blue">
    <p:bg>
      <p:bgPr>
        <a:solidFill>
          <a:srgbClr val="0278D7"/>
        </a:solidFill>
        <a:effectLst/>
      </p:bgPr>
    </p:bg>
    <p:spTree>
      <p:nvGrpSpPr>
        <p:cNvPr id="1" name=""/>
        <p:cNvGrpSpPr/>
        <p:nvPr/>
      </p:nvGrpSpPr>
      <p:grpSpPr>
        <a:xfrm>
          <a:off x="0" y="0"/>
          <a:ext cx="0" cy="0"/>
          <a:chOff x="0" y="0"/>
          <a:chExt cx="0" cy="0"/>
        </a:xfrm>
      </p:grpSpPr>
      <p:sp>
        <p:nvSpPr>
          <p:cNvPr id="3" name="Title 35">
            <a:extLst>
              <a:ext uri="{FF2B5EF4-FFF2-40B4-BE49-F238E27FC236}">
                <a16:creationId xmlns:a16="http://schemas.microsoft.com/office/drawing/2014/main" id="{51E9DCD3-357B-4AF7-BDD2-18E09F714F4A}"/>
              </a:ext>
            </a:extLst>
          </p:cNvPr>
          <p:cNvSpPr>
            <a:spLocks noGrp="1"/>
          </p:cNvSpPr>
          <p:nvPr>
            <p:ph type="title" hasCustomPrompt="1"/>
          </p:nvPr>
        </p:nvSpPr>
        <p:spPr>
          <a:xfrm>
            <a:off x="434976" y="1207898"/>
            <a:ext cx="7627938" cy="3605405"/>
          </a:xfrm>
          <a:noFill/>
        </p:spPr>
        <p:txBody>
          <a:bodyPr vert="horz" wrap="square" lIns="0" tIns="0" rIns="0" bIns="0" rtlCol="0" anchor="t" anchorCtr="0">
            <a:noAutofit/>
          </a:bodyPr>
          <a:lstStyle>
            <a:lvl1pPr>
              <a:lnSpc>
                <a:spcPct val="90000"/>
              </a:lnSpc>
              <a:defRPr lang="en-US" sz="5399" spc="-150" dirty="0">
                <a:solidFill>
                  <a:schemeClr val="tx2"/>
                </a:solidFill>
              </a:defRPr>
            </a:lvl1pPr>
          </a:lstStyle>
          <a:p>
            <a:pPr marL="0" lvl="0">
              <a:lnSpc>
                <a:spcPts val="5599"/>
              </a:lnSpc>
            </a:pPr>
            <a:r>
              <a:rPr lang="en-US"/>
              <a:t>Section title</a:t>
            </a:r>
          </a:p>
        </p:txBody>
      </p:sp>
    </p:spTree>
    <p:extLst>
      <p:ext uri="{BB962C8B-B14F-4D97-AF65-F5344CB8AC3E}">
        <p14:creationId xmlns:p14="http://schemas.microsoft.com/office/powerpoint/2010/main" val="24337088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7" name="Picture 6" descr="A person in a blue shirt&#10;&#10;Description generated with high confidence">
            <a:extLst>
              <a:ext uri="{FF2B5EF4-FFF2-40B4-BE49-F238E27FC236}">
                <a16:creationId xmlns:a16="http://schemas.microsoft.com/office/drawing/2014/main" id="{6ED214DD-0EEC-4ACC-A022-15CDD9C0AD0A}"/>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2"/>
            <a:ext cx="12434704" cy="6994521"/>
          </a:xfrm>
          <a:prstGeom prst="rect">
            <a:avLst/>
          </a:prstGeom>
        </p:spPr>
      </p:pic>
      <p:sp>
        <p:nvSpPr>
          <p:cNvPr id="5" name="Title 35">
            <a:extLst>
              <a:ext uri="{FF2B5EF4-FFF2-40B4-BE49-F238E27FC236}">
                <a16:creationId xmlns:a16="http://schemas.microsoft.com/office/drawing/2014/main" id="{8441881C-06B8-4CD2-ADC6-DFD3519E6A19}"/>
              </a:ext>
            </a:extLst>
          </p:cNvPr>
          <p:cNvSpPr>
            <a:spLocks noGrp="1"/>
          </p:cNvSpPr>
          <p:nvPr>
            <p:ph type="title" hasCustomPrompt="1"/>
          </p:nvPr>
        </p:nvSpPr>
        <p:spPr>
          <a:xfrm>
            <a:off x="434976" y="1207898"/>
            <a:ext cx="7627938" cy="3605405"/>
          </a:xfrm>
          <a:noFill/>
        </p:spPr>
        <p:txBody>
          <a:bodyPr vert="horz" wrap="square" lIns="0" tIns="0" rIns="0" bIns="0" rtlCol="0" anchor="t" anchorCtr="0">
            <a:noAutofit/>
          </a:bodyPr>
          <a:lstStyle>
            <a:lvl1pPr>
              <a:lnSpc>
                <a:spcPct val="90000"/>
              </a:lnSpc>
              <a:defRPr lang="en-US" sz="5399" spc="-150" dirty="0">
                <a:solidFill>
                  <a:srgbClr val="000000"/>
                </a:solidFill>
              </a:defRPr>
            </a:lvl1pPr>
          </a:lstStyle>
          <a:p>
            <a:pPr marL="0" lvl="0">
              <a:lnSpc>
                <a:spcPts val="5599"/>
              </a:lnSpc>
            </a:pPr>
            <a:r>
              <a:rPr lang="en-US"/>
              <a:t>Section title</a:t>
            </a:r>
          </a:p>
        </p:txBody>
      </p:sp>
    </p:spTree>
    <p:extLst>
      <p:ext uri="{BB962C8B-B14F-4D97-AF65-F5344CB8AC3E}">
        <p14:creationId xmlns:p14="http://schemas.microsoft.com/office/powerpoint/2010/main" val="43756956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187782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hank you whi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F07DE85-B70F-4309-8506-6C011BC20860}"/>
              </a:ext>
            </a:extLst>
          </p:cNvPr>
          <p:cNvSpPr>
            <a:spLocks noGrp="1"/>
          </p:cNvSpPr>
          <p:nvPr>
            <p:ph type="title" hasCustomPrompt="1"/>
          </p:nvPr>
        </p:nvSpPr>
        <p:spPr>
          <a:xfrm>
            <a:off x="434975" y="1866136"/>
            <a:ext cx="7627938" cy="1502727"/>
          </a:xfrm>
          <a:noFill/>
        </p:spPr>
        <p:txBody>
          <a:bodyPr lIns="0" tIns="0" rIns="0" bIns="0" anchor="t" anchorCtr="0"/>
          <a:lstStyle>
            <a:lvl1pPr>
              <a:lnSpc>
                <a:spcPct val="100000"/>
              </a:lnSpc>
              <a:spcAft>
                <a:spcPts val="1299"/>
              </a:spcAft>
              <a:defRPr sz="2600" spc="-150" baseline="0">
                <a:solidFill>
                  <a:schemeClr val="accent1"/>
                </a:solidFill>
              </a:defRPr>
            </a:lvl1pPr>
          </a:lstStyle>
          <a:p>
            <a:r>
              <a:rPr lang="en-US"/>
              <a:t>Thank you.</a:t>
            </a:r>
          </a:p>
        </p:txBody>
      </p:sp>
      <p:sp>
        <p:nvSpPr>
          <p:cNvPr id="7" name="Text Box 3">
            <a:extLst>
              <a:ext uri="{FF2B5EF4-FFF2-40B4-BE49-F238E27FC236}">
                <a16:creationId xmlns:a16="http://schemas.microsoft.com/office/drawing/2014/main" id="{F3523A4C-09FD-49AC-AA6D-1A6E7B7893EE}"/>
              </a:ext>
            </a:extLst>
          </p:cNvPr>
          <p:cNvSpPr txBox="1">
            <a:spLocks noChangeArrowheads="1"/>
          </p:cNvSpPr>
          <p:nvPr userDrawn="1"/>
        </p:nvSpPr>
        <p:spPr bwMode="blackWhite">
          <a:xfrm>
            <a:off x="437086" y="6444246"/>
            <a:ext cx="4572000" cy="109866"/>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111" eaLnBrk="0" hangingPunct="0"/>
            <a:r>
              <a:rPr lang="en-US" sz="700">
                <a:solidFill>
                  <a:srgbClr val="000000"/>
                </a:solidFill>
                <a:cs typeface="Segoe UI" pitchFamily="34" charset="0"/>
              </a:rPr>
              <a:t>© Copyright Microsoft Corporation. All rights reserved. </a:t>
            </a:r>
          </a:p>
        </p:txBody>
      </p:sp>
      <p:pic>
        <p:nvPicPr>
          <p:cNvPr id="8" name="Picture 7">
            <a:extLst>
              <a:ext uri="{FF2B5EF4-FFF2-40B4-BE49-F238E27FC236}">
                <a16:creationId xmlns:a16="http://schemas.microsoft.com/office/drawing/2014/main" id="{944C8B45-9D01-4389-94BD-CBAF3D8B350C}"/>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438158" y="445839"/>
            <a:ext cx="914400" cy="194005"/>
          </a:xfrm>
          <a:prstGeom prst="rect">
            <a:avLst/>
          </a:prstGeom>
        </p:spPr>
      </p:pic>
    </p:spTree>
    <p:extLst>
      <p:ext uri="{BB962C8B-B14F-4D97-AF65-F5344CB8AC3E}">
        <p14:creationId xmlns:p14="http://schemas.microsoft.com/office/powerpoint/2010/main" val="15415715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lue">
    <p:bg>
      <p:bgPr>
        <a:solidFill>
          <a:srgbClr val="0278D7"/>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CA1BD43-4947-4C7D-B1C8-B6C8FC3789BB}"/>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437278" y="445844"/>
            <a:ext cx="914400" cy="194945"/>
          </a:xfrm>
          <a:prstGeom prst="rect">
            <a:avLst/>
          </a:prstGeom>
        </p:spPr>
      </p:pic>
      <p:sp>
        <p:nvSpPr>
          <p:cNvPr id="5" name="Title 1">
            <a:extLst>
              <a:ext uri="{FF2B5EF4-FFF2-40B4-BE49-F238E27FC236}">
                <a16:creationId xmlns:a16="http://schemas.microsoft.com/office/drawing/2014/main" id="{8E73B716-5AC1-4E6F-99C0-F195B0C5870F}"/>
              </a:ext>
            </a:extLst>
          </p:cNvPr>
          <p:cNvSpPr>
            <a:spLocks noGrp="1"/>
          </p:cNvSpPr>
          <p:nvPr>
            <p:ph type="title" hasCustomPrompt="1"/>
          </p:nvPr>
        </p:nvSpPr>
        <p:spPr>
          <a:xfrm>
            <a:off x="438158" y="3090314"/>
            <a:ext cx="9590081" cy="1828800"/>
          </a:xfrm>
          <a:noFill/>
        </p:spPr>
        <p:txBody>
          <a:bodyPr lIns="0" tIns="0" rIns="0" bIns="182880" anchor="b" anchorCtr="0"/>
          <a:lstStyle>
            <a:lvl1pPr>
              <a:defRPr sz="5399" strike="noStrike" spc="-150" baseline="0">
                <a:solidFill>
                  <a:schemeClr val="bg2"/>
                </a:solidFill>
              </a:defRPr>
            </a:lvl1pPr>
          </a:lstStyle>
          <a:p>
            <a:r>
              <a:rPr lang="en-US"/>
              <a:t>Microsoft 365</a:t>
            </a:r>
            <a:br>
              <a:rPr lang="en-US"/>
            </a:br>
            <a:r>
              <a:rPr lang="en-US"/>
              <a:t>title or event name</a:t>
            </a:r>
          </a:p>
        </p:txBody>
      </p:sp>
      <p:sp>
        <p:nvSpPr>
          <p:cNvPr id="6" name="Text Placeholder 4">
            <a:extLst>
              <a:ext uri="{FF2B5EF4-FFF2-40B4-BE49-F238E27FC236}">
                <a16:creationId xmlns:a16="http://schemas.microsoft.com/office/drawing/2014/main" id="{E78FD896-9F6B-4251-9F12-35FEF1AF740F}"/>
              </a:ext>
            </a:extLst>
          </p:cNvPr>
          <p:cNvSpPr>
            <a:spLocks noGrp="1"/>
          </p:cNvSpPr>
          <p:nvPr>
            <p:ph type="body" sz="quarter" idx="12" hasCustomPrompt="1"/>
          </p:nvPr>
        </p:nvSpPr>
        <p:spPr>
          <a:xfrm>
            <a:off x="434978" y="4935118"/>
            <a:ext cx="9590081" cy="964256"/>
          </a:xfrm>
          <a:noFill/>
        </p:spPr>
        <p:txBody>
          <a:bodyPr lIns="0" tIns="0" rIns="0" bIns="0">
            <a:noAutofit/>
          </a:bodyPr>
          <a:lstStyle>
            <a:lvl1pPr marL="0" indent="0">
              <a:lnSpc>
                <a:spcPct val="100000"/>
              </a:lnSpc>
              <a:spcBef>
                <a:spcPts val="0"/>
              </a:spcBef>
              <a:buNone/>
              <a:defRPr sz="1599" spc="0" baseline="0">
                <a:solidFill>
                  <a:schemeClr val="bg2"/>
                </a:solidFill>
                <a:latin typeface="+mn-lt"/>
              </a:defRPr>
            </a:lvl1pPr>
          </a:lstStyle>
          <a:p>
            <a:pPr lvl="0"/>
            <a:r>
              <a:rPr lang="en-US"/>
              <a:t>Author name</a:t>
            </a:r>
          </a:p>
          <a:p>
            <a:pPr lvl="0"/>
            <a:r>
              <a:rPr lang="en-US"/>
              <a:t>Date</a:t>
            </a:r>
          </a:p>
        </p:txBody>
      </p:sp>
    </p:spTree>
    <p:extLst>
      <p:ext uri="{BB962C8B-B14F-4D97-AF65-F5344CB8AC3E}">
        <p14:creationId xmlns:p14="http://schemas.microsoft.com/office/powerpoint/2010/main" val="125923074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Thank you blue">
    <p:bg>
      <p:bgPr>
        <a:solidFill>
          <a:srgbClr val="0278D4"/>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34976" y="1866136"/>
            <a:ext cx="7627938" cy="1502727"/>
          </a:xfrm>
          <a:noFill/>
        </p:spPr>
        <p:txBody>
          <a:bodyPr lIns="0" tIns="0" rIns="0" bIns="0" anchor="t" anchorCtr="0"/>
          <a:lstStyle>
            <a:lvl1pPr>
              <a:lnSpc>
                <a:spcPct val="100000"/>
              </a:lnSpc>
              <a:spcAft>
                <a:spcPts val="1299"/>
              </a:spcAft>
              <a:defRPr sz="2600" spc="-150" baseline="0">
                <a:solidFill>
                  <a:schemeClr val="bg2"/>
                </a:solidFill>
              </a:defRPr>
            </a:lvl1pPr>
          </a:lstStyle>
          <a:p>
            <a:r>
              <a:rPr lang="en-US"/>
              <a:t>Thank you.</a:t>
            </a:r>
          </a:p>
        </p:txBody>
      </p:sp>
      <p:sp>
        <p:nvSpPr>
          <p:cNvPr id="4" name="Text Box 3">
            <a:extLst>
              <a:ext uri="{FF2B5EF4-FFF2-40B4-BE49-F238E27FC236}">
                <a16:creationId xmlns:a16="http://schemas.microsoft.com/office/drawing/2014/main" id="{1688BD8D-D2E4-4DFC-B39C-D55D84362354}"/>
              </a:ext>
            </a:extLst>
          </p:cNvPr>
          <p:cNvSpPr txBox="1">
            <a:spLocks noChangeArrowheads="1"/>
          </p:cNvSpPr>
          <p:nvPr userDrawn="1"/>
        </p:nvSpPr>
        <p:spPr bwMode="blackWhite">
          <a:xfrm>
            <a:off x="437086" y="6444246"/>
            <a:ext cx="4572000" cy="109866"/>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111" eaLnBrk="0" hangingPunct="0"/>
            <a:r>
              <a:rPr lang="en-US" sz="700">
                <a:solidFill>
                  <a:schemeClr val="bg2"/>
                </a:solidFill>
                <a:cs typeface="Segoe UI" pitchFamily="34" charset="0"/>
              </a:rPr>
              <a:t>© Copyright Microsoft Corporation. All rights reserved. </a:t>
            </a:r>
          </a:p>
        </p:txBody>
      </p:sp>
      <p:pic>
        <p:nvPicPr>
          <p:cNvPr id="6" name="Picture 5">
            <a:extLst>
              <a:ext uri="{FF2B5EF4-FFF2-40B4-BE49-F238E27FC236}">
                <a16:creationId xmlns:a16="http://schemas.microsoft.com/office/drawing/2014/main" id="{543D6C48-3EEE-4B3F-A414-320F7597CEC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4975" y="447167"/>
            <a:ext cx="1392270" cy="229109"/>
          </a:xfrm>
          <a:prstGeom prst="rect">
            <a:avLst/>
          </a:prstGeom>
        </p:spPr>
      </p:pic>
    </p:spTree>
    <p:extLst>
      <p:ext uri="{BB962C8B-B14F-4D97-AF65-F5344CB8AC3E}">
        <p14:creationId xmlns:p14="http://schemas.microsoft.com/office/powerpoint/2010/main" val="25825468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Walkin (event nam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211265"/>
            <a:ext cx="9143936" cy="1828800"/>
          </a:xfrm>
          <a:noFill/>
        </p:spPr>
        <p:txBody>
          <a:bodyPr lIns="146304" tIns="91440" rIns="146304" bIns="91440" anchor="b" anchorCtr="0"/>
          <a:lstStyle>
            <a:lvl1pPr>
              <a:defRPr sz="5399" spc="-100" baseline="0">
                <a:gradFill>
                  <a:gsLst>
                    <a:gs pos="62564">
                      <a:schemeClr val="tx1"/>
                    </a:gs>
                    <a:gs pos="55000">
                      <a:schemeClr val="tx1"/>
                    </a:gs>
                  </a:gsLst>
                  <a:lin ang="5400000" scaled="0"/>
                </a:gradFill>
              </a:defRPr>
            </a:lvl1pPr>
          </a:lstStyle>
          <a:p>
            <a:r>
              <a:rPr lang="en-US"/>
              <a:t>Event name</a:t>
            </a:r>
          </a:p>
        </p:txBody>
      </p:sp>
      <p:sp>
        <p:nvSpPr>
          <p:cNvPr id="5" name="Text Placeholder 4"/>
          <p:cNvSpPr>
            <a:spLocks noGrp="1"/>
          </p:cNvSpPr>
          <p:nvPr>
            <p:ph type="body" sz="quarter" idx="12" hasCustomPrompt="1"/>
          </p:nvPr>
        </p:nvSpPr>
        <p:spPr>
          <a:xfrm>
            <a:off x="274702" y="3040064"/>
            <a:ext cx="9143937" cy="730183"/>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n-lt"/>
              </a:defRPr>
            </a:lvl1pPr>
          </a:lstStyle>
          <a:p>
            <a:pPr lvl="0"/>
            <a:r>
              <a:rPr lang="en-US"/>
              <a:t>Date</a:t>
            </a:r>
          </a:p>
        </p:txBody>
      </p:sp>
      <p:sp>
        <p:nvSpPr>
          <p:cNvPr id="3" name="Text Placeholder 2"/>
          <p:cNvSpPr>
            <a:spLocks noGrp="1"/>
          </p:cNvSpPr>
          <p:nvPr>
            <p:ph type="body" sz="quarter" idx="13" hasCustomPrompt="1"/>
          </p:nvPr>
        </p:nvSpPr>
        <p:spPr>
          <a:xfrm>
            <a:off x="274639" y="3770247"/>
            <a:ext cx="9144000" cy="461665"/>
          </a:xfrm>
        </p:spPr>
        <p:txBody>
          <a:bodyPr/>
          <a:lstStyle>
            <a:lvl1pPr marL="0" indent="0">
              <a:buNone/>
              <a:defRPr lang="en-US" sz="2000" kern="1200" spc="0" baseline="0" dirty="0" smtClean="0">
                <a:gradFill>
                  <a:gsLst>
                    <a:gs pos="91000">
                      <a:schemeClr val="tx1"/>
                    </a:gs>
                    <a:gs pos="0">
                      <a:schemeClr val="tx1"/>
                    </a:gs>
                  </a:gsLst>
                  <a:lin ang="5400000" scaled="0"/>
                </a:gradFill>
                <a:latin typeface="Segoe UI" panose="020B0502040204020203" pitchFamily="34" charset="0"/>
                <a:ea typeface="+mn-ea"/>
                <a:cs typeface="Segoe UI" panose="020B0502040204020203" pitchFamily="34" charset="0"/>
              </a:defRPr>
            </a:lvl1pPr>
          </a:lstStyle>
          <a:p>
            <a:r>
              <a:rPr lang="en-US"/>
              <a:t>Optional (City, State or venue)</a:t>
            </a:r>
          </a:p>
        </p:txBody>
      </p:sp>
      <p:pic>
        <p:nvPicPr>
          <p:cNvPr id="6"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9" y="479425"/>
            <a:ext cx="1451843" cy="310896"/>
          </a:xfrm>
          <a:prstGeom prst="rect">
            <a:avLst/>
          </a:prstGeom>
        </p:spPr>
      </p:pic>
    </p:spTree>
    <p:extLst>
      <p:ext uri="{BB962C8B-B14F-4D97-AF65-F5344CB8AC3E}">
        <p14:creationId xmlns:p14="http://schemas.microsoft.com/office/powerpoint/2010/main" val="30583467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with photo and tile">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2434711" cy="6994525"/>
          </a:xfrm>
          <a:prstGeom prst="rect">
            <a:avLst/>
          </a:prstGeom>
        </p:spPr>
      </p:pic>
      <p:sp>
        <p:nvSpPr>
          <p:cNvPr id="12" name="Rectangle 11"/>
          <p:cNvSpPr/>
          <p:nvPr userDrawn="1"/>
        </p:nvSpPr>
        <p:spPr bwMode="auto">
          <a:xfrm>
            <a:off x="273050" y="2125661"/>
            <a:ext cx="6400800" cy="3657600"/>
          </a:xfrm>
          <a:prstGeom prst="rect">
            <a:avLst/>
          </a:prstGeom>
          <a:solidFill>
            <a:schemeClr val="accent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3" y="2119177"/>
            <a:ext cx="6400736" cy="1828800"/>
          </a:xfrm>
          <a:noFill/>
        </p:spPr>
        <p:txBody>
          <a:bodyPr lIns="146304" tIns="91440" rIns="146304" bIns="91440" anchor="t" anchorCtr="0"/>
          <a:lstStyle>
            <a:lvl1pPr>
              <a:defRPr sz="4799" spc="-100" baseline="0">
                <a:gradFill>
                  <a:gsLst>
                    <a:gs pos="91720">
                      <a:srgbClr val="FFFFFF"/>
                    </a:gs>
                    <a:gs pos="75796">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2"/>
            <a:ext cx="6402388" cy="669138"/>
          </a:xfrm>
          <a:noFill/>
        </p:spPr>
        <p:txBody>
          <a:bodyPr wrap="square" lIns="164592" tIns="109728" rIns="164592" bIns="109728">
            <a:spAutoFit/>
          </a:bodyPr>
          <a:lstStyle>
            <a:lvl1pPr marL="0" indent="0">
              <a:spcBef>
                <a:spcPts val="0"/>
              </a:spcBef>
              <a:buNone/>
              <a:defRPr sz="3199">
                <a:gradFill>
                  <a:gsLst>
                    <a:gs pos="91720">
                      <a:srgbClr val="FFFFFF"/>
                    </a:gs>
                    <a:gs pos="75796">
                      <a:srgbClr val="FFFFFF"/>
                    </a:gs>
                  </a:gsLst>
                  <a:lin ang="5400000" scaled="0"/>
                </a:gradFill>
                <a:latin typeface="+mn-lt"/>
              </a:defRPr>
            </a:lvl1pPr>
          </a:lstStyle>
          <a:p>
            <a:pPr lvl="0"/>
            <a:r>
              <a:rPr lang="en-US"/>
              <a:t>Speaker name</a:t>
            </a:r>
          </a:p>
        </p:txBody>
      </p:sp>
      <p:pic>
        <p:nvPicPr>
          <p:cNvPr id="13" name="MS logo white - EMF"/>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460689" y="479425"/>
            <a:ext cx="1451843" cy="310896"/>
          </a:xfrm>
          <a:prstGeom prst="rect">
            <a:avLst/>
          </a:prstGeom>
        </p:spPr>
      </p:pic>
    </p:spTree>
    <p:extLst>
      <p:ext uri="{BB962C8B-B14F-4D97-AF65-F5344CB8AC3E}">
        <p14:creationId xmlns:p14="http://schemas.microsoft.com/office/powerpoint/2010/main" val="1213102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399"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2" y="3955786"/>
            <a:ext cx="7315137" cy="1828007"/>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n-lt"/>
              </a:defRPr>
            </a:lvl1pPr>
          </a:lstStyle>
          <a:p>
            <a:pPr lvl="0"/>
            <a:r>
              <a:rPr lang="en-US"/>
              <a:t>Speaker name</a:t>
            </a:r>
          </a:p>
        </p:txBody>
      </p:sp>
      <p:pic>
        <p:nvPicPr>
          <p:cNvPr id="6"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9" y="479425"/>
            <a:ext cx="1451843" cy="310896"/>
          </a:xfrm>
          <a:prstGeom prst="rect">
            <a:avLst/>
          </a:prstGeom>
        </p:spPr>
      </p:pic>
    </p:spTree>
    <p:extLst>
      <p:ext uri="{BB962C8B-B14F-4D97-AF65-F5344CB8AC3E}">
        <p14:creationId xmlns:p14="http://schemas.microsoft.com/office/powerpoint/2010/main" val="1672180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quare photo">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74702" y="2119179"/>
            <a:ext cx="4937760" cy="1835285"/>
          </a:xfrm>
          <a:noFill/>
        </p:spPr>
        <p:txBody>
          <a:bodyPr lIns="146304" tIns="91440" rIns="146304" bIns="91440" anchor="t" anchorCtr="0"/>
          <a:lstStyle>
            <a:lvl1pPr>
              <a:defRPr sz="4799" spc="-100" baseline="0">
                <a:gradFill>
                  <a:gsLst>
                    <a:gs pos="74359">
                      <a:schemeClr val="tx1"/>
                    </a:gs>
                    <a:gs pos="57576">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4"/>
            <a:ext cx="4937760" cy="731528"/>
          </a:xfrm>
        </p:spPr>
        <p:txBody>
          <a:bodyPr lIns="164592" tIns="109728" rIns="164592" bIns="109728">
            <a:noAutofit/>
          </a:bodyPr>
          <a:lstStyle>
            <a:lvl1pPr marL="0" indent="0">
              <a:spcBef>
                <a:spcPts val="0"/>
              </a:spcBef>
              <a:buNone/>
              <a:defRPr lang="en-US" sz="3199" kern="1200" spc="0" baseline="0" dirty="0">
                <a:gradFill>
                  <a:gsLst>
                    <a:gs pos="91000">
                      <a:schemeClr val="tx1"/>
                    </a:gs>
                    <a:gs pos="0">
                      <a:schemeClr val="tx1"/>
                    </a:gs>
                  </a:gsLst>
                  <a:lin ang="5400000" scaled="0"/>
                </a:gradFill>
                <a:latin typeface="+mn-lt"/>
                <a:ea typeface="+mn-ea"/>
                <a:cs typeface="+mn-cs"/>
              </a:defRPr>
            </a:lvl1pPr>
          </a:lstStyle>
          <a:p>
            <a:pPr marL="0" marR="0" lvl="0" indent="0" algn="l" defTabSz="932563" rtl="0" eaLnBrk="1" fontAlgn="auto" latinLnBrk="0" hangingPunct="1">
              <a:lnSpc>
                <a:spcPct val="90000"/>
              </a:lnSpc>
              <a:spcBef>
                <a:spcPts val="0"/>
              </a:spcBef>
              <a:spcAft>
                <a:spcPts val="0"/>
              </a:spcAft>
              <a:buClrTx/>
              <a:buSzPct val="90000"/>
              <a:buFont typeface="Arial" pitchFamily="34" charset="0"/>
              <a:buNone/>
              <a:tabLst/>
            </a:pPr>
            <a:r>
              <a:rPr lang="en-US"/>
              <a:t>Speaker name</a:t>
            </a:r>
          </a:p>
        </p:txBody>
      </p:sp>
      <p:pic>
        <p:nvPicPr>
          <p:cNvPr id="6"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9" y="479425"/>
            <a:ext cx="1451843" cy="310896"/>
          </a:xfrm>
          <a:prstGeom prst="rect">
            <a:avLst/>
          </a:prstGeom>
        </p:spPr>
      </p:pic>
      <p:pic>
        <p:nvPicPr>
          <p:cNvPr id="7" name="Picture 6"/>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5439664" y="0"/>
            <a:ext cx="6995047" cy="6994525"/>
          </a:xfrm>
          <a:prstGeom prst="rect">
            <a:avLst/>
          </a:prstGeom>
        </p:spPr>
      </p:pic>
    </p:spTree>
    <p:extLst>
      <p:ext uri="{BB962C8B-B14F-4D97-AF65-F5344CB8AC3E}">
        <p14:creationId xmlns:p14="http://schemas.microsoft.com/office/powerpoint/2010/main" val="17735465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50"/>
            <a:ext cx="11888787" cy="2308324"/>
          </a:xfrm>
        </p:spPr>
        <p:txBody>
          <a:bodyPr>
            <a:spAutoFit/>
          </a:bodyPr>
          <a:lstStyle>
            <a:lvl1pPr marL="0" indent="0">
              <a:buNone/>
              <a:defRPr/>
            </a:lvl1pPr>
            <a:lvl2pPr marL="228557" indent="0">
              <a:buNone/>
              <a:defRPr/>
            </a:lvl2pPr>
            <a:lvl3pPr marL="457112" indent="0">
              <a:buNone/>
              <a:defRPr/>
            </a:lvl3pPr>
            <a:lvl4pPr marL="685669" indent="0">
              <a:buNone/>
              <a:defRPr/>
            </a:lvl4pPr>
            <a:lvl5pPr marL="914224"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6311516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74703" y="1211287"/>
            <a:ext cx="11888787" cy="231170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6730802"/>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1287"/>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39" indent="0">
              <a:buFont typeface="Wingdings" panose="05000000000000000000" pitchFamily="2" charset="2"/>
              <a:buNone/>
              <a:defRPr sz="2400" b="0"/>
            </a:lvl2pPr>
            <a:lvl3pPr marL="450763" indent="0">
              <a:buFont typeface="Wingdings" panose="05000000000000000000" pitchFamily="2" charset="2"/>
              <a:buNone/>
              <a:tabLst/>
              <a:defRPr sz="2200" b="0"/>
            </a:lvl3pPr>
            <a:lvl4pPr marL="652336" indent="0">
              <a:buFont typeface="Wingdings" panose="05000000000000000000" pitchFamily="2" charset="2"/>
              <a:buNone/>
              <a:defRPr sz="2200" b="0"/>
            </a:lvl4pPr>
            <a:lvl5pPr marL="853911" indent="0">
              <a:buFont typeface="Wingdings" panose="05000000000000000000" pitchFamily="2" charset="2"/>
              <a:buNone/>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1288"/>
            <a:ext cx="5486399" cy="2511229"/>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39"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763"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336"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3911"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251" marR="0" lvl="0" indent="-514251" algn="l" defTabSz="932563" rtl="0" eaLnBrk="1" fontAlgn="auto" latinLnBrk="0" hangingPunct="1">
              <a:lnSpc>
                <a:spcPct val="90000"/>
              </a:lnSpc>
              <a:spcBef>
                <a:spcPts val="1224"/>
              </a:spcBef>
              <a:spcAft>
                <a:spcPts val="0"/>
              </a:spcAft>
              <a:buClr>
                <a:schemeClr val="tx1"/>
              </a:buClr>
              <a:buSzPct val="90000"/>
              <a:tabLst/>
            </a:pPr>
            <a:r>
              <a:rPr lang="en-US"/>
              <a:t>Edit Master text styles</a:t>
            </a:r>
          </a:p>
          <a:p>
            <a:pPr marL="514251" marR="0" lvl="1" indent="-514251" algn="l" defTabSz="932563" rtl="0" eaLnBrk="1" fontAlgn="auto" latinLnBrk="0" hangingPunct="1">
              <a:lnSpc>
                <a:spcPct val="90000"/>
              </a:lnSpc>
              <a:spcBef>
                <a:spcPts val="1224"/>
              </a:spcBef>
              <a:spcAft>
                <a:spcPts val="0"/>
              </a:spcAft>
              <a:buClr>
                <a:schemeClr val="tx1"/>
              </a:buClr>
              <a:buSzPct val="90000"/>
              <a:tabLst/>
            </a:pPr>
            <a:r>
              <a:rPr lang="en-US"/>
              <a:t>Second level</a:t>
            </a:r>
          </a:p>
          <a:p>
            <a:pPr marL="514251" marR="0" lvl="2" indent="-514251" algn="l" defTabSz="932563" rtl="0" eaLnBrk="1" fontAlgn="auto" latinLnBrk="0" hangingPunct="1">
              <a:lnSpc>
                <a:spcPct val="90000"/>
              </a:lnSpc>
              <a:spcBef>
                <a:spcPts val="1224"/>
              </a:spcBef>
              <a:spcAft>
                <a:spcPts val="0"/>
              </a:spcAft>
              <a:buClr>
                <a:schemeClr val="tx1"/>
              </a:buClr>
              <a:buSzPct val="90000"/>
              <a:tabLst/>
            </a:pPr>
            <a:r>
              <a:rPr lang="en-US"/>
              <a:t>Third level</a:t>
            </a:r>
          </a:p>
          <a:p>
            <a:pPr marL="514251" marR="0" lvl="3" indent="-514251" algn="l" defTabSz="932563" rtl="0" eaLnBrk="1" fontAlgn="auto" latinLnBrk="0" hangingPunct="1">
              <a:lnSpc>
                <a:spcPct val="90000"/>
              </a:lnSpc>
              <a:spcBef>
                <a:spcPts val="1224"/>
              </a:spcBef>
              <a:spcAft>
                <a:spcPts val="0"/>
              </a:spcAft>
              <a:buClr>
                <a:schemeClr val="tx1"/>
              </a:buClr>
              <a:buSzPct val="90000"/>
              <a:tabLst/>
            </a:pPr>
            <a:r>
              <a:rPr lang="en-US"/>
              <a:t>Fourth level</a:t>
            </a:r>
          </a:p>
          <a:p>
            <a:pPr marL="514251" marR="0" lvl="4" indent="-514251" algn="l" defTabSz="932563" rtl="0" eaLnBrk="1" fontAlgn="auto" latinLnBrk="0" hangingPunct="1">
              <a:lnSpc>
                <a:spcPct val="90000"/>
              </a:lnSpc>
              <a:spcBef>
                <a:spcPts val="1224"/>
              </a:spcBef>
              <a:spcAft>
                <a:spcPts val="0"/>
              </a:spcAft>
              <a:buClr>
                <a:schemeClr val="tx1"/>
              </a:buClr>
              <a:buSzPct val="90000"/>
              <a:tabLst/>
            </a:pPr>
            <a:r>
              <a:rPr lang="en-US"/>
              <a:t>Fifth level</a:t>
            </a:r>
          </a:p>
        </p:txBody>
      </p:sp>
    </p:spTree>
    <p:extLst>
      <p:ext uri="{BB962C8B-B14F-4D97-AF65-F5344CB8AC3E}">
        <p14:creationId xmlns:p14="http://schemas.microsoft.com/office/powerpoint/2010/main" val="149821945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1287"/>
            <a:ext cx="5486399" cy="2157514"/>
          </a:xfrm>
        </p:spPr>
        <p:txBody>
          <a:bodyPr wrap="square">
            <a:spAutoFit/>
          </a:bodyPr>
          <a:lstStyle>
            <a:lvl1pPr marL="231730" indent="-231730">
              <a:spcBef>
                <a:spcPts val="1224"/>
              </a:spcBef>
              <a:buClr>
                <a:schemeClr val="tx1"/>
              </a:buClr>
              <a:buFont typeface="Wingdings" panose="05000000000000000000" pitchFamily="2" charset="2"/>
              <a:buChar char=""/>
              <a:defRPr sz="3000" b="0">
                <a:latin typeface="+mn-lt"/>
              </a:defRPr>
            </a:lvl1pPr>
            <a:lvl2pPr marL="426956" indent="-171417">
              <a:buFont typeface="Wingdings" panose="05000000000000000000" pitchFamily="2" charset="2"/>
              <a:buChar char=""/>
              <a:defRPr sz="2400" b="0"/>
            </a:lvl2pPr>
            <a:lvl3pPr marL="639640" indent="-188876">
              <a:buFont typeface="Wingdings" panose="05000000000000000000" pitchFamily="2" charset="2"/>
              <a:buChar char=""/>
              <a:tabLst/>
              <a:defRPr sz="2200" b="0"/>
            </a:lvl3pPr>
            <a:lvl4pPr marL="828516" indent="-176180">
              <a:buFont typeface="Wingdings" panose="05000000000000000000" pitchFamily="2" charset="2"/>
              <a:buChar char=""/>
              <a:defRPr sz="2200" b="0"/>
            </a:lvl4pPr>
            <a:lvl5pPr marL="1023741" indent="-169831">
              <a:buFont typeface="Wingdings" panose="05000000000000000000" pitchFamily="2" charset="2"/>
              <a:buChar char=""/>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1288"/>
            <a:ext cx="5486399" cy="2511229"/>
          </a:xfrm>
        </p:spPr>
        <p:txBody>
          <a:bodyPr wrap="square">
            <a:spAutoFit/>
          </a:bodyPr>
          <a:lstStyle>
            <a:lvl1pPr marL="287282" indent="-287282">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373" indent="-342834">
              <a:defRPr lang="en-US" sz="2400" b="0" kern="1200" spc="0" baseline="0" dirty="0">
                <a:gradFill>
                  <a:gsLst>
                    <a:gs pos="1250">
                      <a:schemeClr val="tx1"/>
                    </a:gs>
                    <a:gs pos="100000">
                      <a:schemeClr val="tx1"/>
                    </a:gs>
                  </a:gsLst>
                  <a:lin ang="5400000" scaled="0"/>
                </a:gradFill>
                <a:latin typeface="+mn-lt"/>
                <a:ea typeface="+mn-ea"/>
                <a:cs typeface="+mn-cs"/>
              </a:defRPr>
            </a:lvl2pPr>
            <a:lvl3pPr marL="793597" indent="-342834">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170" indent="-342834">
              <a:defRPr lang="en-US" sz="2200" b="0" kern="1200" spc="0" baseline="0" dirty="0">
                <a:gradFill>
                  <a:gsLst>
                    <a:gs pos="1250">
                      <a:schemeClr val="tx1"/>
                    </a:gs>
                    <a:gs pos="100000">
                      <a:schemeClr val="tx1"/>
                    </a:gs>
                  </a:gsLst>
                  <a:lin ang="5400000" scaled="0"/>
                </a:gradFill>
                <a:latin typeface="+mn-lt"/>
                <a:ea typeface="+mn-ea"/>
                <a:cs typeface="+mn-cs"/>
              </a:defRPr>
            </a:lvl4pPr>
            <a:lvl5pPr marL="1196746" indent="-342834">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30" marR="0" lvl="0"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Edit Master text styles</a:t>
            </a:r>
          </a:p>
          <a:p>
            <a:pPr marL="231730" marR="0" lvl="1"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Second level</a:t>
            </a:r>
          </a:p>
          <a:p>
            <a:pPr marL="231730" marR="0" lvl="2"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Third level</a:t>
            </a:r>
          </a:p>
          <a:p>
            <a:pPr marL="231730" marR="0" lvl="3"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Fourth level</a:t>
            </a:r>
          </a:p>
          <a:p>
            <a:pPr marL="231730" marR="0" lvl="4"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Fifth level</a:t>
            </a:r>
          </a:p>
        </p:txBody>
      </p:sp>
    </p:spTree>
    <p:extLst>
      <p:ext uri="{BB962C8B-B14F-4D97-AF65-F5344CB8AC3E}">
        <p14:creationId xmlns:p14="http://schemas.microsoft.com/office/powerpoint/2010/main" val="287540465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6864100"/>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hoto">
    <p:spTree>
      <p:nvGrpSpPr>
        <p:cNvPr id="1" name=""/>
        <p:cNvGrpSpPr/>
        <p:nvPr/>
      </p:nvGrpSpPr>
      <p:grpSpPr>
        <a:xfrm>
          <a:off x="0" y="0"/>
          <a:ext cx="0" cy="0"/>
          <a:chOff x="0" y="0"/>
          <a:chExt cx="0" cy="0"/>
        </a:xfrm>
      </p:grpSpPr>
      <p:pic>
        <p:nvPicPr>
          <p:cNvPr id="3" name="Picture 2" descr="A person wearing a suit and tie&#10;&#10;Description generated with very high confidence">
            <a:extLst>
              <a:ext uri="{FF2B5EF4-FFF2-40B4-BE49-F238E27FC236}">
                <a16:creationId xmlns:a16="http://schemas.microsoft.com/office/drawing/2014/main" id="{D7C7894B-0FFD-4641-97BE-1876DDD190FC}"/>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0" y="0"/>
            <a:ext cx="12436475" cy="6995517"/>
          </a:xfrm>
          <a:prstGeom prst="rect">
            <a:avLst/>
          </a:prstGeom>
        </p:spPr>
      </p:pic>
      <p:sp>
        <p:nvSpPr>
          <p:cNvPr id="10" name="Title 1">
            <a:extLst>
              <a:ext uri="{FF2B5EF4-FFF2-40B4-BE49-F238E27FC236}">
                <a16:creationId xmlns:a16="http://schemas.microsoft.com/office/drawing/2014/main" id="{6918950D-BA52-4C37-9FC7-9B2441DABC4D}"/>
              </a:ext>
            </a:extLst>
          </p:cNvPr>
          <p:cNvSpPr>
            <a:spLocks noGrp="1"/>
          </p:cNvSpPr>
          <p:nvPr>
            <p:ph type="title" hasCustomPrompt="1"/>
          </p:nvPr>
        </p:nvSpPr>
        <p:spPr>
          <a:xfrm>
            <a:off x="438157" y="3090314"/>
            <a:ext cx="9590081" cy="1828800"/>
          </a:xfrm>
          <a:noFill/>
        </p:spPr>
        <p:txBody>
          <a:bodyPr lIns="0" tIns="0" rIns="0" bIns="182880" anchor="b" anchorCtr="0"/>
          <a:lstStyle>
            <a:lvl1pPr>
              <a:defRPr sz="5399" strike="noStrike" spc="-150" baseline="0">
                <a:solidFill>
                  <a:schemeClr val="bg2"/>
                </a:solidFill>
              </a:defRPr>
            </a:lvl1pPr>
          </a:lstStyle>
          <a:p>
            <a:r>
              <a:rPr lang="en-US"/>
              <a:t>Microsoft 365</a:t>
            </a:r>
            <a:br>
              <a:rPr lang="en-US"/>
            </a:br>
            <a:r>
              <a:rPr lang="en-US"/>
              <a:t>title or event name</a:t>
            </a:r>
          </a:p>
        </p:txBody>
      </p:sp>
      <p:sp>
        <p:nvSpPr>
          <p:cNvPr id="11" name="Text Placeholder 4">
            <a:extLst>
              <a:ext uri="{FF2B5EF4-FFF2-40B4-BE49-F238E27FC236}">
                <a16:creationId xmlns:a16="http://schemas.microsoft.com/office/drawing/2014/main" id="{4B7969DA-51E9-4FB3-BFCC-63C88E80862C}"/>
              </a:ext>
            </a:extLst>
          </p:cNvPr>
          <p:cNvSpPr>
            <a:spLocks noGrp="1"/>
          </p:cNvSpPr>
          <p:nvPr>
            <p:ph type="body" sz="quarter" idx="12" hasCustomPrompt="1"/>
          </p:nvPr>
        </p:nvSpPr>
        <p:spPr>
          <a:xfrm>
            <a:off x="434977" y="4935118"/>
            <a:ext cx="9590081" cy="964256"/>
          </a:xfrm>
          <a:noFill/>
        </p:spPr>
        <p:txBody>
          <a:bodyPr lIns="0" tIns="0" rIns="0" bIns="0">
            <a:noAutofit/>
          </a:bodyPr>
          <a:lstStyle>
            <a:lvl1pPr marL="0" indent="0">
              <a:lnSpc>
                <a:spcPct val="100000"/>
              </a:lnSpc>
              <a:spcBef>
                <a:spcPts val="0"/>
              </a:spcBef>
              <a:buNone/>
              <a:defRPr sz="1599" spc="0" baseline="0">
                <a:solidFill>
                  <a:schemeClr val="bg2"/>
                </a:solidFill>
                <a:latin typeface="+mn-lt"/>
              </a:defRPr>
            </a:lvl1pPr>
          </a:lstStyle>
          <a:p>
            <a:pPr lvl="0"/>
            <a:r>
              <a:rPr lang="en-US"/>
              <a:t>Author name</a:t>
            </a:r>
          </a:p>
          <a:p>
            <a:pPr lvl="0"/>
            <a:r>
              <a:rPr lang="en-US"/>
              <a:t>Date</a:t>
            </a:r>
          </a:p>
        </p:txBody>
      </p:sp>
      <p:pic>
        <p:nvPicPr>
          <p:cNvPr id="8" name="Picture 7">
            <a:extLst>
              <a:ext uri="{FF2B5EF4-FFF2-40B4-BE49-F238E27FC236}">
                <a16:creationId xmlns:a16="http://schemas.microsoft.com/office/drawing/2014/main" id="{990DFA7B-97BC-46B8-B956-1ACFF1DA09EE}"/>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34975" y="447167"/>
            <a:ext cx="1392270" cy="229109"/>
          </a:xfrm>
          <a:prstGeom prst="rect">
            <a:avLst/>
          </a:prstGeom>
        </p:spPr>
      </p:pic>
    </p:spTree>
    <p:extLst>
      <p:ext uri="{BB962C8B-B14F-4D97-AF65-F5344CB8AC3E}">
        <p14:creationId xmlns:p14="http://schemas.microsoft.com/office/powerpoint/2010/main" val="22568819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9" y="3954463"/>
            <a:ext cx="10058401" cy="738664"/>
          </a:xfrm>
          <a:noFill/>
        </p:spPr>
        <p:txBody>
          <a:bodyPr lIns="182880" tIns="146304" rIns="182880" bIns="146304">
            <a:spAutoFit/>
          </a:bodyPr>
          <a:lstStyle>
            <a:lvl1pPr marL="0" indent="0">
              <a:spcBef>
                <a:spcPts val="0"/>
              </a:spcBef>
              <a:buNone/>
              <a:defRPr sz="3199"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514734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198"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2969264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73068340"/>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34317517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799"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1614809"/>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9609317"/>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65443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180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8"/>
            <a:ext cx="11887199" cy="2270177"/>
          </a:xfrm>
        </p:spPr>
        <p:txBody>
          <a:bodyPr/>
          <a:lstStyle>
            <a:lvl1pPr marL="0" indent="0">
              <a:buNone/>
              <a:defRPr sz="3299">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48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494"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40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795"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02664642"/>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54" tIns="182854" rIns="182854" bIns="182854" numCol="1" anchor="t"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60689" y="479425"/>
            <a:ext cx="1451843" cy="310896"/>
          </a:xfrm>
          <a:prstGeom prst="rect">
            <a:avLst/>
          </a:prstGeom>
        </p:spPr>
      </p:pic>
    </p:spTree>
    <p:extLst>
      <p:ext uri="{BB962C8B-B14F-4D97-AF65-F5344CB8AC3E}">
        <p14:creationId xmlns:p14="http://schemas.microsoft.com/office/powerpoint/2010/main" val="11213964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83555113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hoto">
    <p:spTree>
      <p:nvGrpSpPr>
        <p:cNvPr id="1" name=""/>
        <p:cNvGrpSpPr/>
        <p:nvPr/>
      </p:nvGrpSpPr>
      <p:grpSpPr>
        <a:xfrm>
          <a:off x="0" y="0"/>
          <a:ext cx="0" cy="0"/>
          <a:chOff x="0" y="0"/>
          <a:chExt cx="0" cy="0"/>
        </a:xfrm>
      </p:grpSpPr>
      <p:pic>
        <p:nvPicPr>
          <p:cNvPr id="3" name="Picture 2" descr="A close up of a computer&#10;&#10;Description generated with very high confidence">
            <a:extLst>
              <a:ext uri="{FF2B5EF4-FFF2-40B4-BE49-F238E27FC236}">
                <a16:creationId xmlns:a16="http://schemas.microsoft.com/office/drawing/2014/main" id="{526CAB38-C067-42AB-B30D-0B60633D91F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 b="-1"/>
          <a:stretch/>
        </p:blipFill>
        <p:spPr>
          <a:xfrm>
            <a:off x="1802" y="0"/>
            <a:ext cx="12432872" cy="6994525"/>
          </a:xfrm>
          <a:prstGeom prst="rect">
            <a:avLst/>
          </a:prstGeom>
        </p:spPr>
      </p:pic>
      <p:sp>
        <p:nvSpPr>
          <p:cNvPr id="8" name="Rectangle 7">
            <a:extLst>
              <a:ext uri="{FF2B5EF4-FFF2-40B4-BE49-F238E27FC236}">
                <a16:creationId xmlns:a16="http://schemas.microsoft.com/office/drawing/2014/main" id="{E49DE887-6B72-4CA7-9C1C-CD555B5F7493}"/>
              </a:ext>
            </a:extLst>
          </p:cNvPr>
          <p:cNvSpPr/>
          <p:nvPr userDrawn="1"/>
        </p:nvSpPr>
        <p:spPr bwMode="auto">
          <a:xfrm>
            <a:off x="2" y="0"/>
            <a:ext cx="7408190" cy="6994525"/>
          </a:xfrm>
          <a:prstGeom prst="rect">
            <a:avLst/>
          </a:prstGeom>
          <a:gradFill flip="none" rotWithShape="1">
            <a:gsLst>
              <a:gs pos="0">
                <a:srgbClr val="000000">
                  <a:alpha val="50000"/>
                </a:srgbClr>
              </a:gs>
              <a:gs pos="100000">
                <a:srgbClr val="000000">
                  <a:alpha val="0"/>
                </a:srgb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0" name="Title 1">
            <a:extLst>
              <a:ext uri="{FF2B5EF4-FFF2-40B4-BE49-F238E27FC236}">
                <a16:creationId xmlns:a16="http://schemas.microsoft.com/office/drawing/2014/main" id="{6918950D-BA52-4C37-9FC7-9B2441DABC4D}"/>
              </a:ext>
            </a:extLst>
          </p:cNvPr>
          <p:cNvSpPr>
            <a:spLocks noGrp="1"/>
          </p:cNvSpPr>
          <p:nvPr>
            <p:ph type="title" hasCustomPrompt="1"/>
          </p:nvPr>
        </p:nvSpPr>
        <p:spPr>
          <a:xfrm>
            <a:off x="438158" y="3090314"/>
            <a:ext cx="9590081" cy="1828800"/>
          </a:xfrm>
          <a:noFill/>
        </p:spPr>
        <p:txBody>
          <a:bodyPr lIns="0" tIns="0" rIns="0" bIns="182880" anchor="b" anchorCtr="0"/>
          <a:lstStyle>
            <a:lvl1pPr>
              <a:defRPr sz="5399" strike="noStrike" spc="-150" baseline="0">
                <a:solidFill>
                  <a:schemeClr val="bg2"/>
                </a:solidFill>
              </a:defRPr>
            </a:lvl1pPr>
          </a:lstStyle>
          <a:p>
            <a:r>
              <a:rPr lang="en-US"/>
              <a:t>Microsoft 365</a:t>
            </a:r>
            <a:br>
              <a:rPr lang="en-US"/>
            </a:br>
            <a:r>
              <a:rPr lang="en-US"/>
              <a:t>title or event name</a:t>
            </a:r>
          </a:p>
        </p:txBody>
      </p:sp>
      <p:sp>
        <p:nvSpPr>
          <p:cNvPr id="11" name="Text Placeholder 4">
            <a:extLst>
              <a:ext uri="{FF2B5EF4-FFF2-40B4-BE49-F238E27FC236}">
                <a16:creationId xmlns:a16="http://schemas.microsoft.com/office/drawing/2014/main" id="{4B7969DA-51E9-4FB3-BFCC-63C88E80862C}"/>
              </a:ext>
            </a:extLst>
          </p:cNvPr>
          <p:cNvSpPr>
            <a:spLocks noGrp="1"/>
          </p:cNvSpPr>
          <p:nvPr>
            <p:ph type="body" sz="quarter" idx="12" hasCustomPrompt="1"/>
          </p:nvPr>
        </p:nvSpPr>
        <p:spPr>
          <a:xfrm>
            <a:off x="434978" y="4935118"/>
            <a:ext cx="9590081" cy="964256"/>
          </a:xfrm>
          <a:noFill/>
        </p:spPr>
        <p:txBody>
          <a:bodyPr lIns="0" tIns="0" rIns="0" bIns="0">
            <a:noAutofit/>
          </a:bodyPr>
          <a:lstStyle>
            <a:lvl1pPr marL="0" indent="0">
              <a:lnSpc>
                <a:spcPct val="100000"/>
              </a:lnSpc>
              <a:spcBef>
                <a:spcPts val="0"/>
              </a:spcBef>
              <a:buNone/>
              <a:defRPr sz="1599" spc="0" baseline="0">
                <a:solidFill>
                  <a:schemeClr val="bg2"/>
                </a:solidFill>
                <a:latin typeface="+mn-lt"/>
              </a:defRPr>
            </a:lvl1pPr>
          </a:lstStyle>
          <a:p>
            <a:pPr lvl="0"/>
            <a:r>
              <a:rPr lang="en-US"/>
              <a:t>Author name</a:t>
            </a:r>
          </a:p>
          <a:p>
            <a:pPr lvl="0"/>
            <a:r>
              <a:rPr lang="en-US"/>
              <a:t>Date</a:t>
            </a:r>
          </a:p>
        </p:txBody>
      </p:sp>
      <p:pic>
        <p:nvPicPr>
          <p:cNvPr id="13" name="Picture 12">
            <a:extLst>
              <a:ext uri="{FF2B5EF4-FFF2-40B4-BE49-F238E27FC236}">
                <a16:creationId xmlns:a16="http://schemas.microsoft.com/office/drawing/2014/main" id="{54F71F07-3FF3-4902-A108-DE5C884EF863}"/>
              </a:ext>
            </a:extLst>
          </p:cNvPr>
          <p:cNvPicPr>
            <a:picLocks noChangeAspect="1"/>
          </p:cNvPicPr>
          <p:nvPr userDrawn="1"/>
        </p:nvPicPr>
        <p:blipFill rotWithShape="1">
          <a:blip r:embed="rId3" cstate="screen">
            <a:extLst>
              <a:ext uri="{28A0092B-C50C-407E-A947-70E740481C1C}">
                <a14:useLocalDpi xmlns:a14="http://schemas.microsoft.com/office/drawing/2010/main" val="0"/>
              </a:ext>
            </a:extLst>
          </a:blip>
          <a:srcRect/>
          <a:stretch/>
        </p:blipFill>
        <p:spPr>
          <a:xfrm>
            <a:off x="437278" y="445844"/>
            <a:ext cx="914400" cy="194945"/>
          </a:xfrm>
          <a:prstGeom prst="rect">
            <a:avLst/>
          </a:prstGeom>
        </p:spPr>
      </p:pic>
    </p:spTree>
    <p:extLst>
      <p:ext uri="{BB962C8B-B14F-4D97-AF65-F5344CB8AC3E}">
        <p14:creationId xmlns:p14="http://schemas.microsoft.com/office/powerpoint/2010/main" val="35041146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5" name="Title Placeholder 1">
            <a:extLst>
              <a:ext uri="{FF2B5EF4-FFF2-40B4-BE49-F238E27FC236}">
                <a16:creationId xmlns:a16="http://schemas.microsoft.com/office/drawing/2014/main" id="{03F3274D-8F90-4F75-B990-F6B7A291DE2C}"/>
              </a:ext>
            </a:extLst>
          </p:cNvPr>
          <p:cNvSpPr>
            <a:spLocks noGrp="1"/>
          </p:cNvSpPr>
          <p:nvPr>
            <p:ph type="title" hasCustomPrompt="1"/>
          </p:nvPr>
        </p:nvSpPr>
        <p:spPr>
          <a:xfrm>
            <a:off x="437993" y="446248"/>
            <a:ext cx="11560332" cy="757077"/>
          </a:xfrm>
          <a:prstGeom prst="rect">
            <a:avLst/>
          </a:prstGeom>
        </p:spPr>
        <p:txBody>
          <a:bodyPr vert="horz" wrap="square" lIns="0" tIns="164592" rIns="0" bIns="0" rtlCol="0" anchor="t">
            <a:noAutofit/>
          </a:bodyPr>
          <a:lstStyle>
            <a:lvl1pPr>
              <a:defRPr>
                <a:solidFill>
                  <a:srgbClr val="000000"/>
                </a:solidFill>
              </a:defRPr>
            </a:lvl1pPr>
          </a:lstStyle>
          <a:p>
            <a:r>
              <a:rPr lang="en-US"/>
              <a:t>Title</a:t>
            </a:r>
          </a:p>
        </p:txBody>
      </p:sp>
    </p:spTree>
    <p:extLst>
      <p:ext uri="{BB962C8B-B14F-4D97-AF65-F5344CB8AC3E}">
        <p14:creationId xmlns:p14="http://schemas.microsoft.com/office/powerpoint/2010/main" val="2062102731"/>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4976" y="1226818"/>
            <a:ext cx="3705225" cy="1195895"/>
          </a:xfrm>
        </p:spPr>
        <p:txBody>
          <a:bodyPr lIns="0" tIns="0" rIns="0" bIns="0"/>
          <a:lstStyle>
            <a:lvl1pPr>
              <a:defRPr sz="2000" spc="0" baseline="0">
                <a:solidFill>
                  <a:srgbClr val="000000"/>
                </a:solidFill>
              </a:defRPr>
            </a:lvl1pPr>
          </a:lstStyle>
          <a:p>
            <a:r>
              <a:rPr lang="en-US"/>
              <a:t>Contents</a:t>
            </a:r>
          </a:p>
        </p:txBody>
      </p:sp>
      <p:sp>
        <p:nvSpPr>
          <p:cNvPr id="4" name="Text Placeholder 3"/>
          <p:cNvSpPr>
            <a:spLocks noGrp="1"/>
          </p:cNvSpPr>
          <p:nvPr>
            <p:ph type="body" sz="quarter" idx="10" hasCustomPrompt="1"/>
          </p:nvPr>
        </p:nvSpPr>
        <p:spPr>
          <a:xfrm>
            <a:off x="6337300" y="1226818"/>
            <a:ext cx="3690938" cy="3354708"/>
          </a:xfrm>
        </p:spPr>
        <p:txBody>
          <a:bodyPr wrap="square" lIns="0" tIns="0" rIns="0" bIns="0">
            <a:noAutofit/>
          </a:bodyPr>
          <a:lstStyle>
            <a:lvl1pPr marL="0" marR="0" indent="0" algn="l" defTabSz="517426" rtl="0" eaLnBrk="1" fontAlgn="auto" latinLnBrk="0" hangingPunct="1">
              <a:lnSpc>
                <a:spcPct val="100000"/>
              </a:lnSpc>
              <a:spcBef>
                <a:spcPts val="0"/>
              </a:spcBef>
              <a:spcAft>
                <a:spcPts val="500"/>
              </a:spcAft>
              <a:buClrTx/>
              <a:buSzPct val="90000"/>
              <a:buFont typeface="Wingdings" panose="05000000000000000000" pitchFamily="2" charset="2"/>
              <a:buNone/>
              <a:tabLst/>
              <a:defRPr sz="2000" spc="0" baseline="0">
                <a:solidFill>
                  <a:schemeClr val="accent1"/>
                </a:solidFill>
                <a:latin typeface="+mj-lt"/>
              </a:defRPr>
            </a:lvl1pPr>
            <a:lvl2pPr marL="228557" indent="0">
              <a:buNone/>
              <a:defRPr sz="1800"/>
            </a:lvl2pPr>
            <a:lvl3pPr marL="457112" indent="0">
              <a:buNone/>
              <a:defRPr sz="1800"/>
            </a:lvl3pPr>
            <a:lvl4pPr marL="685669" indent="0">
              <a:buNone/>
              <a:defRPr sz="1800"/>
            </a:lvl4pPr>
            <a:lvl5pPr marL="914224" indent="0">
              <a:buNone/>
              <a:defRPr sz="1800"/>
            </a:lvl5pPr>
          </a:lstStyle>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p:txBody>
      </p:sp>
    </p:spTree>
    <p:extLst>
      <p:ext uri="{BB962C8B-B14F-4D97-AF65-F5344CB8AC3E}">
        <p14:creationId xmlns:p14="http://schemas.microsoft.com/office/powerpoint/2010/main" val="138759337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body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46087" y="2182300"/>
            <a:ext cx="11567160" cy="1247521"/>
          </a:xfrm>
        </p:spPr>
        <p:txBody>
          <a:bodyPr wrap="square" lIns="0" tIns="0" rIns="0" bIns="0">
            <a:spAutoFit/>
          </a:bodyPr>
          <a:lstStyle>
            <a:lvl1pPr marL="0" indent="0">
              <a:lnSpc>
                <a:spcPct val="90000"/>
              </a:lnSpc>
              <a:spcBef>
                <a:spcPts val="0"/>
              </a:spcBef>
              <a:spcAft>
                <a:spcPts val="1299"/>
              </a:spcAft>
              <a:buNone/>
              <a:defRPr sz="2600" b="0" i="0">
                <a:solidFill>
                  <a:srgbClr val="000000"/>
                </a:solidFill>
                <a:latin typeface="+mn-lt"/>
              </a:defRPr>
            </a:lvl1pPr>
            <a:lvl2pPr marL="228557" indent="0">
              <a:lnSpc>
                <a:spcPct val="90000"/>
              </a:lnSpc>
              <a:spcBef>
                <a:spcPts val="0"/>
              </a:spcBef>
              <a:spcAft>
                <a:spcPts val="1299"/>
              </a:spcAft>
              <a:buNone/>
              <a:defRPr sz="2000">
                <a:solidFill>
                  <a:srgbClr val="000000"/>
                </a:solidFill>
              </a:defRPr>
            </a:lvl2pPr>
            <a:lvl3pPr marL="457112" indent="0">
              <a:spcBef>
                <a:spcPts val="0"/>
              </a:spcBef>
              <a:spcAft>
                <a:spcPts val="1299"/>
              </a:spcAft>
              <a:buNone/>
              <a:defRPr sz="2000">
                <a:solidFill>
                  <a:srgbClr val="000000"/>
                </a:solidFill>
              </a:defRPr>
            </a:lvl3pPr>
            <a:lvl4pPr marL="685669" indent="0">
              <a:spcBef>
                <a:spcPts val="0"/>
              </a:spcBef>
              <a:spcAft>
                <a:spcPts val="1299"/>
              </a:spcAft>
              <a:buNone/>
              <a:defRPr sz="2000"/>
            </a:lvl4pPr>
            <a:lvl5pPr marL="914224" indent="0">
              <a:buNone/>
              <a:defRPr/>
            </a:lvl5pPr>
          </a:lstStyle>
          <a:p>
            <a:pPr lvl="0"/>
            <a:r>
              <a:rPr lang="en-US"/>
              <a:t>First level Segoe UI 26pt</a:t>
            </a:r>
          </a:p>
          <a:p>
            <a:pPr lvl="1"/>
            <a:r>
              <a:rPr lang="en-US"/>
              <a:t>Second level Segoe UI 20pt</a:t>
            </a:r>
          </a:p>
          <a:p>
            <a:pPr lvl="2"/>
            <a:r>
              <a:rPr lang="en-US"/>
              <a:t>Third level Segoe UI 20pt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34975" y="449267"/>
            <a:ext cx="11563350" cy="754061"/>
          </a:xfrm>
          <a:prstGeom prst="rect">
            <a:avLst/>
          </a:prstGeom>
        </p:spPr>
        <p:txBody>
          <a:bodyPr vert="horz" wrap="square" lIns="0" tIns="164592" rIns="0" bIns="0" rtlCol="0" anchor="t">
            <a:noAutofit/>
          </a:bodyPr>
          <a:lstStyle>
            <a:lvl1pPr>
              <a:defRPr>
                <a:solidFill>
                  <a:srgbClr val="000000"/>
                </a:solidFill>
              </a:defRPr>
            </a:lvl1pPr>
          </a:lstStyle>
          <a:p>
            <a:r>
              <a:rPr lang="en-US"/>
              <a:t>Heading Segoe UI </a:t>
            </a:r>
            <a:r>
              <a:rPr lang="en-US" err="1"/>
              <a:t>Semibold</a:t>
            </a:r>
            <a:r>
              <a:rPr lang="en-US"/>
              <a:t> 32pt</a:t>
            </a:r>
          </a:p>
        </p:txBody>
      </p:sp>
    </p:spTree>
    <p:extLst>
      <p:ext uri="{BB962C8B-B14F-4D97-AF65-F5344CB8AC3E}">
        <p14:creationId xmlns:p14="http://schemas.microsoft.com/office/powerpoint/2010/main" val="1163847216"/>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body slide (with bullets)">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46088" y="2184026"/>
            <a:ext cx="11567160" cy="1247521"/>
          </a:xfrm>
        </p:spPr>
        <p:txBody>
          <a:bodyPr wrap="square" lIns="0" tIns="0" rIns="0" bIns="0">
            <a:spAutoFit/>
          </a:bodyPr>
          <a:lstStyle>
            <a:lvl1pPr marL="274267" indent="-274267">
              <a:lnSpc>
                <a:spcPct val="90000"/>
              </a:lnSpc>
              <a:spcBef>
                <a:spcPts val="0"/>
              </a:spcBef>
              <a:spcAft>
                <a:spcPts val="1299"/>
              </a:spcAft>
              <a:buClr>
                <a:srgbClr val="000000"/>
              </a:buClr>
              <a:buSzPct val="77000"/>
              <a:buFont typeface="Arial" panose="020B0604020202020204" pitchFamily="34" charset="0"/>
              <a:buChar char="•"/>
              <a:defRPr sz="2600" b="0" i="0">
                <a:solidFill>
                  <a:srgbClr val="000000"/>
                </a:solidFill>
                <a:latin typeface="+mn-lt"/>
              </a:defRPr>
            </a:lvl1pPr>
            <a:lvl2pPr marL="548535" indent="-228557">
              <a:lnSpc>
                <a:spcPct val="90000"/>
              </a:lnSpc>
              <a:spcBef>
                <a:spcPts val="0"/>
              </a:spcBef>
              <a:spcAft>
                <a:spcPts val="1299"/>
              </a:spcAft>
              <a:buClr>
                <a:srgbClr val="000000"/>
              </a:buClr>
              <a:buSzPct val="77000"/>
              <a:buFont typeface="Arial" panose="020B0604020202020204" pitchFamily="34" charset="0"/>
              <a:buChar char="•"/>
              <a:defRPr sz="2000">
                <a:solidFill>
                  <a:srgbClr val="000000"/>
                </a:solidFill>
              </a:defRPr>
            </a:lvl2pPr>
            <a:lvl3pPr marL="822802" indent="-228557">
              <a:spcBef>
                <a:spcPts val="0"/>
              </a:spcBef>
              <a:spcAft>
                <a:spcPts val="1299"/>
              </a:spcAft>
              <a:buClr>
                <a:srgbClr val="000000"/>
              </a:buClr>
              <a:buSzPct val="77000"/>
              <a:buFont typeface="Arial" panose="020B0604020202020204" pitchFamily="34" charset="0"/>
              <a:buChar char="•"/>
              <a:defRPr sz="2000">
                <a:solidFill>
                  <a:srgbClr val="000000"/>
                </a:solidFill>
              </a:defRPr>
            </a:lvl3pPr>
            <a:lvl4pPr marL="685669" indent="0">
              <a:spcBef>
                <a:spcPts val="0"/>
              </a:spcBef>
              <a:spcAft>
                <a:spcPts val="1299"/>
              </a:spcAft>
              <a:buNone/>
              <a:defRPr sz="2000"/>
            </a:lvl4pPr>
            <a:lvl5pPr marL="914224" indent="0">
              <a:buNone/>
              <a:defRPr/>
            </a:lvl5pPr>
          </a:lstStyle>
          <a:p>
            <a:pPr lvl="0"/>
            <a:r>
              <a:rPr lang="en-US"/>
              <a:t>First level Segoe UI 26pt</a:t>
            </a:r>
          </a:p>
          <a:p>
            <a:pPr lvl="1"/>
            <a:r>
              <a:rPr lang="en-US"/>
              <a:t>Second level Segoe UI 20pt</a:t>
            </a:r>
          </a:p>
          <a:p>
            <a:pPr lvl="2"/>
            <a:r>
              <a:rPr lang="en-US"/>
              <a:t>Third level Segoe UI 20pt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34975" y="449264"/>
            <a:ext cx="11563350" cy="773112"/>
          </a:xfrm>
          <a:prstGeom prst="rect">
            <a:avLst/>
          </a:prstGeom>
        </p:spPr>
        <p:txBody>
          <a:bodyPr vert="horz" wrap="square" lIns="0" tIns="164592" rIns="0" bIns="0" rtlCol="0" anchor="t">
            <a:noAutofit/>
          </a:bodyPr>
          <a:lstStyle>
            <a:lvl1pPr>
              <a:defRPr>
                <a:solidFill>
                  <a:srgbClr val="000000"/>
                </a:solidFill>
              </a:defRPr>
            </a:lvl1pPr>
          </a:lstStyle>
          <a:p>
            <a:r>
              <a:rPr lang="en-US"/>
              <a:t>Heading Segoe UI </a:t>
            </a:r>
            <a:r>
              <a:rPr lang="en-US" err="1"/>
              <a:t>Semibold</a:t>
            </a:r>
            <a:r>
              <a:rPr lang="en-US"/>
              <a:t> 32pt</a:t>
            </a:r>
          </a:p>
        </p:txBody>
      </p:sp>
      <p:sp>
        <p:nvSpPr>
          <p:cNvPr id="5" name="Text Placeholder 3">
            <a:extLst>
              <a:ext uri="{FF2B5EF4-FFF2-40B4-BE49-F238E27FC236}">
                <a16:creationId xmlns:a16="http://schemas.microsoft.com/office/drawing/2014/main" id="{BF94EA65-2CBF-4A04-9D22-169D8572F347}"/>
              </a:ext>
            </a:extLst>
          </p:cNvPr>
          <p:cNvSpPr>
            <a:spLocks noGrp="1"/>
          </p:cNvSpPr>
          <p:nvPr>
            <p:ph type="body" sz="quarter" idx="12" hasCustomPrompt="1"/>
          </p:nvPr>
        </p:nvSpPr>
        <p:spPr>
          <a:xfrm>
            <a:off x="434974" y="1105409"/>
            <a:ext cx="11567160" cy="360099"/>
          </a:xfrm>
        </p:spPr>
        <p:txBody>
          <a:bodyPr wrap="square" lIns="0" tIns="0" rIns="0" bIns="0">
            <a:spAutoFit/>
          </a:bodyPr>
          <a:lstStyle>
            <a:lvl1pPr marL="0" indent="0">
              <a:lnSpc>
                <a:spcPct val="90000"/>
              </a:lnSpc>
              <a:spcBef>
                <a:spcPts val="0"/>
              </a:spcBef>
              <a:spcAft>
                <a:spcPts val="1299"/>
              </a:spcAft>
              <a:buNone/>
              <a:defRPr sz="2600" b="0" i="0">
                <a:solidFill>
                  <a:srgbClr val="000000"/>
                </a:solidFill>
                <a:latin typeface="+mn-lt"/>
              </a:defRPr>
            </a:lvl1pPr>
            <a:lvl2pPr marL="228557" indent="0">
              <a:lnSpc>
                <a:spcPct val="90000"/>
              </a:lnSpc>
              <a:spcBef>
                <a:spcPts val="0"/>
              </a:spcBef>
              <a:spcAft>
                <a:spcPts val="1299"/>
              </a:spcAft>
              <a:buNone/>
              <a:defRPr sz="2000">
                <a:solidFill>
                  <a:schemeClr val="tx2"/>
                </a:solidFill>
              </a:defRPr>
            </a:lvl2pPr>
            <a:lvl3pPr marL="457112" indent="0">
              <a:spcBef>
                <a:spcPts val="0"/>
              </a:spcBef>
              <a:spcAft>
                <a:spcPts val="1299"/>
              </a:spcAft>
              <a:buNone/>
              <a:defRPr sz="2000"/>
            </a:lvl3pPr>
            <a:lvl4pPr marL="685669" indent="0">
              <a:spcBef>
                <a:spcPts val="0"/>
              </a:spcBef>
              <a:spcAft>
                <a:spcPts val="1299"/>
              </a:spcAft>
              <a:buNone/>
              <a:defRPr sz="2000"/>
            </a:lvl4pPr>
            <a:lvl5pPr marL="914224" indent="0">
              <a:buNone/>
              <a:defRPr/>
            </a:lvl5pPr>
          </a:lstStyle>
          <a:p>
            <a:pPr lvl="0"/>
            <a:r>
              <a:rPr lang="en-US"/>
              <a:t>Subtitle Segoe UI 26pt</a:t>
            </a:r>
          </a:p>
        </p:txBody>
      </p:sp>
    </p:spTree>
    <p:extLst>
      <p:ext uri="{BB962C8B-B14F-4D97-AF65-F5344CB8AC3E}">
        <p14:creationId xmlns:p14="http://schemas.microsoft.com/office/powerpoint/2010/main" val="1785822805"/>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34975" y="449264"/>
            <a:ext cx="11563350" cy="773112"/>
          </a:xfrm>
          <a:prstGeom prst="rect">
            <a:avLst/>
          </a:prstGeom>
        </p:spPr>
        <p:txBody>
          <a:bodyPr vert="horz" wrap="square" lIns="0" tIns="164592" rIns="0" bIns="0" rtlCol="0" anchor="t">
            <a:noAutofit/>
          </a:bodyPr>
          <a:lstStyle>
            <a:lvl1pPr>
              <a:defRPr>
                <a:solidFill>
                  <a:srgbClr val="000000"/>
                </a:solidFill>
              </a:defRPr>
            </a:lvl1pPr>
          </a:lstStyle>
          <a:p>
            <a:r>
              <a:rPr lang="en-US"/>
              <a:t>Title</a:t>
            </a:r>
          </a:p>
        </p:txBody>
      </p:sp>
    </p:spTree>
    <p:extLst>
      <p:ext uri="{BB962C8B-B14F-4D97-AF65-F5344CB8AC3E}">
        <p14:creationId xmlns:p14="http://schemas.microsoft.com/office/powerpoint/2010/main" val="15671729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6334126" y="2"/>
            <a:ext cx="6102349" cy="6994525"/>
          </a:xfrm>
          <a:blipFill dpi="0" rotWithShape="1">
            <a:blip r:embed="rId2" cstate="screen">
              <a:extLst>
                <a:ext uri="{28A0092B-C50C-407E-A947-70E740481C1C}">
                  <a14:useLocalDpi xmlns:a14="http://schemas.microsoft.com/office/drawing/2010/main" val="0"/>
                </a:ext>
              </a:extLst>
            </a:blip>
            <a:srcRect/>
            <a:stretch>
              <a:fillRect/>
            </a:stretch>
          </a:blipFill>
        </p:spPr>
        <p:txBody>
          <a:bodyPr anchor="ctr">
            <a:noAutofit/>
          </a:bodyPr>
          <a:lstStyle>
            <a:lvl1pPr marL="0" indent="0" algn="ctr">
              <a:buNone/>
              <a:defRPr sz="2000">
                <a:solidFill>
                  <a:schemeClr val="bg2"/>
                </a:solidFill>
                <a:latin typeface="+mj-lt"/>
              </a:defRPr>
            </a:lvl1pPr>
          </a:lstStyle>
          <a:p>
            <a:r>
              <a:rPr lang="en-US"/>
              <a:t>Drop photo here</a:t>
            </a:r>
          </a:p>
        </p:txBody>
      </p:sp>
      <p:sp>
        <p:nvSpPr>
          <p:cNvPr id="5" name="Title Placeholder 1">
            <a:extLst>
              <a:ext uri="{FF2B5EF4-FFF2-40B4-BE49-F238E27FC236}">
                <a16:creationId xmlns:a16="http://schemas.microsoft.com/office/drawing/2014/main" id="{87B2D435-6763-4273-8B58-EEB87561755F}"/>
              </a:ext>
            </a:extLst>
          </p:cNvPr>
          <p:cNvSpPr>
            <a:spLocks noGrp="1"/>
          </p:cNvSpPr>
          <p:nvPr>
            <p:ph type="title" hasCustomPrompt="1"/>
          </p:nvPr>
        </p:nvSpPr>
        <p:spPr>
          <a:xfrm>
            <a:off x="434977" y="449264"/>
            <a:ext cx="5667375" cy="773112"/>
          </a:xfrm>
          <a:prstGeom prst="rect">
            <a:avLst/>
          </a:prstGeom>
        </p:spPr>
        <p:txBody>
          <a:bodyPr vert="horz" wrap="square" lIns="0" tIns="164592" rIns="0" bIns="0" rtlCol="0" anchor="t">
            <a:noAutofit/>
          </a:bodyPr>
          <a:lstStyle>
            <a:lvl1pPr>
              <a:defRPr/>
            </a:lvl1pPr>
          </a:lstStyle>
          <a:p>
            <a:r>
              <a:rPr lang="en-US"/>
              <a:t>Photo layout 1</a:t>
            </a:r>
          </a:p>
        </p:txBody>
      </p:sp>
      <p:sp>
        <p:nvSpPr>
          <p:cNvPr id="6" name="Text Placeholder 3">
            <a:extLst>
              <a:ext uri="{FF2B5EF4-FFF2-40B4-BE49-F238E27FC236}">
                <a16:creationId xmlns:a16="http://schemas.microsoft.com/office/drawing/2014/main" id="{71CE2F71-BF91-4E7B-BDE5-A747EFEFF88C}"/>
              </a:ext>
            </a:extLst>
          </p:cNvPr>
          <p:cNvSpPr>
            <a:spLocks noGrp="1"/>
          </p:cNvSpPr>
          <p:nvPr>
            <p:ph type="body" sz="quarter" idx="11" hasCustomPrompt="1"/>
          </p:nvPr>
        </p:nvSpPr>
        <p:spPr>
          <a:xfrm>
            <a:off x="434975" y="2188562"/>
            <a:ext cx="5667374" cy="2624741"/>
          </a:xfrm>
        </p:spPr>
        <p:txBody>
          <a:bodyPr wrap="square" lIns="0" tIns="0" rIns="0" bIns="0">
            <a:noAutofit/>
          </a:bodyPr>
          <a:lstStyle>
            <a:lvl1pPr marL="0" marR="0" indent="0" algn="l" defTabSz="932563" rtl="0" eaLnBrk="1" fontAlgn="auto" latinLnBrk="0" hangingPunct="1">
              <a:lnSpc>
                <a:spcPct val="90000"/>
              </a:lnSpc>
              <a:spcBef>
                <a:spcPts val="0"/>
              </a:spcBef>
              <a:spcAft>
                <a:spcPts val="2600"/>
              </a:spcAft>
              <a:buClrTx/>
              <a:buSzPct val="90000"/>
              <a:buFont typeface="Wingdings" panose="05000000000000000000" pitchFamily="2" charset="2"/>
              <a:buNone/>
              <a:tabLst/>
              <a:defRPr sz="2600" b="0" i="0">
                <a:solidFill>
                  <a:srgbClr val="000000"/>
                </a:solidFill>
                <a:latin typeface="+mn-lt"/>
              </a:defRPr>
            </a:lvl1pPr>
            <a:lvl2pPr marL="228557" marR="0" indent="0" algn="l" defTabSz="932563"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57112" indent="0">
              <a:buNone/>
              <a:defRPr/>
            </a:lvl3pPr>
            <a:lvl4pPr marL="685669" indent="0">
              <a:buNone/>
              <a:defRPr/>
            </a:lvl4pPr>
            <a:lvl5pPr marL="914224" indent="0">
              <a:buNone/>
              <a:defRPr/>
            </a:lvl5pPr>
          </a:lstStyle>
          <a:p>
            <a:pPr lvl="0"/>
            <a:r>
              <a:rPr lang="pt-BR"/>
              <a:t>Subhead Segoe UI 26pt</a:t>
            </a:r>
          </a:p>
          <a:p>
            <a:pPr lvl="0"/>
            <a:r>
              <a:rPr lang="pt-BR"/>
              <a:t>Subhead Segoe UI 26pt</a:t>
            </a:r>
          </a:p>
          <a:p>
            <a:pPr lvl="0"/>
            <a:r>
              <a:rPr lang="pt-BR"/>
              <a:t>Subhead Segoe UI 26pt</a:t>
            </a:r>
          </a:p>
        </p:txBody>
      </p:sp>
    </p:spTree>
    <p:extLst>
      <p:ext uri="{BB962C8B-B14F-4D97-AF65-F5344CB8AC3E}">
        <p14:creationId xmlns:p14="http://schemas.microsoft.com/office/powerpoint/2010/main" val="3691715633"/>
      </p:ext>
    </p:extLst>
  </p:cSld>
  <p:clrMapOvr>
    <a:masterClrMapping/>
  </p:clrMapOvr>
  <p:transition>
    <p:fade/>
  </p:transition>
  <p:extLst mod="1">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2.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3" Type="http://schemas.openxmlformats.org/officeDocument/2006/relationships/slideLayout" Target="../slideLayouts/slideLayout23.xml"/><Relationship Id="rId21" Type="http://schemas.openxmlformats.org/officeDocument/2006/relationships/theme" Target="../theme/theme2.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slideLayout" Target="../slideLayouts/slideLayout40.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 Id="rId22"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34975" y="444502"/>
            <a:ext cx="11563350" cy="758825"/>
          </a:xfrm>
          <a:prstGeom prst="rect">
            <a:avLst/>
          </a:prstGeom>
        </p:spPr>
        <p:txBody>
          <a:bodyPr vert="horz" wrap="square" lIns="0" tIns="164592" rIns="0" bIns="0" rtlCol="0" anchor="t">
            <a:noAutofit/>
          </a:bodyPr>
          <a:lstStyle/>
          <a:p>
            <a:r>
              <a:rPr lang="en-US"/>
              <a:t>Click to edit Master title style</a:t>
            </a:r>
          </a:p>
        </p:txBody>
      </p:sp>
      <p:sp>
        <p:nvSpPr>
          <p:cNvPr id="4" name="Text Placeholder 3"/>
          <p:cNvSpPr>
            <a:spLocks noGrp="1"/>
          </p:cNvSpPr>
          <p:nvPr>
            <p:ph type="body" idx="1"/>
          </p:nvPr>
        </p:nvSpPr>
        <p:spPr>
          <a:xfrm>
            <a:off x="446089" y="1903777"/>
            <a:ext cx="11563350" cy="1301895"/>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2" cstate="screen">
            <a:extLst>
              <a:ext uri="{28A0092B-C50C-407E-A947-70E740481C1C}">
                <a14:useLocalDpi xmlns:a14="http://schemas.microsoft.com/office/drawing/2010/main" val="0"/>
              </a:ext>
            </a:extLst>
          </a:blip>
          <a:stretch>
            <a:fillRect/>
          </a:stretch>
        </p:blipFill>
        <p:spPr>
          <a:xfrm rot="5400000">
            <a:off x="9881762" y="3071982"/>
            <a:ext cx="6995160" cy="849926"/>
          </a:xfrm>
          <a:prstGeom prst="rect">
            <a:avLst/>
          </a:prstGeom>
        </p:spPr>
      </p:pic>
      <p:grpSp>
        <p:nvGrpSpPr>
          <p:cNvPr id="6" name="Group 5">
            <a:extLst>
              <a:ext uri="{FF2B5EF4-FFF2-40B4-BE49-F238E27FC236}">
                <a16:creationId xmlns:a16="http://schemas.microsoft.com/office/drawing/2014/main" id="{B75A86E2-DC9B-4CB0-9A0D-6F18FD22340B}"/>
              </a:ext>
            </a:extLst>
          </p:cNvPr>
          <p:cNvGrpSpPr/>
          <p:nvPr userDrawn="1"/>
        </p:nvGrpSpPr>
        <p:grpSpPr>
          <a:xfrm>
            <a:off x="12491442" y="2"/>
            <a:ext cx="399048" cy="6994526"/>
            <a:chOff x="12930471" y="246575"/>
            <a:chExt cx="384981" cy="6747951"/>
          </a:xfrm>
        </p:grpSpPr>
        <p:pic>
          <p:nvPicPr>
            <p:cNvPr id="10" name="Picture 9">
              <a:extLst>
                <a:ext uri="{FF2B5EF4-FFF2-40B4-BE49-F238E27FC236}">
                  <a16:creationId xmlns:a16="http://schemas.microsoft.com/office/drawing/2014/main" id="{5F66C9DB-A981-45BC-B811-A6F95811A81C}"/>
                </a:ext>
              </a:extLst>
            </p:cNvPr>
            <p:cNvPicPr>
              <a:picLocks noChangeAspect="1"/>
            </p:cNvPicPr>
            <p:nvPr userDrawn="1"/>
          </p:nvPicPr>
          <p:blipFill>
            <a:blip r:embed="rId23" cstate="screen">
              <a:extLst>
                <a:ext uri="{28A0092B-C50C-407E-A947-70E740481C1C}">
                  <a14:useLocalDpi xmlns:a14="http://schemas.microsoft.com/office/drawing/2010/main" val="0"/>
                </a:ext>
              </a:extLst>
            </a:blip>
            <a:stretch>
              <a:fillRect/>
            </a:stretch>
          </p:blipFill>
          <p:spPr>
            <a:xfrm rot="5400000">
              <a:off x="9941010" y="3620084"/>
              <a:ext cx="6363903" cy="384981"/>
            </a:xfrm>
            <a:prstGeom prst="rect">
              <a:avLst/>
            </a:prstGeom>
          </p:spPr>
        </p:pic>
        <p:sp>
          <p:nvSpPr>
            <p:cNvPr id="3" name="Rectangle 2">
              <a:extLst>
                <a:ext uri="{FF2B5EF4-FFF2-40B4-BE49-F238E27FC236}">
                  <a16:creationId xmlns:a16="http://schemas.microsoft.com/office/drawing/2014/main" id="{6F47187D-ECA7-40DA-AAE3-7CBF2C6E67B2}"/>
                </a:ext>
              </a:extLst>
            </p:cNvPr>
            <p:cNvSpPr/>
            <p:nvPr userDrawn="1"/>
          </p:nvSpPr>
          <p:spPr bwMode="auto">
            <a:xfrm>
              <a:off x="12930471" y="246575"/>
              <a:ext cx="384981" cy="384048"/>
            </a:xfrm>
            <a:prstGeom prst="rect">
              <a:avLst/>
            </a:prstGeom>
            <a:solidFill>
              <a:srgbClr val="F3F3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27432" tIns="45720" rIns="27432" bIns="45720" numCol="1" spcCol="0" rtlCol="0" fromWordArt="0" anchor="t" anchorCtr="0" forceAA="0" compatLnSpc="1">
              <a:prstTxWarp prst="textNoShape">
                <a:avLst/>
              </a:prstTxWarp>
              <a:noAutofit/>
            </a:bodyPr>
            <a:lstStyle/>
            <a:p>
              <a:pPr algn="l" defTabSz="932293" fontAlgn="base">
                <a:lnSpc>
                  <a:spcPct val="100000"/>
                </a:lnSpc>
                <a:spcBef>
                  <a:spcPct val="0"/>
                </a:spcBef>
                <a:spcAft>
                  <a:spcPct val="0"/>
                </a:spcAft>
              </a:pPr>
              <a:r>
                <a:rPr lang="en-US" sz="400" b="1">
                  <a:solidFill>
                    <a:srgbClr val="000000"/>
                  </a:solidFill>
                  <a:ea typeface="Segoe UI" pitchFamily="34" charset="0"/>
                  <a:cs typeface="Segoe UI" pitchFamily="34" charset="0"/>
                </a:rPr>
                <a:t>Light gray</a:t>
              </a:r>
            </a:p>
            <a:p>
              <a:pPr algn="l" defTabSz="932293" fontAlgn="base">
                <a:lnSpc>
                  <a:spcPct val="100000"/>
                </a:lnSpc>
                <a:spcBef>
                  <a:spcPct val="0"/>
                </a:spcBef>
                <a:spcAft>
                  <a:spcPct val="0"/>
                </a:spcAft>
              </a:pPr>
              <a:r>
                <a:rPr lang="en-US" sz="300">
                  <a:solidFill>
                    <a:srgbClr val="000000"/>
                  </a:solidFill>
                  <a:ea typeface="Segoe UI" pitchFamily="34" charset="0"/>
                  <a:cs typeface="Segoe UI" pitchFamily="34" charset="0"/>
                </a:rPr>
                <a:t>R243 G243 B243</a:t>
              </a:r>
            </a:p>
          </p:txBody>
        </p:sp>
      </p:grpSp>
    </p:spTree>
    <p:extLst>
      <p:ext uri="{BB962C8B-B14F-4D97-AF65-F5344CB8AC3E}">
        <p14:creationId xmlns:p14="http://schemas.microsoft.com/office/powerpoint/2010/main" val="2732673652"/>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68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 id="2147483720" r:id="rId18"/>
    <p:sldLayoutId id="2147483700" r:id="rId19"/>
    <p:sldLayoutId id="2147483701" r:id="rId20"/>
  </p:sldLayoutIdLst>
  <p:transition>
    <p:fade/>
  </p:transition>
  <p:txStyles>
    <p:titleStyle>
      <a:lvl1pPr algn="l" defTabSz="932563" rtl="0" eaLnBrk="1" latinLnBrk="0" hangingPunct="1">
        <a:lnSpc>
          <a:spcPct val="90000"/>
        </a:lnSpc>
        <a:spcBef>
          <a:spcPct val="0"/>
        </a:spcBef>
        <a:buNone/>
        <a:defRPr lang="en-US" sz="3199" b="0" kern="1200" cap="none" spc="-150" baseline="0" dirty="0" smtClean="0">
          <a:ln w="3175">
            <a:noFill/>
          </a:ln>
          <a:solidFill>
            <a:srgbClr val="000000"/>
          </a:solidFill>
          <a:effectLst/>
          <a:latin typeface="+mj-lt"/>
          <a:ea typeface="+mn-ea"/>
          <a:cs typeface="Segoe UI" pitchFamily="34" charset="0"/>
        </a:defRPr>
      </a:lvl1pPr>
    </p:titleStyle>
    <p:bodyStyle>
      <a:lvl1pPr marL="0"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2600" kern="1200" spc="0" baseline="0">
          <a:solidFill>
            <a:srgbClr val="000000"/>
          </a:solidFill>
          <a:latin typeface="+mn-lt"/>
          <a:ea typeface="+mn-ea"/>
          <a:cs typeface="+mn-cs"/>
        </a:defRPr>
      </a:lvl1pPr>
      <a:lvl2pPr marL="228557"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2000" kern="1200" spc="0" baseline="0">
          <a:solidFill>
            <a:srgbClr val="000000"/>
          </a:solidFill>
          <a:latin typeface="+mn-lt"/>
          <a:ea typeface="+mn-ea"/>
          <a:cs typeface="+mn-cs"/>
        </a:defRPr>
      </a:lvl2pPr>
      <a:lvl3pPr marL="457112"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1599" kern="1200" spc="0" baseline="0">
          <a:solidFill>
            <a:srgbClr val="000000"/>
          </a:solidFill>
          <a:latin typeface="+mn-lt"/>
          <a:ea typeface="+mn-ea"/>
          <a:cs typeface="+mn-cs"/>
        </a:defRPr>
      </a:lvl3pPr>
      <a:lvl4pPr marL="685669"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1599" kern="1200" spc="0" baseline="0">
          <a:solidFill>
            <a:srgbClr val="000000"/>
          </a:solidFill>
          <a:latin typeface="+mn-lt"/>
          <a:ea typeface="+mn-ea"/>
          <a:cs typeface="+mn-cs"/>
        </a:defRPr>
      </a:lvl4pPr>
      <a:lvl5pPr marL="914224"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1599" kern="1200" spc="0" baseline="0">
          <a:solidFill>
            <a:srgbClr val="000000"/>
          </a:soli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pos="1401" userDrawn="1">
          <p15:clr>
            <a:srgbClr val="C35EA4"/>
          </p15:clr>
        </p15:guide>
        <p15:guide id="4" pos="1547" userDrawn="1">
          <p15:clr>
            <a:srgbClr val="C35EA4"/>
          </p15:clr>
        </p15:guide>
        <p15:guide id="5" pos="2660" userDrawn="1">
          <p15:clr>
            <a:srgbClr val="C35EA4"/>
          </p15:clr>
        </p15:guide>
        <p15:guide id="6" pos="2806" userDrawn="1">
          <p15:clr>
            <a:srgbClr val="C35EA4"/>
          </p15:clr>
        </p15:guide>
        <p15:guide id="7" pos="3921" userDrawn="1">
          <p15:clr>
            <a:srgbClr val="C35EA4"/>
          </p15:clr>
        </p15:guide>
        <p15:guide id="8" pos="4069" userDrawn="1">
          <p15:clr>
            <a:srgbClr val="C35EA4"/>
          </p15:clr>
        </p15:guide>
        <p15:guide id="9" pos="5181" userDrawn="1">
          <p15:clr>
            <a:srgbClr val="C35EA4"/>
          </p15:clr>
        </p15:guide>
        <p15:guide id="10" pos="5327" userDrawn="1">
          <p15:clr>
            <a:srgbClr val="C35EA4"/>
          </p15:clr>
        </p15:guide>
        <p15:guide id="11" pos="6444" userDrawn="1">
          <p15:clr>
            <a:srgbClr val="C35EA4"/>
          </p15:clr>
        </p15:guide>
        <p15:guide id="12" pos="6590" userDrawn="1">
          <p15:clr>
            <a:srgbClr val="C35EA4"/>
          </p15:clr>
        </p15:guide>
        <p15:guide id="16" pos="279" userDrawn="1">
          <p15:clr>
            <a:srgbClr val="F26B43"/>
          </p15:clr>
        </p15:guide>
        <p15:guide id="17" pos="7565" userDrawn="1">
          <p15:clr>
            <a:srgbClr val="F26B43"/>
          </p15:clr>
        </p15:guide>
        <p15:guide id="18" orient="horz" pos="773" userDrawn="1">
          <p15:clr>
            <a:srgbClr val="5ACBF0"/>
          </p15:clr>
        </p15:guide>
        <p15:guide id="19" orient="horz" pos="1399" userDrawn="1">
          <p15:clr>
            <a:srgbClr val="5ACBF0"/>
          </p15:clr>
        </p15:guide>
        <p15:guide id="20" orient="horz" pos="624" userDrawn="1">
          <p15:clr>
            <a:srgbClr val="5ACBF0"/>
          </p15:clr>
        </p15:guide>
        <p15:guide id="21" orient="horz" pos="1545" userDrawn="1">
          <p15:clr>
            <a:srgbClr val="5ACBF0"/>
          </p15:clr>
        </p15:guide>
        <p15:guide id="22" orient="horz" pos="2169" userDrawn="1">
          <p15:clr>
            <a:srgbClr val="5ACBF0"/>
          </p15:clr>
        </p15:guide>
        <p15:guide id="23" orient="horz" pos="2320" userDrawn="1">
          <p15:clr>
            <a:srgbClr val="5ACBF0"/>
          </p15:clr>
        </p15:guide>
        <p15:guide id="25" orient="horz" pos="286" userDrawn="1">
          <p15:clr>
            <a:srgbClr val="F26B43"/>
          </p15:clr>
        </p15:guide>
        <p15:guide id="26" orient="horz" pos="4123" userDrawn="1">
          <p15:clr>
            <a:srgbClr val="F26B43"/>
          </p15:clr>
        </p15:guide>
        <p15:guide id="27" orient="horz" pos="2947" userDrawn="1">
          <p15:clr>
            <a:srgbClr val="5ACBF0"/>
          </p15:clr>
        </p15:guide>
        <p15:guide id="28" orient="horz" pos="3092" userDrawn="1">
          <p15:clr>
            <a:srgbClr val="5ACBF0"/>
          </p15:clr>
        </p15:guide>
        <p15:guide id="29" orient="horz" pos="3721" userDrawn="1">
          <p15:clr>
            <a:srgbClr val="5ACBF0"/>
          </p15:clr>
        </p15:guide>
        <p15:guide id="30" orient="horz" pos="3867"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1"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2" cstate="print">
            <a:extLst>
              <a:ext uri="{28A0092B-C50C-407E-A947-70E740481C1C}">
                <a14:useLocalDpi xmlns:a14="http://schemas.microsoft.com/office/drawing/2010/main"/>
              </a:ext>
            </a:extLst>
          </a:blip>
          <a:stretch>
            <a:fillRect/>
          </a:stretch>
        </p:blipFill>
        <p:spPr>
          <a:xfrm rot="5400000">
            <a:off x="9371796" y="3072300"/>
            <a:ext cx="6995160" cy="849926"/>
          </a:xfrm>
          <a:prstGeom prst="rect">
            <a:avLst/>
          </a:prstGeom>
        </p:spPr>
      </p:pic>
    </p:spTree>
    <p:extLst>
      <p:ext uri="{BB962C8B-B14F-4D97-AF65-F5344CB8AC3E}">
        <p14:creationId xmlns:p14="http://schemas.microsoft.com/office/powerpoint/2010/main" val="330771213"/>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 id="2147483733" r:id="rId12"/>
    <p:sldLayoutId id="2147483734" r:id="rId13"/>
    <p:sldLayoutId id="2147483735" r:id="rId14"/>
    <p:sldLayoutId id="2147483736" r:id="rId15"/>
    <p:sldLayoutId id="2147483737" r:id="rId16"/>
    <p:sldLayoutId id="2147483738" r:id="rId17"/>
    <p:sldLayoutId id="2147483739" r:id="rId18"/>
    <p:sldLayoutId id="2147483740" r:id="rId19"/>
    <p:sldLayoutId id="2147483741" r:id="rId20"/>
  </p:sldLayoutIdLst>
  <p:transition>
    <p:fade/>
  </p:transition>
  <p:hf sldNum="0" hdr="0" ftr="0" dt="0"/>
  <p:txStyles>
    <p:titleStyle>
      <a:lvl1pPr algn="l" defTabSz="932563" rtl="0" eaLnBrk="1" latinLnBrk="0" hangingPunct="1">
        <a:lnSpc>
          <a:spcPct val="90000"/>
        </a:lnSpc>
        <a:spcBef>
          <a:spcPct val="0"/>
        </a:spcBef>
        <a:buNone/>
        <a:defRPr lang="en-US" sz="43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tags" Target="../tags/tag11.xml"/><Relationship Id="rId7" Type="http://schemas.openxmlformats.org/officeDocument/2006/relationships/image" Target="../media/image30.emf"/><Relationship Id="rId2" Type="http://schemas.openxmlformats.org/officeDocument/2006/relationships/tags" Target="../tags/tag10.xml"/><Relationship Id="rId1" Type="http://schemas.openxmlformats.org/officeDocument/2006/relationships/vmlDrawing" Target="../drawings/vmlDrawing5.vml"/><Relationship Id="rId6" Type="http://schemas.openxmlformats.org/officeDocument/2006/relationships/oleObject" Target="../embeddings/oleObject5.bin"/><Relationship Id="rId5" Type="http://schemas.openxmlformats.org/officeDocument/2006/relationships/notesSlide" Target="../notesSlides/notesSlide9.xml"/><Relationship Id="rId4"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vmlDrawing" Target="../drawings/vmlDrawing6.vml"/><Relationship Id="rId6" Type="http://schemas.openxmlformats.org/officeDocument/2006/relationships/image" Target="../media/image30.emf"/><Relationship Id="rId5" Type="http://schemas.openxmlformats.org/officeDocument/2006/relationships/oleObject" Target="../embeddings/oleObject6.bin"/><Relationship Id="rId4"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8" Type="http://schemas.openxmlformats.org/officeDocument/2006/relationships/image" Target="../media/image39.png"/><Relationship Id="rId13" Type="http://schemas.openxmlformats.org/officeDocument/2006/relationships/image" Target="../media/image43.png"/><Relationship Id="rId3" Type="http://schemas.openxmlformats.org/officeDocument/2006/relationships/tags" Target="../tags/tag15.xml"/><Relationship Id="rId7" Type="http://schemas.openxmlformats.org/officeDocument/2006/relationships/image" Target="../media/image30.emf"/><Relationship Id="rId12" Type="http://schemas.openxmlformats.org/officeDocument/2006/relationships/image" Target="../media/image42.svg"/><Relationship Id="rId2" Type="http://schemas.openxmlformats.org/officeDocument/2006/relationships/tags" Target="../tags/tag14.xml"/><Relationship Id="rId1" Type="http://schemas.openxmlformats.org/officeDocument/2006/relationships/vmlDrawing" Target="../drawings/vmlDrawing7.vml"/><Relationship Id="rId6" Type="http://schemas.openxmlformats.org/officeDocument/2006/relationships/oleObject" Target="../embeddings/oleObject7.bin"/><Relationship Id="rId11" Type="http://schemas.openxmlformats.org/officeDocument/2006/relationships/image" Target="../media/image41.png"/><Relationship Id="rId5" Type="http://schemas.openxmlformats.org/officeDocument/2006/relationships/notesSlide" Target="../notesSlides/notesSlide10.xml"/><Relationship Id="rId10" Type="http://schemas.openxmlformats.org/officeDocument/2006/relationships/image" Target="../media/image40.png"/><Relationship Id="rId4" Type="http://schemas.openxmlformats.org/officeDocument/2006/relationships/slideLayout" Target="../slideLayouts/slideLayout6.xml"/><Relationship Id="rId9"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16.xml"/><Relationship Id="rId1" Type="http://schemas.openxmlformats.org/officeDocument/2006/relationships/vmlDrawing" Target="../drawings/vmlDrawing8.vml"/><Relationship Id="rId6" Type="http://schemas.openxmlformats.org/officeDocument/2006/relationships/image" Target="../media/image30.emf"/><Relationship Id="rId5" Type="http://schemas.openxmlformats.org/officeDocument/2006/relationships/oleObject" Target="../embeddings/oleObject8.bin"/><Relationship Id="rId4"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3" Type="http://schemas.openxmlformats.org/officeDocument/2006/relationships/tags" Target="../tags/tag18.xml"/><Relationship Id="rId7" Type="http://schemas.openxmlformats.org/officeDocument/2006/relationships/image" Target="../media/image30.emf"/><Relationship Id="rId2" Type="http://schemas.openxmlformats.org/officeDocument/2006/relationships/tags" Target="../tags/tag17.xml"/><Relationship Id="rId1" Type="http://schemas.openxmlformats.org/officeDocument/2006/relationships/vmlDrawing" Target="../drawings/vmlDrawing9.vml"/><Relationship Id="rId6" Type="http://schemas.openxmlformats.org/officeDocument/2006/relationships/oleObject" Target="../embeddings/oleObject9.bin"/><Relationship Id="rId5" Type="http://schemas.openxmlformats.org/officeDocument/2006/relationships/notesSlide" Target="../notesSlides/notesSlide12.xml"/><Relationship Id="rId4"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vmlDrawing" Target="../drawings/vmlDrawing10.vml"/><Relationship Id="rId6" Type="http://schemas.openxmlformats.org/officeDocument/2006/relationships/image" Target="../media/image30.emf"/><Relationship Id="rId5" Type="http://schemas.openxmlformats.org/officeDocument/2006/relationships/oleObject" Target="../embeddings/oleObject10.bin"/><Relationship Id="rId4"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5.xml"/><Relationship Id="rId1" Type="http://schemas.openxmlformats.org/officeDocument/2006/relationships/slideLayout" Target="../slideLayouts/slideLayout8.xml"/><Relationship Id="rId4" Type="http://schemas.openxmlformats.org/officeDocument/2006/relationships/image" Target="../media/image45.sv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_rels/slide20.xml.rels><?xml version="1.0" encoding="UTF-8" standalone="yes"?>
<Relationships xmlns="http://schemas.openxmlformats.org/package/2006/relationships"><Relationship Id="rId8" Type="http://schemas.openxmlformats.org/officeDocument/2006/relationships/chart" Target="../charts/chart1.xml"/><Relationship Id="rId3" Type="http://schemas.openxmlformats.org/officeDocument/2006/relationships/tags" Target="../tags/tag22.xml"/><Relationship Id="rId7" Type="http://schemas.openxmlformats.org/officeDocument/2006/relationships/image" Target="../media/image30.emf"/><Relationship Id="rId2" Type="http://schemas.openxmlformats.org/officeDocument/2006/relationships/tags" Target="../tags/tag21.xml"/><Relationship Id="rId1" Type="http://schemas.openxmlformats.org/officeDocument/2006/relationships/vmlDrawing" Target="../drawings/vmlDrawing11.vml"/><Relationship Id="rId6" Type="http://schemas.openxmlformats.org/officeDocument/2006/relationships/oleObject" Target="../embeddings/oleObject11.bin"/><Relationship Id="rId5" Type="http://schemas.openxmlformats.org/officeDocument/2006/relationships/notesSlide" Target="../notesSlides/notesSlide16.xml"/><Relationship Id="rId4" Type="http://schemas.openxmlformats.org/officeDocument/2006/relationships/slideLayout" Target="../slideLayouts/slideLayout8.xml"/><Relationship Id="rId9" Type="http://schemas.openxmlformats.org/officeDocument/2006/relationships/chart" Target="../charts/chart2.xml"/></Relationships>
</file>

<file path=ppt/slides/_rels/slide21.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tags" Target="../tags/tag24.xml"/><Relationship Id="rId7" Type="http://schemas.openxmlformats.org/officeDocument/2006/relationships/image" Target="../media/image30.emf"/><Relationship Id="rId2" Type="http://schemas.openxmlformats.org/officeDocument/2006/relationships/tags" Target="../tags/tag23.xml"/><Relationship Id="rId1" Type="http://schemas.openxmlformats.org/officeDocument/2006/relationships/vmlDrawing" Target="../drawings/vmlDrawing12.vml"/><Relationship Id="rId6" Type="http://schemas.openxmlformats.org/officeDocument/2006/relationships/oleObject" Target="../embeddings/oleObject12.bin"/><Relationship Id="rId5" Type="http://schemas.openxmlformats.org/officeDocument/2006/relationships/notesSlide" Target="../notesSlides/notesSlide17.xml"/><Relationship Id="rId4"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tags" Target="../tags/tag26.xml"/><Relationship Id="rId2" Type="http://schemas.openxmlformats.org/officeDocument/2006/relationships/tags" Target="../tags/tag25.xml"/><Relationship Id="rId1" Type="http://schemas.openxmlformats.org/officeDocument/2006/relationships/vmlDrawing" Target="../drawings/vmlDrawing13.vml"/><Relationship Id="rId6" Type="http://schemas.openxmlformats.org/officeDocument/2006/relationships/image" Target="../media/image30.emf"/><Relationship Id="rId5" Type="http://schemas.openxmlformats.org/officeDocument/2006/relationships/oleObject" Target="../embeddings/oleObject13.bin"/><Relationship Id="rId4"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tags" Target="../tags/tag28.xml"/><Relationship Id="rId7" Type="http://schemas.openxmlformats.org/officeDocument/2006/relationships/image" Target="../media/image30.emf"/><Relationship Id="rId2" Type="http://schemas.openxmlformats.org/officeDocument/2006/relationships/tags" Target="../tags/tag27.xml"/><Relationship Id="rId1" Type="http://schemas.openxmlformats.org/officeDocument/2006/relationships/vmlDrawing" Target="../drawings/vmlDrawing14.vml"/><Relationship Id="rId6" Type="http://schemas.openxmlformats.org/officeDocument/2006/relationships/oleObject" Target="../embeddings/oleObject14.bin"/><Relationship Id="rId5" Type="http://schemas.openxmlformats.org/officeDocument/2006/relationships/notesSlide" Target="../notesSlides/notesSlide19.xml"/><Relationship Id="rId4"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47.png"/></Relationships>
</file>

<file path=ppt/slides/_rels/slide26.xml.rels><?xml version="1.0" encoding="UTF-8" standalone="yes"?>
<Relationships xmlns="http://schemas.openxmlformats.org/package/2006/relationships"><Relationship Id="rId3" Type="http://schemas.openxmlformats.org/officeDocument/2006/relationships/tags" Target="../tags/tag30.xml"/><Relationship Id="rId7" Type="http://schemas.openxmlformats.org/officeDocument/2006/relationships/image" Target="../media/image30.emf"/><Relationship Id="rId2" Type="http://schemas.openxmlformats.org/officeDocument/2006/relationships/tags" Target="../tags/tag29.xml"/><Relationship Id="rId1" Type="http://schemas.openxmlformats.org/officeDocument/2006/relationships/vmlDrawing" Target="../drawings/vmlDrawing15.vml"/><Relationship Id="rId6" Type="http://schemas.openxmlformats.org/officeDocument/2006/relationships/oleObject" Target="../embeddings/oleObject15.bin"/><Relationship Id="rId5" Type="http://schemas.openxmlformats.org/officeDocument/2006/relationships/notesSlide" Target="../notesSlides/notesSlide20.xml"/><Relationship Id="rId4"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tags" Target="../tags/tag32.xml"/><Relationship Id="rId7" Type="http://schemas.openxmlformats.org/officeDocument/2006/relationships/image" Target="../media/image30.emf"/><Relationship Id="rId2" Type="http://schemas.openxmlformats.org/officeDocument/2006/relationships/tags" Target="../tags/tag31.xml"/><Relationship Id="rId1" Type="http://schemas.openxmlformats.org/officeDocument/2006/relationships/vmlDrawing" Target="../drawings/vmlDrawing16.vml"/><Relationship Id="rId6" Type="http://schemas.openxmlformats.org/officeDocument/2006/relationships/oleObject" Target="../embeddings/oleObject16.bin"/><Relationship Id="rId5" Type="http://schemas.openxmlformats.org/officeDocument/2006/relationships/notesSlide" Target="../notesSlides/notesSlide22.xml"/><Relationship Id="rId4"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8" Type="http://schemas.openxmlformats.org/officeDocument/2006/relationships/image" Target="../media/image23.jpeg"/><Relationship Id="rId13" Type="http://schemas.openxmlformats.org/officeDocument/2006/relationships/image" Target="../media/image28.jpeg"/><Relationship Id="rId3" Type="http://schemas.openxmlformats.org/officeDocument/2006/relationships/image" Target="../media/image18.jpeg"/><Relationship Id="rId7" Type="http://schemas.openxmlformats.org/officeDocument/2006/relationships/image" Target="../media/image22.jpeg"/><Relationship Id="rId12" Type="http://schemas.openxmlformats.org/officeDocument/2006/relationships/image" Target="../media/image27.jpeg"/><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image" Target="../media/image21.jpeg"/><Relationship Id="rId11" Type="http://schemas.openxmlformats.org/officeDocument/2006/relationships/image" Target="../media/image26.jpeg"/><Relationship Id="rId5" Type="http://schemas.openxmlformats.org/officeDocument/2006/relationships/image" Target="../media/image20.jpeg"/><Relationship Id="rId10" Type="http://schemas.openxmlformats.org/officeDocument/2006/relationships/image" Target="../media/image25.jpeg"/><Relationship Id="rId4" Type="http://schemas.openxmlformats.org/officeDocument/2006/relationships/image" Target="../media/image19.jpeg"/><Relationship Id="rId9" Type="http://schemas.openxmlformats.org/officeDocument/2006/relationships/image" Target="../media/image24.jpeg"/><Relationship Id="rId14" Type="http://schemas.openxmlformats.org/officeDocument/2006/relationships/image" Target="../media/image29.jpe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tags" Target="../tags/tag34.xml"/><Relationship Id="rId7" Type="http://schemas.openxmlformats.org/officeDocument/2006/relationships/image" Target="../media/image30.emf"/><Relationship Id="rId2" Type="http://schemas.openxmlformats.org/officeDocument/2006/relationships/tags" Target="../tags/tag33.xml"/><Relationship Id="rId1" Type="http://schemas.openxmlformats.org/officeDocument/2006/relationships/vmlDrawing" Target="../drawings/vmlDrawing17.vml"/><Relationship Id="rId6" Type="http://schemas.openxmlformats.org/officeDocument/2006/relationships/oleObject" Target="../embeddings/oleObject17.bin"/><Relationship Id="rId5" Type="http://schemas.openxmlformats.org/officeDocument/2006/relationships/notesSlide" Target="../notesSlides/notesSlide25.xml"/><Relationship Id="rId4"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48.png"/><Relationship Id="rId4" Type="http://schemas.openxmlformats.org/officeDocument/2006/relationships/notesSlide" Target="../notesSlides/notesSlide26.xml"/></Relationships>
</file>

<file path=ppt/slides/_rels/slide3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7.xml"/><Relationship Id="rId1" Type="http://schemas.openxmlformats.org/officeDocument/2006/relationships/slideLayout" Target="../slideLayouts/slideLayout29.xml"/><Relationship Id="rId4" Type="http://schemas.microsoft.com/office/2007/relationships/hdphoto" Target="../media/hdphoto2.wdp"/></Relationships>
</file>

<file path=ppt/slides/_rels/slide34.xml.rels><?xml version="1.0" encoding="UTF-8" standalone="yes"?>
<Relationships xmlns="http://schemas.openxmlformats.org/package/2006/relationships"><Relationship Id="rId3" Type="http://schemas.openxmlformats.org/officeDocument/2006/relationships/image" Target="../media/image51.png"/><Relationship Id="rId7" Type="http://schemas.openxmlformats.org/officeDocument/2006/relationships/image" Target="../media/image55.png"/><Relationship Id="rId2" Type="http://schemas.openxmlformats.org/officeDocument/2006/relationships/image" Target="../media/image50.jpeg"/><Relationship Id="rId1" Type="http://schemas.openxmlformats.org/officeDocument/2006/relationships/slideLayout" Target="../slideLayouts/slideLayout29.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52.png"/></Relationships>
</file>

<file path=ppt/slides/_rels/slide35.xml.rels><?xml version="1.0" encoding="UTF-8" standalone="yes"?>
<Relationships xmlns="http://schemas.openxmlformats.org/package/2006/relationships"><Relationship Id="rId8" Type="http://schemas.openxmlformats.org/officeDocument/2006/relationships/image" Target="../media/image56.png"/><Relationship Id="rId3" Type="http://schemas.openxmlformats.org/officeDocument/2006/relationships/image" Target="../media/image51.png"/><Relationship Id="rId7" Type="http://schemas.openxmlformats.org/officeDocument/2006/relationships/image" Target="../media/image55.png"/><Relationship Id="rId2" Type="http://schemas.openxmlformats.org/officeDocument/2006/relationships/image" Target="../media/image50.jpeg"/><Relationship Id="rId1" Type="http://schemas.openxmlformats.org/officeDocument/2006/relationships/slideLayout" Target="../slideLayouts/slideLayout29.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52.png"/></Relationships>
</file>

<file path=ppt/slides/_rels/slide36.xml.rels><?xml version="1.0" encoding="UTF-8" standalone="yes"?>
<Relationships xmlns="http://schemas.openxmlformats.org/package/2006/relationships"><Relationship Id="rId8" Type="http://schemas.openxmlformats.org/officeDocument/2006/relationships/image" Target="../media/image56.png"/><Relationship Id="rId13" Type="http://schemas.openxmlformats.org/officeDocument/2006/relationships/image" Target="../media/image61.png"/><Relationship Id="rId3" Type="http://schemas.openxmlformats.org/officeDocument/2006/relationships/image" Target="../media/image51.png"/><Relationship Id="rId7" Type="http://schemas.openxmlformats.org/officeDocument/2006/relationships/image" Target="../media/image55.png"/><Relationship Id="rId12" Type="http://schemas.openxmlformats.org/officeDocument/2006/relationships/image" Target="../media/image60.png"/><Relationship Id="rId2" Type="http://schemas.openxmlformats.org/officeDocument/2006/relationships/image" Target="../media/image50.jpeg"/><Relationship Id="rId1" Type="http://schemas.openxmlformats.org/officeDocument/2006/relationships/slideLayout" Target="../slideLayouts/slideLayout29.xml"/><Relationship Id="rId6" Type="http://schemas.openxmlformats.org/officeDocument/2006/relationships/image" Target="../media/image54.png"/><Relationship Id="rId11" Type="http://schemas.openxmlformats.org/officeDocument/2006/relationships/image" Target="../media/image59.png"/><Relationship Id="rId5" Type="http://schemas.openxmlformats.org/officeDocument/2006/relationships/image" Target="../media/image53.png"/><Relationship Id="rId10" Type="http://schemas.openxmlformats.org/officeDocument/2006/relationships/image" Target="../media/image58.png"/><Relationship Id="rId4" Type="http://schemas.openxmlformats.org/officeDocument/2006/relationships/image" Target="../media/image52.png"/><Relationship Id="rId9" Type="http://schemas.openxmlformats.org/officeDocument/2006/relationships/image" Target="../media/image57.png"/></Relationships>
</file>

<file path=ppt/slides/_rels/slide37.xml.rels><?xml version="1.0" encoding="UTF-8" standalone="yes"?>
<Relationships xmlns="http://schemas.openxmlformats.org/package/2006/relationships"><Relationship Id="rId8" Type="http://schemas.openxmlformats.org/officeDocument/2006/relationships/image" Target="../media/image66.png"/><Relationship Id="rId13" Type="http://schemas.openxmlformats.org/officeDocument/2006/relationships/image" Target="../media/image71.png"/><Relationship Id="rId3" Type="http://schemas.openxmlformats.org/officeDocument/2006/relationships/image" Target="../media/image50.jpeg"/><Relationship Id="rId7" Type="http://schemas.openxmlformats.org/officeDocument/2006/relationships/image" Target="../media/image65.png"/><Relationship Id="rId12" Type="http://schemas.openxmlformats.org/officeDocument/2006/relationships/image" Target="../media/image70.png"/><Relationship Id="rId2" Type="http://schemas.openxmlformats.org/officeDocument/2006/relationships/notesSlide" Target="../notesSlides/notesSlide28.xml"/><Relationship Id="rId1" Type="http://schemas.openxmlformats.org/officeDocument/2006/relationships/slideLayout" Target="../slideLayouts/slideLayout29.xml"/><Relationship Id="rId6" Type="http://schemas.openxmlformats.org/officeDocument/2006/relationships/image" Target="../media/image64.png"/><Relationship Id="rId11" Type="http://schemas.openxmlformats.org/officeDocument/2006/relationships/image" Target="../media/image69.png"/><Relationship Id="rId5" Type="http://schemas.openxmlformats.org/officeDocument/2006/relationships/image" Target="../media/image63.png"/><Relationship Id="rId15" Type="http://schemas.openxmlformats.org/officeDocument/2006/relationships/image" Target="../media/image73.png"/><Relationship Id="rId10" Type="http://schemas.openxmlformats.org/officeDocument/2006/relationships/image" Target="../media/image68.png"/><Relationship Id="rId4" Type="http://schemas.openxmlformats.org/officeDocument/2006/relationships/image" Target="../media/image62.png"/><Relationship Id="rId9" Type="http://schemas.openxmlformats.org/officeDocument/2006/relationships/image" Target="../media/image67.jpeg"/><Relationship Id="rId14" Type="http://schemas.openxmlformats.org/officeDocument/2006/relationships/image" Target="../media/image72.png"/></Relationships>
</file>

<file path=ppt/slides/_rels/slide38.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image" Target="../media/image74.tiff"/><Relationship Id="rId1" Type="http://schemas.openxmlformats.org/officeDocument/2006/relationships/slideLayout" Target="../slideLayouts/slideLayout29.xml"/></Relationships>
</file>

<file path=ppt/slides/_rels/slide39.xml.rels><?xml version="1.0" encoding="UTF-8" standalone="yes"?>
<Relationships xmlns="http://schemas.openxmlformats.org/package/2006/relationships"><Relationship Id="rId8" Type="http://schemas.openxmlformats.org/officeDocument/2006/relationships/hyperlink" Target="https://www.microsoft.com/en-us/microsoft-365/blog/2018/09/06/helping-customers-shift-to-a-modern-desktop/" TargetMode="External"/><Relationship Id="rId3" Type="http://schemas.openxmlformats.org/officeDocument/2006/relationships/tags" Target="../tags/tag36.xml"/><Relationship Id="rId7" Type="http://schemas.openxmlformats.org/officeDocument/2006/relationships/image" Target="../media/image30.emf"/><Relationship Id="rId2" Type="http://schemas.openxmlformats.org/officeDocument/2006/relationships/tags" Target="../tags/tag35.xml"/><Relationship Id="rId1" Type="http://schemas.openxmlformats.org/officeDocument/2006/relationships/vmlDrawing" Target="../drawings/vmlDrawing18.vml"/><Relationship Id="rId6" Type="http://schemas.openxmlformats.org/officeDocument/2006/relationships/oleObject" Target="../embeddings/oleObject18.bin"/><Relationship Id="rId5" Type="http://schemas.openxmlformats.org/officeDocument/2006/relationships/notesSlide" Target="../notesSlides/notesSlide29.xml"/><Relationship Id="rId4"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tags" Target="../tags/tag3.xml"/><Relationship Id="rId7" Type="http://schemas.openxmlformats.org/officeDocument/2006/relationships/image" Target="../media/image30.emf"/><Relationship Id="rId2" Type="http://schemas.openxmlformats.org/officeDocument/2006/relationships/tags" Target="../tags/tag2.xml"/><Relationship Id="rId1" Type="http://schemas.openxmlformats.org/officeDocument/2006/relationships/vmlDrawing" Target="../drawings/vmlDrawing1.vml"/><Relationship Id="rId6" Type="http://schemas.openxmlformats.org/officeDocument/2006/relationships/oleObject" Target="../embeddings/oleObject1.bin"/><Relationship Id="rId11" Type="http://schemas.openxmlformats.org/officeDocument/2006/relationships/image" Target="../media/image34.png"/><Relationship Id="rId5" Type="http://schemas.openxmlformats.org/officeDocument/2006/relationships/notesSlide" Target="../notesSlides/notesSlide3.xml"/><Relationship Id="rId10" Type="http://schemas.openxmlformats.org/officeDocument/2006/relationships/image" Target="../media/image33.png"/><Relationship Id="rId4" Type="http://schemas.openxmlformats.org/officeDocument/2006/relationships/slideLayout" Target="../slideLayouts/slideLayout8.xml"/><Relationship Id="rId9" Type="http://schemas.openxmlformats.org/officeDocument/2006/relationships/image" Target="../media/image32.pn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76.jpg"/><Relationship Id="rId2" Type="http://schemas.openxmlformats.org/officeDocument/2006/relationships/tags" Target="../tags/tag37.xml"/><Relationship Id="rId1" Type="http://schemas.openxmlformats.org/officeDocument/2006/relationships/vmlDrawing" Target="../drawings/vmlDrawing19.vml"/><Relationship Id="rId6" Type="http://schemas.openxmlformats.org/officeDocument/2006/relationships/image" Target="../media/image30.emf"/><Relationship Id="rId5" Type="http://schemas.openxmlformats.org/officeDocument/2006/relationships/oleObject" Target="../embeddings/oleObject19.bin"/><Relationship Id="rId4" Type="http://schemas.openxmlformats.org/officeDocument/2006/relationships/notesSlide" Target="../notesSlides/notesSlide30.xml"/></Relationships>
</file>

<file path=ppt/slides/_rels/slide41.xml.rels><?xml version="1.0" encoding="UTF-8" standalone="yes"?>
<Relationships xmlns="http://schemas.openxmlformats.org/package/2006/relationships"><Relationship Id="rId8" Type="http://schemas.openxmlformats.org/officeDocument/2006/relationships/image" Target="../media/image76.jpg"/><Relationship Id="rId3" Type="http://schemas.openxmlformats.org/officeDocument/2006/relationships/slideLayout" Target="../slideLayouts/slideLayout6.xml"/><Relationship Id="rId7" Type="http://schemas.openxmlformats.org/officeDocument/2006/relationships/hyperlink" Target="https://azure.microsoft.com/en-us/pricing/reserved-vm-instances/" TargetMode="External"/><Relationship Id="rId2" Type="http://schemas.openxmlformats.org/officeDocument/2006/relationships/tags" Target="../tags/tag38.xml"/><Relationship Id="rId1" Type="http://schemas.openxmlformats.org/officeDocument/2006/relationships/vmlDrawing" Target="../drawings/vmlDrawing20.vml"/><Relationship Id="rId6" Type="http://schemas.openxmlformats.org/officeDocument/2006/relationships/image" Target="../media/image30.emf"/><Relationship Id="rId5" Type="http://schemas.openxmlformats.org/officeDocument/2006/relationships/oleObject" Target="../embeddings/oleObject20.bin"/><Relationship Id="rId4" Type="http://schemas.openxmlformats.org/officeDocument/2006/relationships/notesSlide" Target="../notesSlides/notesSlide3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8" Type="http://schemas.openxmlformats.org/officeDocument/2006/relationships/image" Target="../media/image77.png"/><Relationship Id="rId13" Type="http://schemas.openxmlformats.org/officeDocument/2006/relationships/image" Target="../media/image82.png"/><Relationship Id="rId3" Type="http://schemas.openxmlformats.org/officeDocument/2006/relationships/tags" Target="../tags/tag40.xml"/><Relationship Id="rId7" Type="http://schemas.openxmlformats.org/officeDocument/2006/relationships/image" Target="../media/image30.emf"/><Relationship Id="rId12" Type="http://schemas.openxmlformats.org/officeDocument/2006/relationships/image" Target="../media/image81.png"/><Relationship Id="rId2" Type="http://schemas.openxmlformats.org/officeDocument/2006/relationships/tags" Target="../tags/tag39.xml"/><Relationship Id="rId1" Type="http://schemas.openxmlformats.org/officeDocument/2006/relationships/vmlDrawing" Target="../drawings/vmlDrawing21.vml"/><Relationship Id="rId6" Type="http://schemas.openxmlformats.org/officeDocument/2006/relationships/oleObject" Target="../embeddings/oleObject21.bin"/><Relationship Id="rId11" Type="http://schemas.openxmlformats.org/officeDocument/2006/relationships/image" Target="../media/image80.png"/><Relationship Id="rId5" Type="http://schemas.openxmlformats.org/officeDocument/2006/relationships/notesSlide" Target="../notesSlides/notesSlide33.xml"/><Relationship Id="rId10" Type="http://schemas.openxmlformats.org/officeDocument/2006/relationships/image" Target="../media/image79.png"/><Relationship Id="rId4" Type="http://schemas.openxmlformats.org/officeDocument/2006/relationships/slideLayout" Target="../slideLayouts/slideLayout8.xml"/><Relationship Id="rId9" Type="http://schemas.openxmlformats.org/officeDocument/2006/relationships/image" Target="../media/image78.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8" Type="http://schemas.openxmlformats.org/officeDocument/2006/relationships/image" Target="../media/image83.png"/><Relationship Id="rId13" Type="http://schemas.openxmlformats.org/officeDocument/2006/relationships/image" Target="../media/image88.png"/><Relationship Id="rId18" Type="http://schemas.openxmlformats.org/officeDocument/2006/relationships/image" Target="../media/image93.png"/><Relationship Id="rId3" Type="http://schemas.openxmlformats.org/officeDocument/2006/relationships/tags" Target="../tags/tag42.xml"/><Relationship Id="rId21" Type="http://schemas.openxmlformats.org/officeDocument/2006/relationships/image" Target="../media/image96.png"/><Relationship Id="rId7" Type="http://schemas.openxmlformats.org/officeDocument/2006/relationships/image" Target="../media/image30.emf"/><Relationship Id="rId12" Type="http://schemas.openxmlformats.org/officeDocument/2006/relationships/image" Target="../media/image87.png"/><Relationship Id="rId17" Type="http://schemas.openxmlformats.org/officeDocument/2006/relationships/image" Target="../media/image92.png"/><Relationship Id="rId2" Type="http://schemas.openxmlformats.org/officeDocument/2006/relationships/tags" Target="../tags/tag41.xml"/><Relationship Id="rId16" Type="http://schemas.openxmlformats.org/officeDocument/2006/relationships/image" Target="../media/image91.png"/><Relationship Id="rId20" Type="http://schemas.openxmlformats.org/officeDocument/2006/relationships/image" Target="../media/image95.png"/><Relationship Id="rId1" Type="http://schemas.openxmlformats.org/officeDocument/2006/relationships/vmlDrawing" Target="../drawings/vmlDrawing22.vml"/><Relationship Id="rId6" Type="http://schemas.openxmlformats.org/officeDocument/2006/relationships/oleObject" Target="../embeddings/oleObject22.bin"/><Relationship Id="rId11" Type="http://schemas.openxmlformats.org/officeDocument/2006/relationships/image" Target="../media/image86.png"/><Relationship Id="rId5" Type="http://schemas.openxmlformats.org/officeDocument/2006/relationships/notesSlide" Target="../notesSlides/notesSlide36.xml"/><Relationship Id="rId15" Type="http://schemas.openxmlformats.org/officeDocument/2006/relationships/image" Target="../media/image90.png"/><Relationship Id="rId10" Type="http://schemas.openxmlformats.org/officeDocument/2006/relationships/image" Target="../media/image85.png"/><Relationship Id="rId19" Type="http://schemas.openxmlformats.org/officeDocument/2006/relationships/image" Target="../media/image94.png"/><Relationship Id="rId4" Type="http://schemas.openxmlformats.org/officeDocument/2006/relationships/slideLayout" Target="../slideLayouts/slideLayout8.xml"/><Relationship Id="rId9" Type="http://schemas.openxmlformats.org/officeDocument/2006/relationships/image" Target="../media/image84.png"/><Relationship Id="rId14" Type="http://schemas.openxmlformats.org/officeDocument/2006/relationships/image" Target="../media/image89.png"/></Relationships>
</file>

<file path=ppt/slides/_rels/slide47.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97.png"/><Relationship Id="rId7" Type="http://schemas.openxmlformats.org/officeDocument/2006/relationships/image" Target="../media/image43.png"/><Relationship Id="rId2" Type="http://schemas.openxmlformats.org/officeDocument/2006/relationships/notesSlide" Target="../notesSlides/notesSlide37.xml"/><Relationship Id="rId1" Type="http://schemas.openxmlformats.org/officeDocument/2006/relationships/slideLayout" Target="../slideLayouts/slideLayout8.xml"/><Relationship Id="rId6" Type="http://schemas.openxmlformats.org/officeDocument/2006/relationships/image" Target="../media/image98.png"/><Relationship Id="rId11" Type="http://schemas.openxmlformats.org/officeDocument/2006/relationships/image" Target="../media/image101.png"/><Relationship Id="rId5" Type="http://schemas.openxmlformats.org/officeDocument/2006/relationships/image" Target="../media/image40.png"/><Relationship Id="rId10" Type="http://schemas.openxmlformats.org/officeDocument/2006/relationships/image" Target="../media/image100.png"/><Relationship Id="rId4" Type="http://schemas.microsoft.com/office/2007/relationships/hdphoto" Target="../media/hdphoto3.wdp"/><Relationship Id="rId9" Type="http://schemas.openxmlformats.org/officeDocument/2006/relationships/image" Target="../media/image99.svg"/></Relationships>
</file>

<file path=ppt/slides/_rels/slide48.xml.rels><?xml version="1.0" encoding="UTF-8" standalone="yes"?>
<Relationships xmlns="http://schemas.openxmlformats.org/package/2006/relationships"><Relationship Id="rId8" Type="http://schemas.openxmlformats.org/officeDocument/2006/relationships/image" Target="../media/image102.png"/><Relationship Id="rId3" Type="http://schemas.openxmlformats.org/officeDocument/2006/relationships/tags" Target="../tags/tag44.xml"/><Relationship Id="rId7" Type="http://schemas.openxmlformats.org/officeDocument/2006/relationships/image" Target="../media/image30.emf"/><Relationship Id="rId2" Type="http://schemas.openxmlformats.org/officeDocument/2006/relationships/tags" Target="../tags/tag43.xml"/><Relationship Id="rId1" Type="http://schemas.openxmlformats.org/officeDocument/2006/relationships/vmlDrawing" Target="../drawings/vmlDrawing23.vml"/><Relationship Id="rId6" Type="http://schemas.openxmlformats.org/officeDocument/2006/relationships/oleObject" Target="../embeddings/oleObject23.bin"/><Relationship Id="rId5" Type="http://schemas.openxmlformats.org/officeDocument/2006/relationships/notesSlide" Target="../notesSlides/notesSlide38.xml"/><Relationship Id="rId4"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3" Type="http://schemas.openxmlformats.org/officeDocument/2006/relationships/hyperlink" Target="https://azure.microsoft.com/en-us/services/virtual-desktop/" TargetMode="External"/><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tags" Target="../tags/tag5.xml"/><Relationship Id="rId7" Type="http://schemas.openxmlformats.org/officeDocument/2006/relationships/image" Target="../media/image30.emf"/><Relationship Id="rId2" Type="http://schemas.openxmlformats.org/officeDocument/2006/relationships/tags" Target="../tags/tag4.xml"/><Relationship Id="rId1" Type="http://schemas.openxmlformats.org/officeDocument/2006/relationships/vmlDrawing" Target="../drawings/vmlDrawing2.vml"/><Relationship Id="rId6" Type="http://schemas.openxmlformats.org/officeDocument/2006/relationships/oleObject" Target="../embeddings/oleObject2.bin"/><Relationship Id="rId5" Type="http://schemas.openxmlformats.org/officeDocument/2006/relationships/notesSlide" Target="../notesSlides/notesSlide4.xml"/><Relationship Id="rId4"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1.xml.rels><?xml version="1.0" encoding="UTF-8" standalone="yes"?>
<Relationships xmlns="http://schemas.openxmlformats.org/package/2006/relationships"><Relationship Id="rId8" Type="http://schemas.openxmlformats.org/officeDocument/2006/relationships/image" Target="../media/image39.png"/><Relationship Id="rId13" Type="http://schemas.openxmlformats.org/officeDocument/2006/relationships/image" Target="../media/image43.png"/><Relationship Id="rId3" Type="http://schemas.openxmlformats.org/officeDocument/2006/relationships/tags" Target="../tags/tag46.xml"/><Relationship Id="rId7" Type="http://schemas.openxmlformats.org/officeDocument/2006/relationships/image" Target="../media/image30.emf"/><Relationship Id="rId12" Type="http://schemas.openxmlformats.org/officeDocument/2006/relationships/image" Target="../media/image42.svg"/><Relationship Id="rId2" Type="http://schemas.openxmlformats.org/officeDocument/2006/relationships/tags" Target="../tags/tag45.xml"/><Relationship Id="rId1" Type="http://schemas.openxmlformats.org/officeDocument/2006/relationships/vmlDrawing" Target="../drawings/vmlDrawing24.vml"/><Relationship Id="rId6" Type="http://schemas.openxmlformats.org/officeDocument/2006/relationships/oleObject" Target="../embeddings/oleObject24.bin"/><Relationship Id="rId11" Type="http://schemas.openxmlformats.org/officeDocument/2006/relationships/image" Target="../media/image41.png"/><Relationship Id="rId5" Type="http://schemas.openxmlformats.org/officeDocument/2006/relationships/notesSlide" Target="../notesSlides/notesSlide40.xml"/><Relationship Id="rId10" Type="http://schemas.openxmlformats.org/officeDocument/2006/relationships/image" Target="../media/image40.png"/><Relationship Id="rId4" Type="http://schemas.openxmlformats.org/officeDocument/2006/relationships/slideLayout" Target="../slideLayouts/slideLayout6.xml"/><Relationship Id="rId9" Type="http://schemas.microsoft.com/office/2007/relationships/hdphoto" Target="../media/hdphoto1.wdp"/><Relationship Id="rId14" Type="http://schemas.openxmlformats.org/officeDocument/2006/relationships/image" Target="../media/image98.png"/></Relationships>
</file>

<file path=ppt/slides/_rels/slide52.xml.rels><?xml version="1.0" encoding="UTF-8" standalone="yes"?>
<Relationships xmlns="http://schemas.openxmlformats.org/package/2006/relationships"><Relationship Id="rId8" Type="http://schemas.openxmlformats.org/officeDocument/2006/relationships/image" Target="../media/image39.png"/><Relationship Id="rId13" Type="http://schemas.openxmlformats.org/officeDocument/2006/relationships/image" Target="../media/image43.png"/><Relationship Id="rId3" Type="http://schemas.openxmlformats.org/officeDocument/2006/relationships/tags" Target="../tags/tag48.xml"/><Relationship Id="rId7" Type="http://schemas.openxmlformats.org/officeDocument/2006/relationships/image" Target="../media/image30.emf"/><Relationship Id="rId12" Type="http://schemas.openxmlformats.org/officeDocument/2006/relationships/image" Target="../media/image42.svg"/><Relationship Id="rId2" Type="http://schemas.openxmlformats.org/officeDocument/2006/relationships/tags" Target="../tags/tag47.xml"/><Relationship Id="rId1" Type="http://schemas.openxmlformats.org/officeDocument/2006/relationships/vmlDrawing" Target="../drawings/vmlDrawing25.vml"/><Relationship Id="rId6" Type="http://schemas.openxmlformats.org/officeDocument/2006/relationships/oleObject" Target="../embeddings/oleObject25.bin"/><Relationship Id="rId11" Type="http://schemas.openxmlformats.org/officeDocument/2006/relationships/image" Target="../media/image41.png"/><Relationship Id="rId5" Type="http://schemas.openxmlformats.org/officeDocument/2006/relationships/notesSlide" Target="../notesSlides/notesSlide41.xml"/><Relationship Id="rId10" Type="http://schemas.openxmlformats.org/officeDocument/2006/relationships/image" Target="../media/image40.png"/><Relationship Id="rId4" Type="http://schemas.openxmlformats.org/officeDocument/2006/relationships/slideLayout" Target="../slideLayouts/slideLayout6.xml"/><Relationship Id="rId9" Type="http://schemas.microsoft.com/office/2007/relationships/hdphoto" Target="../media/hdphoto1.wdp"/><Relationship Id="rId14" Type="http://schemas.openxmlformats.org/officeDocument/2006/relationships/image" Target="../media/image9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36.png"/></Relationships>
</file>

<file path=ppt/slides/_rels/slide8.xml.rels><?xml version="1.0" encoding="UTF-8" standalone="yes"?>
<Relationships xmlns="http://schemas.openxmlformats.org/package/2006/relationships"><Relationship Id="rId8" Type="http://schemas.openxmlformats.org/officeDocument/2006/relationships/image" Target="../media/image37.jpeg"/><Relationship Id="rId3" Type="http://schemas.openxmlformats.org/officeDocument/2006/relationships/tags" Target="../tags/tag7.xml"/><Relationship Id="rId7" Type="http://schemas.openxmlformats.org/officeDocument/2006/relationships/image" Target="../media/image30.emf"/><Relationship Id="rId2" Type="http://schemas.openxmlformats.org/officeDocument/2006/relationships/tags" Target="../tags/tag6.xml"/><Relationship Id="rId1" Type="http://schemas.openxmlformats.org/officeDocument/2006/relationships/vmlDrawing" Target="../drawings/vmlDrawing3.vml"/><Relationship Id="rId6" Type="http://schemas.openxmlformats.org/officeDocument/2006/relationships/oleObject" Target="../embeddings/oleObject3.bin"/><Relationship Id="rId5" Type="http://schemas.openxmlformats.org/officeDocument/2006/relationships/notesSlide" Target="../notesSlides/notesSlide7.xml"/><Relationship Id="rId4"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8" Type="http://schemas.openxmlformats.org/officeDocument/2006/relationships/image" Target="../media/image38.jpeg"/><Relationship Id="rId3" Type="http://schemas.openxmlformats.org/officeDocument/2006/relationships/tags" Target="../tags/tag9.xml"/><Relationship Id="rId7" Type="http://schemas.openxmlformats.org/officeDocument/2006/relationships/image" Target="../media/image30.emf"/><Relationship Id="rId2" Type="http://schemas.openxmlformats.org/officeDocument/2006/relationships/tags" Target="../tags/tag8.xml"/><Relationship Id="rId1" Type="http://schemas.openxmlformats.org/officeDocument/2006/relationships/vmlDrawing" Target="../drawings/vmlDrawing4.vml"/><Relationship Id="rId6" Type="http://schemas.openxmlformats.org/officeDocument/2006/relationships/oleObject" Target="../embeddings/oleObject4.bin"/><Relationship Id="rId5" Type="http://schemas.openxmlformats.org/officeDocument/2006/relationships/notesSlide" Target="../notesSlides/notesSlide8.xml"/><Relationship Id="rId4"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50F25B8-2F92-4426-927A-5EF60ECF11AB}"/>
              </a:ext>
            </a:extLst>
          </p:cNvPr>
          <p:cNvSpPr>
            <a:spLocks noGrp="1"/>
          </p:cNvSpPr>
          <p:nvPr>
            <p:ph type="title"/>
          </p:nvPr>
        </p:nvSpPr>
        <p:spPr/>
        <p:txBody>
          <a:bodyPr/>
          <a:lstStyle/>
          <a:p>
            <a:r>
              <a:rPr lang="en-US" sz="4399" dirty="0">
                <a:solidFill>
                  <a:schemeClr val="bg1"/>
                </a:solidFill>
              </a:rPr>
              <a:t>Microsoft Windows </a:t>
            </a:r>
            <a:br>
              <a:rPr lang="en-US" sz="4399" dirty="0">
                <a:solidFill>
                  <a:schemeClr val="bg1"/>
                </a:solidFill>
              </a:rPr>
            </a:br>
            <a:r>
              <a:rPr lang="en-US" sz="4399" dirty="0">
                <a:solidFill>
                  <a:schemeClr val="bg1"/>
                </a:solidFill>
              </a:rPr>
              <a:t>Virtual Desktop </a:t>
            </a:r>
          </a:p>
        </p:txBody>
      </p:sp>
      <p:sp>
        <p:nvSpPr>
          <p:cNvPr id="7" name="Text Placeholder 6">
            <a:extLst>
              <a:ext uri="{FF2B5EF4-FFF2-40B4-BE49-F238E27FC236}">
                <a16:creationId xmlns:a16="http://schemas.microsoft.com/office/drawing/2014/main" id="{3FF552F8-619A-4E50-849C-343EDE8381B0}"/>
              </a:ext>
            </a:extLst>
          </p:cNvPr>
          <p:cNvSpPr>
            <a:spLocks noGrp="1"/>
          </p:cNvSpPr>
          <p:nvPr>
            <p:ph type="body" sz="quarter" idx="12"/>
          </p:nvPr>
        </p:nvSpPr>
        <p:spPr/>
        <p:txBody>
          <a:bodyPr/>
          <a:lstStyle/>
          <a:p>
            <a:r>
              <a:rPr lang="en-US" dirty="0"/>
              <a:t>The best virtual desktop experience, delivered on Azure</a:t>
            </a:r>
          </a:p>
          <a:p>
            <a:endParaRPr lang="en-US" dirty="0"/>
          </a:p>
          <a:p>
            <a:endParaRPr lang="en-US" dirty="0"/>
          </a:p>
          <a:p>
            <a:endParaRPr lang="en-US" dirty="0"/>
          </a:p>
        </p:txBody>
      </p:sp>
    </p:spTree>
    <p:extLst>
      <p:ext uri="{BB962C8B-B14F-4D97-AF65-F5344CB8AC3E}">
        <p14:creationId xmlns:p14="http://schemas.microsoft.com/office/powerpoint/2010/main" val="1133327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416AE4B2-5C44-4B91-A7C1-4CCE478CD008}"/>
              </a:ext>
            </a:extLst>
          </p:cNvPr>
          <p:cNvGraphicFramePr>
            <a:graphicFrameLocks noChangeAspect="1"/>
          </p:cNvGraphicFramePr>
          <p:nvPr>
            <p:custDataLst>
              <p:tags r:id="rId2"/>
            </p:custDataLs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3492" name="think-cell Slide" r:id="rId6" imgW="425" imgH="424" progId="TCLayout.ActiveDocument.1">
                  <p:embed/>
                </p:oleObj>
              </mc:Choice>
              <mc:Fallback>
                <p:oleObj name="think-cell Slide" r:id="rId6" imgW="425" imgH="424" progId="TCLayout.ActiveDocument.1">
                  <p:embed/>
                  <p:pic>
                    <p:nvPicPr>
                      <p:cNvPr id="4" name="Object 3" hidden="1">
                        <a:extLst>
                          <a:ext uri="{FF2B5EF4-FFF2-40B4-BE49-F238E27FC236}">
                            <a16:creationId xmlns:a16="http://schemas.microsoft.com/office/drawing/2014/main" id="{416AE4B2-5C44-4B91-A7C1-4CCE478CD008}"/>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701ACBA1-1B4D-4BC1-B790-0A0A014F7B62}"/>
              </a:ext>
            </a:extLst>
          </p:cNvPr>
          <p:cNvSpPr/>
          <p:nvPr>
            <p:custDataLst>
              <p:tags r:id="rId3"/>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199" dirty="0" err="1">
              <a:gradFill>
                <a:gsLst>
                  <a:gs pos="0">
                    <a:srgbClr val="FFFFFF"/>
                  </a:gs>
                  <a:gs pos="100000">
                    <a:srgbClr val="FFFFFF"/>
                  </a:gs>
                </a:gsLst>
                <a:lin ang="5400000" scaled="0"/>
              </a:gradFill>
              <a:latin typeface="Segoe UI Semibold" panose="020B0702040204020203" pitchFamily="34" charset="0"/>
              <a:cs typeface="Segoe UI" panose="020B0502040204020203" pitchFamily="34" charset="0"/>
              <a:sym typeface="Segoe UI Semibold" panose="020B0702040204020203" pitchFamily="34" charset="0"/>
            </a:endParaRPr>
          </a:p>
        </p:txBody>
      </p:sp>
      <p:sp>
        <p:nvSpPr>
          <p:cNvPr id="2" name="Title 1">
            <a:extLst>
              <a:ext uri="{FF2B5EF4-FFF2-40B4-BE49-F238E27FC236}">
                <a16:creationId xmlns:a16="http://schemas.microsoft.com/office/drawing/2014/main" id="{28C11088-B9BC-405E-A05B-435469D53627}"/>
              </a:ext>
            </a:extLst>
          </p:cNvPr>
          <p:cNvSpPr>
            <a:spLocks noGrp="1"/>
          </p:cNvSpPr>
          <p:nvPr>
            <p:ph type="title"/>
          </p:nvPr>
        </p:nvSpPr>
        <p:spPr/>
        <p:txBody>
          <a:bodyPr/>
          <a:lstStyle/>
          <a:p>
            <a:pPr lvl="0"/>
            <a:r>
              <a:rPr lang="en-US" dirty="0"/>
              <a:t>Windows Virtual Desktop timeline </a:t>
            </a:r>
          </a:p>
        </p:txBody>
      </p:sp>
      <p:cxnSp>
        <p:nvCxnSpPr>
          <p:cNvPr id="47" name="Straight Connector 46">
            <a:extLst>
              <a:ext uri="{FF2B5EF4-FFF2-40B4-BE49-F238E27FC236}">
                <a16:creationId xmlns:a16="http://schemas.microsoft.com/office/drawing/2014/main" id="{BE651586-6581-41ED-99C7-10B9CA8B9FBD}"/>
              </a:ext>
            </a:extLst>
          </p:cNvPr>
          <p:cNvCxnSpPr>
            <a:cxnSpLocks/>
          </p:cNvCxnSpPr>
          <p:nvPr/>
        </p:nvCxnSpPr>
        <p:spPr>
          <a:xfrm>
            <a:off x="0" y="3326118"/>
            <a:ext cx="12436476" cy="0"/>
          </a:xfrm>
          <a:prstGeom prst="line">
            <a:avLst/>
          </a:prstGeom>
          <a:ln w="12700" cap="rnd">
            <a:solidFill>
              <a:schemeClr val="bg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53" name="Group 52">
            <a:extLst>
              <a:ext uri="{FF2B5EF4-FFF2-40B4-BE49-F238E27FC236}">
                <a16:creationId xmlns:a16="http://schemas.microsoft.com/office/drawing/2014/main" id="{2E250807-550D-491B-8D4B-4EF10BAE1F01}"/>
              </a:ext>
            </a:extLst>
          </p:cNvPr>
          <p:cNvGrpSpPr/>
          <p:nvPr/>
        </p:nvGrpSpPr>
        <p:grpSpPr>
          <a:xfrm>
            <a:off x="10407964" y="2902078"/>
            <a:ext cx="1611657" cy="1998243"/>
            <a:chOff x="10407964" y="3922403"/>
            <a:chExt cx="1611657" cy="1998243"/>
          </a:xfrm>
        </p:grpSpPr>
        <p:sp>
          <p:nvSpPr>
            <p:cNvPr id="169" name="Arrow: Bent 168">
              <a:extLst>
                <a:ext uri="{FF2B5EF4-FFF2-40B4-BE49-F238E27FC236}">
                  <a16:creationId xmlns:a16="http://schemas.microsoft.com/office/drawing/2014/main" id="{886C228E-A5DB-4022-B97E-28EB7CD20364}"/>
                </a:ext>
              </a:extLst>
            </p:cNvPr>
            <p:cNvSpPr/>
            <p:nvPr/>
          </p:nvSpPr>
          <p:spPr bwMode="auto">
            <a:xfrm flipH="1" flipV="1">
              <a:off x="10407964" y="4357349"/>
              <a:ext cx="1595519" cy="1563297"/>
            </a:xfrm>
            <a:prstGeom prst="bentArrow">
              <a:avLst>
                <a:gd name="adj1" fmla="val 0"/>
                <a:gd name="adj2" fmla="val 0"/>
                <a:gd name="adj3" fmla="val 25000"/>
                <a:gd name="adj4" fmla="val 7107"/>
              </a:avLst>
            </a:prstGeom>
            <a:solidFill>
              <a:schemeClr val="accent1"/>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7" name="Group 16">
              <a:extLst>
                <a:ext uri="{FF2B5EF4-FFF2-40B4-BE49-F238E27FC236}">
                  <a16:creationId xmlns:a16="http://schemas.microsoft.com/office/drawing/2014/main" id="{D3348382-D97A-4B3A-A4BA-5A2302A36430}"/>
                </a:ext>
              </a:extLst>
            </p:cNvPr>
            <p:cNvGrpSpPr/>
            <p:nvPr/>
          </p:nvGrpSpPr>
          <p:grpSpPr>
            <a:xfrm>
              <a:off x="11163811" y="3922403"/>
              <a:ext cx="851547" cy="848079"/>
              <a:chOff x="11163811" y="3922403"/>
              <a:chExt cx="851547" cy="848079"/>
            </a:xfrm>
          </p:grpSpPr>
          <p:sp>
            <p:nvSpPr>
              <p:cNvPr id="149" name="Oval 148">
                <a:extLst>
                  <a:ext uri="{FF2B5EF4-FFF2-40B4-BE49-F238E27FC236}">
                    <a16:creationId xmlns:a16="http://schemas.microsoft.com/office/drawing/2014/main" id="{570295D7-E414-41B4-ACCF-296906ECB599}"/>
                  </a:ext>
                </a:extLst>
              </p:cNvPr>
              <p:cNvSpPr/>
              <p:nvPr/>
            </p:nvSpPr>
            <p:spPr bwMode="auto">
              <a:xfrm flipH="1" flipV="1">
                <a:off x="11174717" y="3934038"/>
                <a:ext cx="824810" cy="824810"/>
              </a:xfrm>
              <a:prstGeom prst="ellipse">
                <a:avLst/>
              </a:prstGeom>
              <a:solidFill>
                <a:schemeClr val="bg1"/>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157" name="Arc 156">
                <a:extLst>
                  <a:ext uri="{FF2B5EF4-FFF2-40B4-BE49-F238E27FC236}">
                    <a16:creationId xmlns:a16="http://schemas.microsoft.com/office/drawing/2014/main" id="{4037FFF6-F349-455D-AC1D-B679AC0F96E1}"/>
                  </a:ext>
                </a:extLst>
              </p:cNvPr>
              <p:cNvSpPr/>
              <p:nvPr/>
            </p:nvSpPr>
            <p:spPr bwMode="auto">
              <a:xfrm flipH="1" flipV="1">
                <a:off x="11163811" y="3923131"/>
                <a:ext cx="846624" cy="846624"/>
              </a:xfrm>
              <a:prstGeom prst="arc">
                <a:avLst/>
              </a:prstGeom>
              <a:noFill/>
              <a:ln w="1270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128" name="Oval 127">
                <a:extLst>
                  <a:ext uri="{FF2B5EF4-FFF2-40B4-BE49-F238E27FC236}">
                    <a16:creationId xmlns:a16="http://schemas.microsoft.com/office/drawing/2014/main" id="{F6293D5F-0599-4EC9-9154-4999B1574C4E}"/>
                  </a:ext>
                </a:extLst>
              </p:cNvPr>
              <p:cNvSpPr/>
              <p:nvPr/>
            </p:nvSpPr>
            <p:spPr bwMode="auto">
              <a:xfrm>
                <a:off x="11167279" y="3922403"/>
                <a:ext cx="848079" cy="848079"/>
              </a:xfrm>
              <a:prstGeom prst="ellipse">
                <a:avLst/>
              </a:prstGeom>
              <a:solidFill>
                <a:schemeClr val="bg1"/>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119" name="Arc 118">
                <a:extLst>
                  <a:ext uri="{FF2B5EF4-FFF2-40B4-BE49-F238E27FC236}">
                    <a16:creationId xmlns:a16="http://schemas.microsoft.com/office/drawing/2014/main" id="{7DDBE4DD-724C-44A0-A2A8-142F79A8A823}"/>
                  </a:ext>
                </a:extLst>
              </p:cNvPr>
              <p:cNvSpPr/>
              <p:nvPr/>
            </p:nvSpPr>
            <p:spPr bwMode="auto">
              <a:xfrm>
                <a:off x="11163811" y="3923131"/>
                <a:ext cx="846624" cy="846624"/>
              </a:xfrm>
              <a:prstGeom prst="arc">
                <a:avLst/>
              </a:prstGeom>
              <a:noFill/>
              <a:ln w="1270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50" name="Oval 49">
                <a:extLst>
                  <a:ext uri="{FF2B5EF4-FFF2-40B4-BE49-F238E27FC236}">
                    <a16:creationId xmlns:a16="http://schemas.microsoft.com/office/drawing/2014/main" id="{FACC1F2D-118C-447D-B1EB-54E10717D6B5}"/>
                  </a:ext>
                </a:extLst>
              </p:cNvPr>
              <p:cNvSpPr/>
              <p:nvPr/>
            </p:nvSpPr>
            <p:spPr bwMode="auto">
              <a:xfrm>
                <a:off x="11261019" y="4020339"/>
                <a:ext cx="652207" cy="652207"/>
              </a:xfrm>
              <a:prstGeom prst="ellipse">
                <a:avLst/>
              </a:prstGeom>
              <a:solidFill>
                <a:schemeClr val="accent1"/>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182880" tIns="146304" rIns="182880" bIns="146304" numCol="1" spcCol="0" rtlCol="0" fromWordArt="0" anchor="ctr" anchorCtr="0" forceAA="0" compatLnSpc="1">
                <a:prstTxWarp prst="textNoShape">
                  <a:avLst/>
                </a:prstTxWarp>
                <a:noAutofit/>
              </a:bodyPr>
              <a:lstStyle/>
              <a:p>
                <a:pPr algn="ctr" defTabSz="932742">
                  <a:lnSpc>
                    <a:spcPct val="90000"/>
                  </a:lnSpc>
                </a:pPr>
                <a:r>
                  <a:rPr lang="en-US" sz="1400" spc="-50" dirty="0">
                    <a:solidFill>
                      <a:schemeClr val="bg1"/>
                    </a:solidFill>
                    <a:latin typeface="+mj-lt"/>
                  </a:rPr>
                  <a:t>GA</a:t>
                </a:r>
                <a:br>
                  <a:rPr lang="en-US" sz="1400" spc="-50" dirty="0">
                    <a:solidFill>
                      <a:schemeClr val="bg1"/>
                    </a:solidFill>
                    <a:latin typeface="+mj-lt"/>
                  </a:rPr>
                </a:br>
                <a:r>
                  <a:rPr lang="en-US" sz="1400" spc="-50" dirty="0">
                    <a:solidFill>
                      <a:schemeClr val="bg1"/>
                    </a:solidFill>
                    <a:latin typeface="+mj-lt"/>
                  </a:rPr>
                  <a:t>+ 9m</a:t>
                </a:r>
              </a:p>
            </p:txBody>
          </p:sp>
        </p:grpSp>
        <p:sp>
          <p:nvSpPr>
            <p:cNvPr id="177" name="Rectangle 176">
              <a:extLst>
                <a:ext uri="{FF2B5EF4-FFF2-40B4-BE49-F238E27FC236}">
                  <a16:creationId xmlns:a16="http://schemas.microsoft.com/office/drawing/2014/main" id="{6494C3BB-DE26-479F-BE60-2212B804EEDE}"/>
                </a:ext>
              </a:extLst>
            </p:cNvPr>
            <p:cNvSpPr/>
            <p:nvPr/>
          </p:nvSpPr>
          <p:spPr bwMode="auto">
            <a:xfrm>
              <a:off x="10508873" y="5417241"/>
              <a:ext cx="1510748" cy="503405"/>
            </a:xfrm>
            <a:prstGeom prst="rect">
              <a:avLst/>
            </a:prstGeom>
            <a:noFill/>
            <a:ln>
              <a:noFill/>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marL="0" marR="0" lvl="0" indent="0" algn="r" defTabSz="914099" rtl="0" eaLnBrk="1" fontAlgn="base" latinLnBrk="0" hangingPunct="1">
                <a:lnSpc>
                  <a:spcPct val="90000"/>
                </a:lnSpc>
                <a:spcBef>
                  <a:spcPct val="0"/>
                </a:spcBef>
                <a:spcAft>
                  <a:spcPct val="0"/>
                </a:spcAft>
                <a:buClrTx/>
                <a:buSzTx/>
                <a:buFontTx/>
                <a:buNone/>
                <a:tabLst/>
                <a:defRPr/>
              </a:pPr>
              <a:r>
                <a:rPr kumimoji="0" lang="en-US" sz="1400" i="0" u="none" strike="noStrike" kern="1200" cap="none" spc="-50" normalizeH="0" baseline="0" noProof="0" dirty="0">
                  <a:ln>
                    <a:noFill/>
                  </a:ln>
                  <a:solidFill>
                    <a:schemeClr val="tx1"/>
                  </a:solidFill>
                  <a:effectLst/>
                  <a:uLnTx/>
                  <a:uFillTx/>
                  <a:ea typeface="+mn-ea"/>
                  <a:cs typeface="+mn-cs"/>
                </a:rPr>
                <a:t>Mooncake</a:t>
              </a:r>
            </a:p>
          </p:txBody>
        </p:sp>
      </p:grpSp>
      <p:grpSp>
        <p:nvGrpSpPr>
          <p:cNvPr id="48" name="Group 47">
            <a:extLst>
              <a:ext uri="{FF2B5EF4-FFF2-40B4-BE49-F238E27FC236}">
                <a16:creationId xmlns:a16="http://schemas.microsoft.com/office/drawing/2014/main" id="{3061FCFE-671F-4732-AB34-DE01975DCF12}"/>
              </a:ext>
            </a:extLst>
          </p:cNvPr>
          <p:cNvGrpSpPr/>
          <p:nvPr/>
        </p:nvGrpSpPr>
        <p:grpSpPr>
          <a:xfrm>
            <a:off x="6455205" y="2902078"/>
            <a:ext cx="2156743" cy="1998243"/>
            <a:chOff x="5095869" y="3922403"/>
            <a:chExt cx="2156743" cy="1998243"/>
          </a:xfrm>
        </p:grpSpPr>
        <p:sp>
          <p:nvSpPr>
            <p:cNvPr id="171" name="Arrow: Bent 170">
              <a:extLst>
                <a:ext uri="{FF2B5EF4-FFF2-40B4-BE49-F238E27FC236}">
                  <a16:creationId xmlns:a16="http://schemas.microsoft.com/office/drawing/2014/main" id="{2C28172D-4AE6-42F4-8C4D-255F297DD79E}"/>
                </a:ext>
              </a:extLst>
            </p:cNvPr>
            <p:cNvSpPr/>
            <p:nvPr/>
          </p:nvSpPr>
          <p:spPr bwMode="auto">
            <a:xfrm flipH="1" flipV="1">
              <a:off x="5645218" y="4357349"/>
              <a:ext cx="1595519" cy="1563297"/>
            </a:xfrm>
            <a:prstGeom prst="bentArrow">
              <a:avLst>
                <a:gd name="adj1" fmla="val 0"/>
                <a:gd name="adj2" fmla="val 0"/>
                <a:gd name="adj3" fmla="val 25000"/>
                <a:gd name="adj4" fmla="val 7107"/>
              </a:avLst>
            </a:prstGeom>
            <a:solidFill>
              <a:schemeClr val="accent1"/>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1" name="Group 10">
              <a:extLst>
                <a:ext uri="{FF2B5EF4-FFF2-40B4-BE49-F238E27FC236}">
                  <a16:creationId xmlns:a16="http://schemas.microsoft.com/office/drawing/2014/main" id="{682C5AFB-4840-4A58-AB40-158D065B3C17}"/>
                </a:ext>
              </a:extLst>
            </p:cNvPr>
            <p:cNvGrpSpPr/>
            <p:nvPr/>
          </p:nvGrpSpPr>
          <p:grpSpPr>
            <a:xfrm>
              <a:off x="6401065" y="3922403"/>
              <a:ext cx="851547" cy="848079"/>
              <a:chOff x="6305097" y="3922403"/>
              <a:chExt cx="851547" cy="848079"/>
            </a:xfrm>
          </p:grpSpPr>
          <p:sp>
            <p:nvSpPr>
              <p:cNvPr id="151" name="Oval 150">
                <a:extLst>
                  <a:ext uri="{FF2B5EF4-FFF2-40B4-BE49-F238E27FC236}">
                    <a16:creationId xmlns:a16="http://schemas.microsoft.com/office/drawing/2014/main" id="{8CA8A3D5-00E8-4DF0-A397-C154AB863FA1}"/>
                  </a:ext>
                </a:extLst>
              </p:cNvPr>
              <p:cNvSpPr/>
              <p:nvPr/>
            </p:nvSpPr>
            <p:spPr bwMode="auto">
              <a:xfrm flipH="1" flipV="1">
                <a:off x="6316003" y="3934038"/>
                <a:ext cx="824810" cy="824810"/>
              </a:xfrm>
              <a:prstGeom prst="ellipse">
                <a:avLst/>
              </a:prstGeom>
              <a:solidFill>
                <a:schemeClr val="bg1"/>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159" name="Arc 158">
                <a:extLst>
                  <a:ext uri="{FF2B5EF4-FFF2-40B4-BE49-F238E27FC236}">
                    <a16:creationId xmlns:a16="http://schemas.microsoft.com/office/drawing/2014/main" id="{B2840ED6-A302-4357-8238-C0327CE30139}"/>
                  </a:ext>
                </a:extLst>
              </p:cNvPr>
              <p:cNvSpPr/>
              <p:nvPr/>
            </p:nvSpPr>
            <p:spPr bwMode="auto">
              <a:xfrm flipH="1" flipV="1">
                <a:off x="6305097" y="3923131"/>
                <a:ext cx="846624" cy="846624"/>
              </a:xfrm>
              <a:prstGeom prst="arc">
                <a:avLst/>
              </a:prstGeom>
              <a:noFill/>
              <a:ln w="1270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130" name="Oval 129">
                <a:extLst>
                  <a:ext uri="{FF2B5EF4-FFF2-40B4-BE49-F238E27FC236}">
                    <a16:creationId xmlns:a16="http://schemas.microsoft.com/office/drawing/2014/main" id="{E026E560-ACB2-4026-B4E2-CC503ECDAF9A}"/>
                  </a:ext>
                </a:extLst>
              </p:cNvPr>
              <p:cNvSpPr/>
              <p:nvPr/>
            </p:nvSpPr>
            <p:spPr bwMode="auto">
              <a:xfrm>
                <a:off x="6308565" y="3922403"/>
                <a:ext cx="848079" cy="848079"/>
              </a:xfrm>
              <a:prstGeom prst="ellipse">
                <a:avLst/>
              </a:prstGeom>
              <a:solidFill>
                <a:schemeClr val="bg1"/>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121" name="Arc 120">
                <a:extLst>
                  <a:ext uri="{FF2B5EF4-FFF2-40B4-BE49-F238E27FC236}">
                    <a16:creationId xmlns:a16="http://schemas.microsoft.com/office/drawing/2014/main" id="{85E8086E-0F15-48D7-9522-ABEB7E18EFC4}"/>
                  </a:ext>
                </a:extLst>
              </p:cNvPr>
              <p:cNvSpPr/>
              <p:nvPr/>
            </p:nvSpPr>
            <p:spPr bwMode="auto">
              <a:xfrm>
                <a:off x="6305097" y="3923131"/>
                <a:ext cx="846624" cy="846624"/>
              </a:xfrm>
              <a:prstGeom prst="arc">
                <a:avLst/>
              </a:prstGeom>
              <a:noFill/>
              <a:ln w="1270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66" name="Oval 65">
                <a:extLst>
                  <a:ext uri="{FF2B5EF4-FFF2-40B4-BE49-F238E27FC236}">
                    <a16:creationId xmlns:a16="http://schemas.microsoft.com/office/drawing/2014/main" id="{4713B844-E31B-4294-8C26-5728DDE57E45}"/>
                  </a:ext>
                </a:extLst>
              </p:cNvPr>
              <p:cNvSpPr/>
              <p:nvPr/>
            </p:nvSpPr>
            <p:spPr bwMode="auto">
              <a:xfrm>
                <a:off x="6402305" y="4020339"/>
                <a:ext cx="652207" cy="652207"/>
              </a:xfrm>
              <a:prstGeom prst="ellipse">
                <a:avLst/>
              </a:prstGeom>
              <a:solidFill>
                <a:schemeClr val="accent1"/>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182880" tIns="146304" rIns="182880" bIns="146304" numCol="1" spcCol="0" rtlCol="0" fromWordArt="0" anchor="ctr" anchorCtr="0" forceAA="0" compatLnSpc="1">
                <a:prstTxWarp prst="textNoShape">
                  <a:avLst/>
                </a:prstTxWarp>
                <a:noAutofit/>
              </a:bodyPr>
              <a:lstStyle/>
              <a:p>
                <a:pPr algn="ctr" defTabSz="932742">
                  <a:lnSpc>
                    <a:spcPct val="90000"/>
                  </a:lnSpc>
                </a:pPr>
                <a:r>
                  <a:rPr lang="en-US" sz="1400" spc="-50" dirty="0">
                    <a:solidFill>
                      <a:schemeClr val="bg1"/>
                    </a:solidFill>
                    <a:latin typeface="+mj-lt"/>
                  </a:rPr>
                  <a:t>GA</a:t>
                </a:r>
                <a:br>
                  <a:rPr lang="en-US" sz="1400" spc="-50" dirty="0">
                    <a:solidFill>
                      <a:schemeClr val="bg1"/>
                    </a:solidFill>
                    <a:latin typeface="+mj-lt"/>
                  </a:rPr>
                </a:br>
                <a:r>
                  <a:rPr lang="en-US" sz="1400" spc="-50" dirty="0">
                    <a:solidFill>
                      <a:schemeClr val="bg1"/>
                    </a:solidFill>
                    <a:latin typeface="+mj-lt"/>
                  </a:rPr>
                  <a:t>+ 5m</a:t>
                </a:r>
              </a:p>
            </p:txBody>
          </p:sp>
        </p:grpSp>
        <p:sp>
          <p:nvSpPr>
            <p:cNvPr id="187" name="Rectangle 186">
              <a:extLst>
                <a:ext uri="{FF2B5EF4-FFF2-40B4-BE49-F238E27FC236}">
                  <a16:creationId xmlns:a16="http://schemas.microsoft.com/office/drawing/2014/main" id="{041F60E7-A6C2-4327-BDB0-126D16DAF805}"/>
                </a:ext>
              </a:extLst>
            </p:cNvPr>
            <p:cNvSpPr/>
            <p:nvPr/>
          </p:nvSpPr>
          <p:spPr bwMode="auto">
            <a:xfrm>
              <a:off x="5095869" y="5417241"/>
              <a:ext cx="2154859" cy="503405"/>
            </a:xfrm>
            <a:prstGeom prst="rect">
              <a:avLst/>
            </a:prstGeom>
            <a:noFill/>
            <a:ln>
              <a:noFill/>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lvl="0" algn="r" defTabSz="914099" fontAlgn="base">
                <a:lnSpc>
                  <a:spcPct val="90000"/>
                </a:lnSpc>
                <a:spcBef>
                  <a:spcPct val="0"/>
                </a:spcBef>
                <a:spcAft>
                  <a:spcPct val="0"/>
                </a:spcAft>
                <a:defRPr/>
              </a:pPr>
              <a:r>
                <a:rPr lang="en-US" sz="1400" spc="-50" dirty="0">
                  <a:solidFill>
                    <a:schemeClr val="tx1"/>
                  </a:solidFill>
                </a:rPr>
                <a:t>Brazil South, Canada Central, Korea Central, France Central , German West Central</a:t>
              </a:r>
            </a:p>
          </p:txBody>
        </p:sp>
      </p:grpSp>
      <p:grpSp>
        <p:nvGrpSpPr>
          <p:cNvPr id="29" name="Group 28">
            <a:extLst>
              <a:ext uri="{FF2B5EF4-FFF2-40B4-BE49-F238E27FC236}">
                <a16:creationId xmlns:a16="http://schemas.microsoft.com/office/drawing/2014/main" id="{25964566-AF3C-4161-B65A-D89CDE066876}"/>
              </a:ext>
            </a:extLst>
          </p:cNvPr>
          <p:cNvGrpSpPr/>
          <p:nvPr/>
        </p:nvGrpSpPr>
        <p:grpSpPr>
          <a:xfrm>
            <a:off x="3263845" y="2902078"/>
            <a:ext cx="1607394" cy="1998243"/>
            <a:chOff x="3263845" y="3922403"/>
            <a:chExt cx="1607394" cy="1998243"/>
          </a:xfrm>
        </p:grpSpPr>
        <p:sp>
          <p:nvSpPr>
            <p:cNvPr id="172" name="Arrow: Bent 171">
              <a:extLst>
                <a:ext uri="{FF2B5EF4-FFF2-40B4-BE49-F238E27FC236}">
                  <a16:creationId xmlns:a16="http://schemas.microsoft.com/office/drawing/2014/main" id="{4595A4C9-6807-40CC-84D7-579E3EE2A0F9}"/>
                </a:ext>
              </a:extLst>
            </p:cNvPr>
            <p:cNvSpPr/>
            <p:nvPr/>
          </p:nvSpPr>
          <p:spPr bwMode="auto">
            <a:xfrm flipH="1" flipV="1">
              <a:off x="3263845" y="4357349"/>
              <a:ext cx="1595519" cy="1563297"/>
            </a:xfrm>
            <a:prstGeom prst="bentArrow">
              <a:avLst>
                <a:gd name="adj1" fmla="val 0"/>
                <a:gd name="adj2" fmla="val 0"/>
                <a:gd name="adj3" fmla="val 25000"/>
                <a:gd name="adj4" fmla="val 7107"/>
              </a:avLst>
            </a:prstGeom>
            <a:solidFill>
              <a:schemeClr val="accent1"/>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9" name="Group 8">
              <a:extLst>
                <a:ext uri="{FF2B5EF4-FFF2-40B4-BE49-F238E27FC236}">
                  <a16:creationId xmlns:a16="http://schemas.microsoft.com/office/drawing/2014/main" id="{311F70CB-5AC9-46F9-B601-EF14A744BB84}"/>
                </a:ext>
              </a:extLst>
            </p:cNvPr>
            <p:cNvGrpSpPr/>
            <p:nvPr/>
          </p:nvGrpSpPr>
          <p:grpSpPr>
            <a:xfrm>
              <a:off x="4019692" y="3922403"/>
              <a:ext cx="851547" cy="848079"/>
              <a:chOff x="4006369" y="3922403"/>
              <a:chExt cx="851547" cy="848079"/>
            </a:xfrm>
          </p:grpSpPr>
          <p:sp>
            <p:nvSpPr>
              <p:cNvPr id="152" name="Oval 151">
                <a:extLst>
                  <a:ext uri="{FF2B5EF4-FFF2-40B4-BE49-F238E27FC236}">
                    <a16:creationId xmlns:a16="http://schemas.microsoft.com/office/drawing/2014/main" id="{6FAF6751-4BDE-49AF-A19F-377A574BF372}"/>
                  </a:ext>
                </a:extLst>
              </p:cNvPr>
              <p:cNvSpPr/>
              <p:nvPr/>
            </p:nvSpPr>
            <p:spPr bwMode="auto">
              <a:xfrm flipH="1" flipV="1">
                <a:off x="4017275" y="3934038"/>
                <a:ext cx="824810" cy="824810"/>
              </a:xfrm>
              <a:prstGeom prst="ellipse">
                <a:avLst/>
              </a:prstGeom>
              <a:solidFill>
                <a:schemeClr val="bg1"/>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160" name="Arc 159">
                <a:extLst>
                  <a:ext uri="{FF2B5EF4-FFF2-40B4-BE49-F238E27FC236}">
                    <a16:creationId xmlns:a16="http://schemas.microsoft.com/office/drawing/2014/main" id="{D1751F85-DA60-4F22-9088-728E213FD537}"/>
                  </a:ext>
                </a:extLst>
              </p:cNvPr>
              <p:cNvSpPr/>
              <p:nvPr/>
            </p:nvSpPr>
            <p:spPr bwMode="auto">
              <a:xfrm flipH="1" flipV="1">
                <a:off x="4006369" y="3923131"/>
                <a:ext cx="846624" cy="846624"/>
              </a:xfrm>
              <a:prstGeom prst="arc">
                <a:avLst/>
              </a:prstGeom>
              <a:noFill/>
              <a:ln w="1270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131" name="Oval 130">
                <a:extLst>
                  <a:ext uri="{FF2B5EF4-FFF2-40B4-BE49-F238E27FC236}">
                    <a16:creationId xmlns:a16="http://schemas.microsoft.com/office/drawing/2014/main" id="{DA9BD6F9-7259-4F88-926F-51B68E024D50}"/>
                  </a:ext>
                </a:extLst>
              </p:cNvPr>
              <p:cNvSpPr/>
              <p:nvPr/>
            </p:nvSpPr>
            <p:spPr bwMode="auto">
              <a:xfrm>
                <a:off x="4009837" y="3922403"/>
                <a:ext cx="848079" cy="848079"/>
              </a:xfrm>
              <a:prstGeom prst="ellipse">
                <a:avLst/>
              </a:prstGeom>
              <a:solidFill>
                <a:schemeClr val="bg1"/>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122" name="Arc 121">
                <a:extLst>
                  <a:ext uri="{FF2B5EF4-FFF2-40B4-BE49-F238E27FC236}">
                    <a16:creationId xmlns:a16="http://schemas.microsoft.com/office/drawing/2014/main" id="{D2DC66AC-D67D-43AD-A3A8-19D16B667E14}"/>
                  </a:ext>
                </a:extLst>
              </p:cNvPr>
              <p:cNvSpPr/>
              <p:nvPr/>
            </p:nvSpPr>
            <p:spPr bwMode="auto">
              <a:xfrm>
                <a:off x="4006369" y="3923131"/>
                <a:ext cx="846624" cy="846624"/>
              </a:xfrm>
              <a:prstGeom prst="arc">
                <a:avLst/>
              </a:prstGeom>
              <a:noFill/>
              <a:ln w="1270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73" name="Oval 72">
                <a:extLst>
                  <a:ext uri="{FF2B5EF4-FFF2-40B4-BE49-F238E27FC236}">
                    <a16:creationId xmlns:a16="http://schemas.microsoft.com/office/drawing/2014/main" id="{021B331C-40C7-4907-B90E-791719499168}"/>
                  </a:ext>
                </a:extLst>
              </p:cNvPr>
              <p:cNvSpPr/>
              <p:nvPr/>
            </p:nvSpPr>
            <p:spPr bwMode="auto">
              <a:xfrm>
                <a:off x="4103577" y="4020339"/>
                <a:ext cx="652207" cy="652207"/>
              </a:xfrm>
              <a:prstGeom prst="ellipse">
                <a:avLst/>
              </a:prstGeom>
              <a:solidFill>
                <a:schemeClr val="accent1"/>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182880" tIns="146304" rIns="182880" bIns="146304" numCol="1" spcCol="0" rtlCol="0" fromWordArt="0" anchor="ctr" anchorCtr="0" forceAA="0" compatLnSpc="1">
                <a:prstTxWarp prst="textNoShape">
                  <a:avLst/>
                </a:prstTxWarp>
                <a:noAutofit/>
              </a:bodyPr>
              <a:lstStyle/>
              <a:p>
                <a:pPr algn="ctr" defTabSz="932742">
                  <a:lnSpc>
                    <a:spcPct val="90000"/>
                  </a:lnSpc>
                </a:pPr>
                <a:r>
                  <a:rPr lang="en-US" sz="1400" spc="-50" dirty="0">
                    <a:solidFill>
                      <a:schemeClr val="bg1"/>
                    </a:solidFill>
                    <a:latin typeface="+mj-lt"/>
                  </a:rPr>
                  <a:t>GA</a:t>
                </a:r>
                <a:br>
                  <a:rPr lang="en-US" sz="1400" spc="-50" dirty="0">
                    <a:solidFill>
                      <a:schemeClr val="bg1"/>
                    </a:solidFill>
                    <a:latin typeface="+mj-lt"/>
                  </a:rPr>
                </a:br>
                <a:r>
                  <a:rPr lang="en-US" sz="1400" spc="-50" dirty="0">
                    <a:solidFill>
                      <a:schemeClr val="bg1"/>
                    </a:solidFill>
                    <a:latin typeface="+mj-lt"/>
                  </a:rPr>
                  <a:t>+ 1m</a:t>
                </a:r>
              </a:p>
            </p:txBody>
          </p:sp>
        </p:grpSp>
        <p:sp>
          <p:nvSpPr>
            <p:cNvPr id="192" name="Rectangle 191">
              <a:extLst>
                <a:ext uri="{FF2B5EF4-FFF2-40B4-BE49-F238E27FC236}">
                  <a16:creationId xmlns:a16="http://schemas.microsoft.com/office/drawing/2014/main" id="{442991DA-B72B-4A28-9F96-A8EBA330F860}"/>
                </a:ext>
              </a:extLst>
            </p:cNvPr>
            <p:cNvSpPr/>
            <p:nvPr/>
          </p:nvSpPr>
          <p:spPr bwMode="auto">
            <a:xfrm>
              <a:off x="3355534" y="5417241"/>
              <a:ext cx="1510748" cy="503405"/>
            </a:xfrm>
            <a:prstGeom prst="rect">
              <a:avLst/>
            </a:prstGeom>
            <a:noFill/>
            <a:ln>
              <a:noFill/>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lvl="0" algn="r" defTabSz="914099" fontAlgn="base">
                <a:lnSpc>
                  <a:spcPct val="90000"/>
                </a:lnSpc>
                <a:spcBef>
                  <a:spcPct val="0"/>
                </a:spcBef>
                <a:spcAft>
                  <a:spcPct val="0"/>
                </a:spcAft>
                <a:defRPr/>
              </a:pPr>
              <a:r>
                <a:rPr lang="en-US" sz="1400" spc="-50" dirty="0">
                  <a:solidFill>
                    <a:schemeClr val="tx1"/>
                  </a:solidFill>
                </a:rPr>
                <a:t>East US, South Central US , West US2,West US, North Central US</a:t>
              </a:r>
            </a:p>
          </p:txBody>
        </p:sp>
      </p:grpSp>
      <p:grpSp>
        <p:nvGrpSpPr>
          <p:cNvPr id="28" name="Group 27">
            <a:extLst>
              <a:ext uri="{FF2B5EF4-FFF2-40B4-BE49-F238E27FC236}">
                <a16:creationId xmlns:a16="http://schemas.microsoft.com/office/drawing/2014/main" id="{BACF8216-0D01-4F5C-BED9-3F557679FB9A}"/>
              </a:ext>
            </a:extLst>
          </p:cNvPr>
          <p:cNvGrpSpPr/>
          <p:nvPr/>
        </p:nvGrpSpPr>
        <p:grpSpPr>
          <a:xfrm>
            <a:off x="2829005" y="1751905"/>
            <a:ext cx="1607394" cy="1998252"/>
            <a:chOff x="2829005" y="2772230"/>
            <a:chExt cx="1607394" cy="1998252"/>
          </a:xfrm>
        </p:grpSpPr>
        <p:sp>
          <p:nvSpPr>
            <p:cNvPr id="12" name="Arrow: Bent 11">
              <a:extLst>
                <a:ext uri="{FF2B5EF4-FFF2-40B4-BE49-F238E27FC236}">
                  <a16:creationId xmlns:a16="http://schemas.microsoft.com/office/drawing/2014/main" id="{EFF3E236-0007-44F8-8E6E-5AD681CC72E3}"/>
                </a:ext>
              </a:extLst>
            </p:cNvPr>
            <p:cNvSpPr/>
            <p:nvPr/>
          </p:nvSpPr>
          <p:spPr bwMode="auto">
            <a:xfrm>
              <a:off x="2840880" y="2772230"/>
              <a:ext cx="1595519" cy="1563306"/>
            </a:xfrm>
            <a:prstGeom prst="bentArrow">
              <a:avLst>
                <a:gd name="adj1" fmla="val 0"/>
                <a:gd name="adj2" fmla="val 0"/>
                <a:gd name="adj3" fmla="val 25000"/>
                <a:gd name="adj4" fmla="val 7107"/>
              </a:avLst>
            </a:prstGeom>
            <a:solidFill>
              <a:schemeClr val="accent1"/>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8" name="Group 7">
              <a:extLst>
                <a:ext uri="{FF2B5EF4-FFF2-40B4-BE49-F238E27FC236}">
                  <a16:creationId xmlns:a16="http://schemas.microsoft.com/office/drawing/2014/main" id="{D5D78573-225C-4DA5-833D-477F2A97C5D8}"/>
                </a:ext>
              </a:extLst>
            </p:cNvPr>
            <p:cNvGrpSpPr/>
            <p:nvPr/>
          </p:nvGrpSpPr>
          <p:grpSpPr>
            <a:xfrm>
              <a:off x="2829005" y="3922403"/>
              <a:ext cx="851548" cy="848079"/>
              <a:chOff x="2857004" y="3922403"/>
              <a:chExt cx="851548" cy="848079"/>
            </a:xfrm>
          </p:grpSpPr>
          <p:sp>
            <p:nvSpPr>
              <p:cNvPr id="145" name="Oval 144">
                <a:extLst>
                  <a:ext uri="{FF2B5EF4-FFF2-40B4-BE49-F238E27FC236}">
                    <a16:creationId xmlns:a16="http://schemas.microsoft.com/office/drawing/2014/main" id="{C4B3C17B-15FE-49FB-97BE-B7C0A7106667}"/>
                  </a:ext>
                </a:extLst>
              </p:cNvPr>
              <p:cNvSpPr/>
              <p:nvPr/>
            </p:nvSpPr>
            <p:spPr bwMode="auto">
              <a:xfrm flipH="1" flipV="1">
                <a:off x="2867911" y="3934038"/>
                <a:ext cx="824810" cy="824810"/>
              </a:xfrm>
              <a:prstGeom prst="ellipse">
                <a:avLst/>
              </a:prstGeom>
              <a:solidFill>
                <a:schemeClr val="bg1"/>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153" name="Arc 152">
                <a:extLst>
                  <a:ext uri="{FF2B5EF4-FFF2-40B4-BE49-F238E27FC236}">
                    <a16:creationId xmlns:a16="http://schemas.microsoft.com/office/drawing/2014/main" id="{A5FE47AF-F9B0-4412-9FCB-1FA5E1C5A5F4}"/>
                  </a:ext>
                </a:extLst>
              </p:cNvPr>
              <p:cNvSpPr/>
              <p:nvPr/>
            </p:nvSpPr>
            <p:spPr bwMode="auto">
              <a:xfrm flipH="1" flipV="1">
                <a:off x="2857004" y="3923131"/>
                <a:ext cx="846624" cy="846623"/>
              </a:xfrm>
              <a:prstGeom prst="arc">
                <a:avLst/>
              </a:prstGeom>
              <a:noFill/>
              <a:ln w="1270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132" name="Oval 131">
                <a:extLst>
                  <a:ext uri="{FF2B5EF4-FFF2-40B4-BE49-F238E27FC236}">
                    <a16:creationId xmlns:a16="http://schemas.microsoft.com/office/drawing/2014/main" id="{51833026-38EB-4A3C-BEDA-32FB6BFE3F26}"/>
                  </a:ext>
                </a:extLst>
              </p:cNvPr>
              <p:cNvSpPr/>
              <p:nvPr/>
            </p:nvSpPr>
            <p:spPr bwMode="auto">
              <a:xfrm>
                <a:off x="2860473" y="3922403"/>
                <a:ext cx="848079" cy="848079"/>
              </a:xfrm>
              <a:prstGeom prst="ellipse">
                <a:avLst/>
              </a:prstGeom>
              <a:solidFill>
                <a:schemeClr val="bg1"/>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123" name="Arc 122">
                <a:extLst>
                  <a:ext uri="{FF2B5EF4-FFF2-40B4-BE49-F238E27FC236}">
                    <a16:creationId xmlns:a16="http://schemas.microsoft.com/office/drawing/2014/main" id="{C43EFB62-04C2-4CAB-A6BD-4DBF40E813A4}"/>
                  </a:ext>
                </a:extLst>
              </p:cNvPr>
              <p:cNvSpPr/>
              <p:nvPr/>
            </p:nvSpPr>
            <p:spPr bwMode="auto">
              <a:xfrm>
                <a:off x="2857004" y="3923131"/>
                <a:ext cx="846624" cy="846623"/>
              </a:xfrm>
              <a:prstGeom prst="arc">
                <a:avLst/>
              </a:prstGeom>
              <a:noFill/>
              <a:ln w="1270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78" name="Oval 77">
                <a:extLst>
                  <a:ext uri="{FF2B5EF4-FFF2-40B4-BE49-F238E27FC236}">
                    <a16:creationId xmlns:a16="http://schemas.microsoft.com/office/drawing/2014/main" id="{89317359-CCF8-4D49-9D81-0F026C3AE536}"/>
                  </a:ext>
                </a:extLst>
              </p:cNvPr>
              <p:cNvSpPr/>
              <p:nvPr/>
            </p:nvSpPr>
            <p:spPr bwMode="auto">
              <a:xfrm>
                <a:off x="2954212" y="4020339"/>
                <a:ext cx="652207" cy="652207"/>
              </a:xfrm>
              <a:prstGeom prst="ellipse">
                <a:avLst/>
              </a:prstGeom>
              <a:solidFill>
                <a:schemeClr val="accent1"/>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182880" tIns="146304" rIns="182880" bIns="146304" numCol="1" spcCol="0" rtlCol="0" fromWordArt="0" anchor="ctr" anchorCtr="0" forceAA="0" compatLnSpc="1">
                <a:prstTxWarp prst="textNoShape">
                  <a:avLst/>
                </a:prstTxWarp>
                <a:noAutofit/>
              </a:bodyPr>
              <a:lstStyle/>
              <a:p>
                <a:pPr algn="ctr" defTabSz="932742">
                  <a:lnSpc>
                    <a:spcPct val="90000"/>
                  </a:lnSpc>
                </a:pPr>
                <a:r>
                  <a:rPr lang="en-US" sz="1400" spc="-50" dirty="0">
                    <a:solidFill>
                      <a:schemeClr val="bg1"/>
                    </a:solidFill>
                    <a:latin typeface="+mj-lt"/>
                  </a:rPr>
                  <a:t>GA</a:t>
                </a:r>
              </a:p>
            </p:txBody>
          </p:sp>
        </p:grpSp>
        <p:sp>
          <p:nvSpPr>
            <p:cNvPr id="197" name="Rectangle 196">
              <a:extLst>
                <a:ext uri="{FF2B5EF4-FFF2-40B4-BE49-F238E27FC236}">
                  <a16:creationId xmlns:a16="http://schemas.microsoft.com/office/drawing/2014/main" id="{798A9B0A-FCDE-4D82-871F-665012A8F509}"/>
                </a:ext>
              </a:extLst>
            </p:cNvPr>
            <p:cNvSpPr/>
            <p:nvPr/>
          </p:nvSpPr>
          <p:spPr bwMode="auto">
            <a:xfrm>
              <a:off x="2837987" y="2772230"/>
              <a:ext cx="1510748" cy="513094"/>
            </a:xfrm>
            <a:prstGeom prst="rect">
              <a:avLst/>
            </a:prstGeom>
            <a:noFill/>
            <a:ln>
              <a:noFill/>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14099" rtl="0" eaLnBrk="1" fontAlgn="base" latinLnBrk="0" hangingPunct="1">
                <a:lnSpc>
                  <a:spcPct val="90000"/>
                </a:lnSpc>
                <a:spcBef>
                  <a:spcPct val="0"/>
                </a:spcBef>
                <a:spcAft>
                  <a:spcPct val="0"/>
                </a:spcAft>
                <a:buClrTx/>
                <a:buSzTx/>
                <a:buFontTx/>
                <a:buNone/>
                <a:tabLst/>
                <a:defRPr/>
              </a:pPr>
              <a:r>
                <a:rPr kumimoji="0" lang="en-US" sz="1400" i="0" u="none" strike="noStrike" kern="1200" cap="none" spc="-50" normalizeH="0" baseline="0" noProof="0" dirty="0">
                  <a:ln>
                    <a:noFill/>
                  </a:ln>
                  <a:solidFill>
                    <a:schemeClr val="tx1"/>
                  </a:solidFill>
                  <a:effectLst/>
                  <a:uLnTx/>
                  <a:uFillTx/>
                  <a:ea typeface="+mn-ea"/>
                  <a:cs typeface="+mn-cs"/>
                </a:rPr>
                <a:t>US: East2, Central</a:t>
              </a:r>
            </a:p>
          </p:txBody>
        </p:sp>
      </p:grpSp>
      <p:grpSp>
        <p:nvGrpSpPr>
          <p:cNvPr id="39" name="Group 38">
            <a:extLst>
              <a:ext uri="{FF2B5EF4-FFF2-40B4-BE49-F238E27FC236}">
                <a16:creationId xmlns:a16="http://schemas.microsoft.com/office/drawing/2014/main" id="{0B80B2E8-F5BF-46CE-ACCA-41B8784445D9}"/>
              </a:ext>
            </a:extLst>
          </p:cNvPr>
          <p:cNvGrpSpPr/>
          <p:nvPr/>
        </p:nvGrpSpPr>
        <p:grpSpPr>
          <a:xfrm>
            <a:off x="6234055" y="1751905"/>
            <a:ext cx="1974568" cy="1998252"/>
            <a:chOff x="5210378" y="2772230"/>
            <a:chExt cx="1974568" cy="1998252"/>
          </a:xfrm>
        </p:grpSpPr>
        <p:sp>
          <p:nvSpPr>
            <p:cNvPr id="161" name="Arrow: Bent 160">
              <a:extLst>
                <a:ext uri="{FF2B5EF4-FFF2-40B4-BE49-F238E27FC236}">
                  <a16:creationId xmlns:a16="http://schemas.microsoft.com/office/drawing/2014/main" id="{0869707B-2E08-40B1-A6D4-16CDB3C98460}"/>
                </a:ext>
              </a:extLst>
            </p:cNvPr>
            <p:cNvSpPr/>
            <p:nvPr/>
          </p:nvSpPr>
          <p:spPr bwMode="auto">
            <a:xfrm>
              <a:off x="5222253" y="2772230"/>
              <a:ext cx="1595519" cy="1563306"/>
            </a:xfrm>
            <a:prstGeom prst="bentArrow">
              <a:avLst>
                <a:gd name="adj1" fmla="val 0"/>
                <a:gd name="adj2" fmla="val 0"/>
                <a:gd name="adj3" fmla="val 25000"/>
                <a:gd name="adj4" fmla="val 7107"/>
              </a:avLst>
            </a:prstGeom>
            <a:solidFill>
              <a:schemeClr val="accent1"/>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0" name="Group 9">
              <a:extLst>
                <a:ext uri="{FF2B5EF4-FFF2-40B4-BE49-F238E27FC236}">
                  <a16:creationId xmlns:a16="http://schemas.microsoft.com/office/drawing/2014/main" id="{C1FC731A-D7DF-489C-A1B8-FCFAA649F398}"/>
                </a:ext>
              </a:extLst>
            </p:cNvPr>
            <p:cNvGrpSpPr/>
            <p:nvPr/>
          </p:nvGrpSpPr>
          <p:grpSpPr>
            <a:xfrm>
              <a:off x="5210378" y="3922403"/>
              <a:ext cx="851548" cy="848079"/>
              <a:chOff x="5155732" y="3922403"/>
              <a:chExt cx="851548" cy="848079"/>
            </a:xfrm>
          </p:grpSpPr>
          <p:sp>
            <p:nvSpPr>
              <p:cNvPr id="146" name="Oval 145">
                <a:extLst>
                  <a:ext uri="{FF2B5EF4-FFF2-40B4-BE49-F238E27FC236}">
                    <a16:creationId xmlns:a16="http://schemas.microsoft.com/office/drawing/2014/main" id="{672ED3F9-7B7F-4C17-9743-A6A891485F6B}"/>
                  </a:ext>
                </a:extLst>
              </p:cNvPr>
              <p:cNvSpPr/>
              <p:nvPr/>
            </p:nvSpPr>
            <p:spPr bwMode="auto">
              <a:xfrm flipH="1" flipV="1">
                <a:off x="5166639" y="3934038"/>
                <a:ext cx="824810" cy="824810"/>
              </a:xfrm>
              <a:prstGeom prst="ellipse">
                <a:avLst/>
              </a:prstGeom>
              <a:solidFill>
                <a:schemeClr val="bg1"/>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182880" tIns="146304" rIns="182880" bIns="146304" numCol="1" spcCol="0" rtlCol="0" fromWordArt="0" anchor="ctr" anchorCtr="0" forceAA="0" compatLnSpc="1">
                <a:prstTxWarp prst="textNoShape">
                  <a:avLst/>
                </a:prstTxWarp>
                <a:noAutofit/>
              </a:bodyPr>
              <a:lstStyle/>
              <a:p>
                <a:pPr lvl="0" algn="ctr" defTabSz="932742">
                  <a:lnSpc>
                    <a:spcPct val="90000"/>
                  </a:lnSpc>
                  <a:defRPr/>
                </a:pPr>
                <a:r>
                  <a:rPr lang="en-US" sz="1400" spc="-50" dirty="0">
                    <a:solidFill>
                      <a:schemeClr val="bg1"/>
                    </a:solidFill>
                    <a:latin typeface="+mj-lt"/>
                  </a:rPr>
                  <a:t>GA </a:t>
                </a:r>
                <a:br>
                  <a:rPr lang="en-US" sz="1400" spc="-50" dirty="0">
                    <a:solidFill>
                      <a:schemeClr val="bg1"/>
                    </a:solidFill>
                    <a:latin typeface="+mj-lt"/>
                  </a:rPr>
                </a:br>
                <a:r>
                  <a:rPr lang="en-US" sz="1400" spc="-50" dirty="0">
                    <a:solidFill>
                      <a:schemeClr val="bg1"/>
                    </a:solidFill>
                    <a:latin typeface="+mj-lt"/>
                  </a:rPr>
                  <a:t>+ 7m</a:t>
                </a:r>
              </a:p>
            </p:txBody>
          </p:sp>
          <p:sp>
            <p:nvSpPr>
              <p:cNvPr id="154" name="Arc 153">
                <a:extLst>
                  <a:ext uri="{FF2B5EF4-FFF2-40B4-BE49-F238E27FC236}">
                    <a16:creationId xmlns:a16="http://schemas.microsoft.com/office/drawing/2014/main" id="{568A951D-9F5F-47F5-B10A-DE4BAC14C981}"/>
                  </a:ext>
                </a:extLst>
              </p:cNvPr>
              <p:cNvSpPr/>
              <p:nvPr/>
            </p:nvSpPr>
            <p:spPr bwMode="auto">
              <a:xfrm flipH="1" flipV="1">
                <a:off x="5155732" y="3923131"/>
                <a:ext cx="846624" cy="846623"/>
              </a:xfrm>
              <a:prstGeom prst="arc">
                <a:avLst/>
              </a:prstGeom>
              <a:noFill/>
              <a:ln w="1270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133" name="Oval 132">
                <a:extLst>
                  <a:ext uri="{FF2B5EF4-FFF2-40B4-BE49-F238E27FC236}">
                    <a16:creationId xmlns:a16="http://schemas.microsoft.com/office/drawing/2014/main" id="{5A21D488-6E6E-43D8-A976-0DA56ACE72B8}"/>
                  </a:ext>
                </a:extLst>
              </p:cNvPr>
              <p:cNvSpPr/>
              <p:nvPr/>
            </p:nvSpPr>
            <p:spPr bwMode="auto">
              <a:xfrm>
                <a:off x="5159201" y="3922403"/>
                <a:ext cx="848079" cy="848079"/>
              </a:xfrm>
              <a:prstGeom prst="ellipse">
                <a:avLst/>
              </a:prstGeom>
              <a:solidFill>
                <a:schemeClr val="bg1"/>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124" name="Arc 123">
                <a:extLst>
                  <a:ext uri="{FF2B5EF4-FFF2-40B4-BE49-F238E27FC236}">
                    <a16:creationId xmlns:a16="http://schemas.microsoft.com/office/drawing/2014/main" id="{E6BE76A8-B065-4338-A6C5-2A86339EC552}"/>
                  </a:ext>
                </a:extLst>
              </p:cNvPr>
              <p:cNvSpPr/>
              <p:nvPr/>
            </p:nvSpPr>
            <p:spPr bwMode="auto">
              <a:xfrm>
                <a:off x="5155732" y="3923131"/>
                <a:ext cx="846624" cy="846623"/>
              </a:xfrm>
              <a:prstGeom prst="arc">
                <a:avLst/>
              </a:prstGeom>
              <a:noFill/>
              <a:ln w="1270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88" name="Oval 87">
                <a:extLst>
                  <a:ext uri="{FF2B5EF4-FFF2-40B4-BE49-F238E27FC236}">
                    <a16:creationId xmlns:a16="http://schemas.microsoft.com/office/drawing/2014/main" id="{1A73C7F4-97B7-4882-A1A5-7E1514E34B86}"/>
                  </a:ext>
                </a:extLst>
              </p:cNvPr>
              <p:cNvSpPr/>
              <p:nvPr/>
            </p:nvSpPr>
            <p:spPr bwMode="auto">
              <a:xfrm>
                <a:off x="5252940" y="4020339"/>
                <a:ext cx="652207" cy="652207"/>
              </a:xfrm>
              <a:prstGeom prst="ellipse">
                <a:avLst/>
              </a:prstGeom>
              <a:solidFill>
                <a:schemeClr val="accent1"/>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182880" tIns="146304" rIns="182880" bIns="146304" numCol="1" spcCol="0" rtlCol="0" fromWordArt="0" anchor="ctr" anchorCtr="0" forceAA="0" compatLnSpc="1">
                <a:prstTxWarp prst="textNoShape">
                  <a:avLst/>
                </a:prstTxWarp>
                <a:noAutofit/>
              </a:bodyPr>
              <a:lstStyle/>
              <a:p>
                <a:pPr algn="ctr" defTabSz="932742">
                  <a:lnSpc>
                    <a:spcPct val="90000"/>
                  </a:lnSpc>
                </a:pPr>
                <a:r>
                  <a:rPr lang="en-US" sz="1400" spc="-50" dirty="0">
                    <a:solidFill>
                      <a:schemeClr val="bg1"/>
                    </a:solidFill>
                    <a:latin typeface="+mj-lt"/>
                  </a:rPr>
                  <a:t>GA</a:t>
                </a:r>
                <a:br>
                  <a:rPr lang="en-US" sz="1400" spc="-50" dirty="0">
                    <a:solidFill>
                      <a:schemeClr val="bg1"/>
                    </a:solidFill>
                    <a:latin typeface="+mj-lt"/>
                  </a:rPr>
                </a:br>
                <a:r>
                  <a:rPr lang="en-US" sz="1400" spc="-50" dirty="0">
                    <a:solidFill>
                      <a:schemeClr val="bg1"/>
                    </a:solidFill>
                    <a:latin typeface="+mj-lt"/>
                  </a:rPr>
                  <a:t>+ 4m</a:t>
                </a:r>
              </a:p>
            </p:txBody>
          </p:sp>
        </p:grpSp>
        <p:sp>
          <p:nvSpPr>
            <p:cNvPr id="202" name="Rectangle 201">
              <a:extLst>
                <a:ext uri="{FF2B5EF4-FFF2-40B4-BE49-F238E27FC236}">
                  <a16:creationId xmlns:a16="http://schemas.microsoft.com/office/drawing/2014/main" id="{A2E2D938-4AE2-47A2-81F3-48502246AF2B}"/>
                </a:ext>
              </a:extLst>
            </p:cNvPr>
            <p:cNvSpPr/>
            <p:nvPr/>
          </p:nvSpPr>
          <p:spPr bwMode="auto">
            <a:xfrm>
              <a:off x="5220323" y="2772230"/>
              <a:ext cx="1964623" cy="513094"/>
            </a:xfrm>
            <a:prstGeom prst="rect">
              <a:avLst/>
            </a:prstGeom>
            <a:noFill/>
            <a:ln>
              <a:noFill/>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14099" fontAlgn="base">
                <a:lnSpc>
                  <a:spcPct val="90000"/>
                </a:lnSpc>
                <a:spcBef>
                  <a:spcPct val="0"/>
                </a:spcBef>
                <a:spcAft>
                  <a:spcPct val="0"/>
                </a:spcAft>
                <a:defRPr/>
              </a:pPr>
              <a:r>
                <a:rPr lang="en-US" sz="1400" spc="-50" dirty="0">
                  <a:solidFill>
                    <a:schemeClr val="tx1"/>
                  </a:solidFill>
                </a:rPr>
                <a:t>UK South, West EU, South East Asia , Australia East, Japan East, Central India, North EU, East Asia</a:t>
              </a:r>
            </a:p>
          </p:txBody>
        </p:sp>
      </p:grpSp>
      <p:grpSp>
        <p:nvGrpSpPr>
          <p:cNvPr id="52" name="Group 51">
            <a:extLst>
              <a:ext uri="{FF2B5EF4-FFF2-40B4-BE49-F238E27FC236}">
                <a16:creationId xmlns:a16="http://schemas.microsoft.com/office/drawing/2014/main" id="{2B3A2564-BEA9-4937-A57F-AC89F5390375}"/>
              </a:ext>
            </a:extLst>
          </p:cNvPr>
          <p:cNvGrpSpPr/>
          <p:nvPr/>
        </p:nvGrpSpPr>
        <p:grpSpPr>
          <a:xfrm>
            <a:off x="9669562" y="1751905"/>
            <a:ext cx="1607394" cy="1998252"/>
            <a:chOff x="9973125" y="2772230"/>
            <a:chExt cx="1607394" cy="1998252"/>
          </a:xfrm>
        </p:grpSpPr>
        <p:sp>
          <p:nvSpPr>
            <p:cNvPr id="163" name="Arrow: Bent 162">
              <a:extLst>
                <a:ext uri="{FF2B5EF4-FFF2-40B4-BE49-F238E27FC236}">
                  <a16:creationId xmlns:a16="http://schemas.microsoft.com/office/drawing/2014/main" id="{3947E042-4E38-44C4-9B58-A0F9B438F4CB}"/>
                </a:ext>
              </a:extLst>
            </p:cNvPr>
            <p:cNvSpPr/>
            <p:nvPr/>
          </p:nvSpPr>
          <p:spPr bwMode="auto">
            <a:xfrm>
              <a:off x="9985000" y="2772230"/>
              <a:ext cx="1595519" cy="1563306"/>
            </a:xfrm>
            <a:prstGeom prst="bentArrow">
              <a:avLst>
                <a:gd name="adj1" fmla="val 0"/>
                <a:gd name="adj2" fmla="val 0"/>
                <a:gd name="adj3" fmla="val 25000"/>
                <a:gd name="adj4" fmla="val 7107"/>
              </a:avLst>
            </a:prstGeom>
            <a:solidFill>
              <a:schemeClr val="accent1"/>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5" name="Group 14">
              <a:extLst>
                <a:ext uri="{FF2B5EF4-FFF2-40B4-BE49-F238E27FC236}">
                  <a16:creationId xmlns:a16="http://schemas.microsoft.com/office/drawing/2014/main" id="{400C9992-151D-4B30-A8A8-4120EB82DA18}"/>
                </a:ext>
              </a:extLst>
            </p:cNvPr>
            <p:cNvGrpSpPr/>
            <p:nvPr/>
          </p:nvGrpSpPr>
          <p:grpSpPr>
            <a:xfrm>
              <a:off x="9973125" y="3922403"/>
              <a:ext cx="851548" cy="848079"/>
              <a:chOff x="9753189" y="3922403"/>
              <a:chExt cx="851548" cy="848079"/>
            </a:xfrm>
          </p:grpSpPr>
          <p:sp>
            <p:nvSpPr>
              <p:cNvPr id="148" name="Oval 147">
                <a:extLst>
                  <a:ext uri="{FF2B5EF4-FFF2-40B4-BE49-F238E27FC236}">
                    <a16:creationId xmlns:a16="http://schemas.microsoft.com/office/drawing/2014/main" id="{5F99E4AB-02B9-457D-8432-025B927D3B0C}"/>
                  </a:ext>
                </a:extLst>
              </p:cNvPr>
              <p:cNvSpPr/>
              <p:nvPr/>
            </p:nvSpPr>
            <p:spPr bwMode="auto">
              <a:xfrm flipH="1" flipV="1">
                <a:off x="9764096" y="3934038"/>
                <a:ext cx="824810" cy="824810"/>
              </a:xfrm>
              <a:prstGeom prst="ellipse">
                <a:avLst/>
              </a:prstGeom>
              <a:solidFill>
                <a:schemeClr val="bg1"/>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156" name="Arc 155">
                <a:extLst>
                  <a:ext uri="{FF2B5EF4-FFF2-40B4-BE49-F238E27FC236}">
                    <a16:creationId xmlns:a16="http://schemas.microsoft.com/office/drawing/2014/main" id="{82A6A769-5E03-43D5-8D19-925566AD24A5}"/>
                  </a:ext>
                </a:extLst>
              </p:cNvPr>
              <p:cNvSpPr/>
              <p:nvPr/>
            </p:nvSpPr>
            <p:spPr bwMode="auto">
              <a:xfrm flipH="1" flipV="1">
                <a:off x="9753189" y="3923131"/>
                <a:ext cx="846624" cy="846623"/>
              </a:xfrm>
              <a:prstGeom prst="arc">
                <a:avLst/>
              </a:prstGeom>
              <a:noFill/>
              <a:ln w="1270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135" name="Oval 134">
                <a:extLst>
                  <a:ext uri="{FF2B5EF4-FFF2-40B4-BE49-F238E27FC236}">
                    <a16:creationId xmlns:a16="http://schemas.microsoft.com/office/drawing/2014/main" id="{EB489463-41A0-441F-9F4A-8F9195BDD9B4}"/>
                  </a:ext>
                </a:extLst>
              </p:cNvPr>
              <p:cNvSpPr/>
              <p:nvPr/>
            </p:nvSpPr>
            <p:spPr bwMode="auto">
              <a:xfrm>
                <a:off x="9756658" y="3922403"/>
                <a:ext cx="848079" cy="848079"/>
              </a:xfrm>
              <a:prstGeom prst="ellipse">
                <a:avLst/>
              </a:prstGeom>
              <a:solidFill>
                <a:schemeClr val="bg1"/>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126" name="Arc 125">
                <a:extLst>
                  <a:ext uri="{FF2B5EF4-FFF2-40B4-BE49-F238E27FC236}">
                    <a16:creationId xmlns:a16="http://schemas.microsoft.com/office/drawing/2014/main" id="{E8C1E36F-41E7-4972-B941-D2A6F8AEFB83}"/>
                  </a:ext>
                </a:extLst>
              </p:cNvPr>
              <p:cNvSpPr/>
              <p:nvPr/>
            </p:nvSpPr>
            <p:spPr bwMode="auto">
              <a:xfrm>
                <a:off x="9753189" y="3923131"/>
                <a:ext cx="846624" cy="846623"/>
              </a:xfrm>
              <a:prstGeom prst="arc">
                <a:avLst/>
              </a:prstGeom>
              <a:noFill/>
              <a:ln w="1270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latin typeface="+mj-lt"/>
                  <a:cs typeface="Segoe UI" pitchFamily="34" charset="0"/>
                </a:endParaRPr>
              </a:p>
            </p:txBody>
          </p:sp>
          <p:sp>
            <p:nvSpPr>
              <p:cNvPr id="115" name="Oval 114">
                <a:extLst>
                  <a:ext uri="{FF2B5EF4-FFF2-40B4-BE49-F238E27FC236}">
                    <a16:creationId xmlns:a16="http://schemas.microsoft.com/office/drawing/2014/main" id="{78D46C10-ADDF-468F-903E-AB1D491FC90D}"/>
                  </a:ext>
                </a:extLst>
              </p:cNvPr>
              <p:cNvSpPr/>
              <p:nvPr/>
            </p:nvSpPr>
            <p:spPr bwMode="auto">
              <a:xfrm>
                <a:off x="9850397" y="4020339"/>
                <a:ext cx="652207" cy="652207"/>
              </a:xfrm>
              <a:prstGeom prst="ellipse">
                <a:avLst/>
              </a:prstGeom>
              <a:solidFill>
                <a:schemeClr val="accent1"/>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182880" tIns="146304" rIns="182880" bIns="146304" numCol="1" spcCol="0" rtlCol="0" fromWordArt="0" anchor="ctr" anchorCtr="0" forceAA="0" compatLnSpc="1">
                <a:prstTxWarp prst="textNoShape">
                  <a:avLst/>
                </a:prstTxWarp>
                <a:noAutofit/>
              </a:bodyPr>
              <a:lstStyle/>
              <a:p>
                <a:pPr algn="ctr" defTabSz="932742">
                  <a:lnSpc>
                    <a:spcPct val="90000"/>
                  </a:lnSpc>
                </a:pPr>
                <a:r>
                  <a:rPr lang="en-US" sz="1400" spc="-50" dirty="0">
                    <a:solidFill>
                      <a:schemeClr val="bg1"/>
                    </a:solidFill>
                    <a:latin typeface="+mj-lt"/>
                  </a:rPr>
                  <a:t>GA</a:t>
                </a:r>
                <a:br>
                  <a:rPr lang="en-US" sz="1400" spc="-50" dirty="0">
                    <a:solidFill>
                      <a:schemeClr val="bg1"/>
                    </a:solidFill>
                    <a:latin typeface="+mj-lt"/>
                  </a:rPr>
                </a:br>
                <a:r>
                  <a:rPr lang="en-US" sz="1400" spc="-50" dirty="0">
                    <a:solidFill>
                      <a:schemeClr val="bg1"/>
                    </a:solidFill>
                    <a:latin typeface="+mj-lt"/>
                  </a:rPr>
                  <a:t>+ 7m</a:t>
                </a:r>
              </a:p>
            </p:txBody>
          </p:sp>
        </p:grpSp>
        <p:sp>
          <p:nvSpPr>
            <p:cNvPr id="212" name="Rectangle 211">
              <a:extLst>
                <a:ext uri="{FF2B5EF4-FFF2-40B4-BE49-F238E27FC236}">
                  <a16:creationId xmlns:a16="http://schemas.microsoft.com/office/drawing/2014/main" id="{F99C3200-6786-42E1-A692-E537E122C953}"/>
                </a:ext>
              </a:extLst>
            </p:cNvPr>
            <p:cNvSpPr/>
            <p:nvPr/>
          </p:nvSpPr>
          <p:spPr bwMode="auto">
            <a:xfrm>
              <a:off x="9985000" y="2772230"/>
              <a:ext cx="1510748" cy="513094"/>
            </a:xfrm>
            <a:prstGeom prst="rect">
              <a:avLst/>
            </a:prstGeom>
            <a:noFill/>
            <a:ln>
              <a:noFill/>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14099" rtl="0" eaLnBrk="1" fontAlgn="base" latinLnBrk="0" hangingPunct="1">
                <a:lnSpc>
                  <a:spcPct val="90000"/>
                </a:lnSpc>
                <a:spcBef>
                  <a:spcPct val="0"/>
                </a:spcBef>
                <a:spcAft>
                  <a:spcPct val="0"/>
                </a:spcAft>
                <a:buClrTx/>
                <a:buSzTx/>
                <a:buFontTx/>
                <a:buNone/>
                <a:tabLst/>
                <a:defRPr/>
              </a:pPr>
              <a:r>
                <a:rPr kumimoji="0" lang="en-US" sz="1400" i="0" u="none" strike="noStrike" kern="1200" cap="none" spc="-50" normalizeH="0" baseline="0" noProof="0" dirty="0">
                  <a:ln>
                    <a:noFill/>
                  </a:ln>
                  <a:solidFill>
                    <a:schemeClr val="tx1"/>
                  </a:solidFill>
                  <a:effectLst/>
                  <a:uLnTx/>
                  <a:uFillTx/>
                  <a:ea typeface="+mn-ea"/>
                  <a:cs typeface="+mn-cs"/>
                </a:rPr>
                <a:t>US Gov </a:t>
              </a:r>
            </a:p>
          </p:txBody>
        </p:sp>
      </p:grpSp>
      <p:grpSp>
        <p:nvGrpSpPr>
          <p:cNvPr id="26" name="Group 25">
            <a:extLst>
              <a:ext uri="{FF2B5EF4-FFF2-40B4-BE49-F238E27FC236}">
                <a16:creationId xmlns:a16="http://schemas.microsoft.com/office/drawing/2014/main" id="{D6445E58-8A69-4203-ABDE-09C417109429}"/>
              </a:ext>
            </a:extLst>
          </p:cNvPr>
          <p:cNvGrpSpPr/>
          <p:nvPr/>
        </p:nvGrpSpPr>
        <p:grpSpPr>
          <a:xfrm>
            <a:off x="447632" y="1751905"/>
            <a:ext cx="1603537" cy="1998252"/>
            <a:chOff x="447632" y="2772230"/>
            <a:chExt cx="1603537" cy="1998252"/>
          </a:xfrm>
        </p:grpSpPr>
        <p:sp>
          <p:nvSpPr>
            <p:cNvPr id="90" name="Arrow: Bent 89">
              <a:extLst>
                <a:ext uri="{FF2B5EF4-FFF2-40B4-BE49-F238E27FC236}">
                  <a16:creationId xmlns:a16="http://schemas.microsoft.com/office/drawing/2014/main" id="{0F657148-F0AE-4146-AB58-A2EEF94FFCC8}"/>
                </a:ext>
              </a:extLst>
            </p:cNvPr>
            <p:cNvSpPr/>
            <p:nvPr/>
          </p:nvSpPr>
          <p:spPr bwMode="auto">
            <a:xfrm>
              <a:off x="455650" y="2772230"/>
              <a:ext cx="1595519" cy="1563306"/>
            </a:xfrm>
            <a:prstGeom prst="bentArrow">
              <a:avLst>
                <a:gd name="adj1" fmla="val 0"/>
                <a:gd name="adj2" fmla="val 0"/>
                <a:gd name="adj3" fmla="val 25000"/>
                <a:gd name="adj4" fmla="val 7107"/>
              </a:avLst>
            </a:prstGeom>
            <a:solidFill>
              <a:schemeClr val="accent1"/>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7" name="Rectangle 96">
              <a:extLst>
                <a:ext uri="{FF2B5EF4-FFF2-40B4-BE49-F238E27FC236}">
                  <a16:creationId xmlns:a16="http://schemas.microsoft.com/office/drawing/2014/main" id="{22982827-DFC0-4BDC-8E8F-081889D46B23}"/>
                </a:ext>
              </a:extLst>
            </p:cNvPr>
            <p:cNvSpPr/>
            <p:nvPr/>
          </p:nvSpPr>
          <p:spPr bwMode="auto">
            <a:xfrm>
              <a:off x="455650" y="2772230"/>
              <a:ext cx="1510748" cy="513094"/>
            </a:xfrm>
            <a:prstGeom prst="rect">
              <a:avLst/>
            </a:prstGeom>
            <a:noFill/>
            <a:ln>
              <a:noFill/>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14099" fontAlgn="base">
                <a:lnSpc>
                  <a:spcPct val="90000"/>
                </a:lnSpc>
                <a:spcBef>
                  <a:spcPct val="0"/>
                </a:spcBef>
                <a:spcAft>
                  <a:spcPct val="0"/>
                </a:spcAft>
                <a:defRPr/>
              </a:pPr>
              <a:r>
                <a:rPr lang="en-US" sz="1400" spc="-50" dirty="0">
                  <a:solidFill>
                    <a:schemeClr val="tx1"/>
                  </a:solidFill>
                </a:rPr>
                <a:t>Q1 CY 2019</a:t>
              </a:r>
            </a:p>
            <a:p>
              <a:pPr defTabSz="914099" fontAlgn="base">
                <a:lnSpc>
                  <a:spcPct val="90000"/>
                </a:lnSpc>
                <a:spcBef>
                  <a:spcPct val="0"/>
                </a:spcBef>
                <a:spcAft>
                  <a:spcPct val="0"/>
                </a:spcAft>
                <a:defRPr/>
              </a:pPr>
              <a:r>
                <a:rPr lang="en-US" sz="1400" spc="-50" dirty="0">
                  <a:solidFill>
                    <a:schemeClr val="tx1"/>
                  </a:solidFill>
                </a:rPr>
                <a:t>US: East2, Central</a:t>
              </a:r>
            </a:p>
          </p:txBody>
        </p:sp>
        <p:sp>
          <p:nvSpPr>
            <p:cNvPr id="92" name="Oval 91">
              <a:extLst>
                <a:ext uri="{FF2B5EF4-FFF2-40B4-BE49-F238E27FC236}">
                  <a16:creationId xmlns:a16="http://schemas.microsoft.com/office/drawing/2014/main" id="{20C46CA2-7C6F-4FCB-8E26-27C171358D81}"/>
                </a:ext>
              </a:extLst>
            </p:cNvPr>
            <p:cNvSpPr/>
            <p:nvPr/>
          </p:nvSpPr>
          <p:spPr bwMode="auto">
            <a:xfrm flipH="1" flipV="1">
              <a:off x="458539" y="3934038"/>
              <a:ext cx="824810" cy="824810"/>
            </a:xfrm>
            <a:prstGeom prst="ellipse">
              <a:avLst/>
            </a:prstGeom>
            <a:solidFill>
              <a:schemeClr val="bg1"/>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800" dirty="0" err="1">
                <a:gradFill>
                  <a:gsLst>
                    <a:gs pos="0">
                      <a:srgbClr val="FFFFFF"/>
                    </a:gs>
                    <a:gs pos="100000">
                      <a:srgbClr val="FFFFFF"/>
                    </a:gs>
                  </a:gsLst>
                  <a:lin ang="5400000" scaled="0"/>
                </a:gradFill>
                <a:cs typeface="Segoe UI" pitchFamily="34" charset="0"/>
              </a:endParaRPr>
            </a:p>
          </p:txBody>
        </p:sp>
        <p:sp>
          <p:nvSpPr>
            <p:cNvPr id="93" name="Arc 92">
              <a:extLst>
                <a:ext uri="{FF2B5EF4-FFF2-40B4-BE49-F238E27FC236}">
                  <a16:creationId xmlns:a16="http://schemas.microsoft.com/office/drawing/2014/main" id="{A8A13486-2123-4A13-A45B-64702F7B5767}"/>
                </a:ext>
              </a:extLst>
            </p:cNvPr>
            <p:cNvSpPr/>
            <p:nvPr/>
          </p:nvSpPr>
          <p:spPr bwMode="auto">
            <a:xfrm flipH="1" flipV="1">
              <a:off x="447632" y="3923131"/>
              <a:ext cx="846624" cy="846623"/>
            </a:xfrm>
            <a:prstGeom prst="arc">
              <a:avLst/>
            </a:prstGeom>
            <a:noFill/>
            <a:ln w="1270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800" dirty="0" err="1">
                <a:gradFill>
                  <a:gsLst>
                    <a:gs pos="0">
                      <a:srgbClr val="FFFFFF"/>
                    </a:gs>
                    <a:gs pos="100000">
                      <a:srgbClr val="FFFFFF"/>
                    </a:gs>
                  </a:gsLst>
                  <a:lin ang="5400000" scaled="0"/>
                </a:gradFill>
                <a:cs typeface="Segoe UI" pitchFamily="34" charset="0"/>
              </a:endParaRPr>
            </a:p>
          </p:txBody>
        </p:sp>
        <p:sp>
          <p:nvSpPr>
            <p:cNvPr id="94" name="Oval 93">
              <a:extLst>
                <a:ext uri="{FF2B5EF4-FFF2-40B4-BE49-F238E27FC236}">
                  <a16:creationId xmlns:a16="http://schemas.microsoft.com/office/drawing/2014/main" id="{CF6BA7E4-AB73-413C-9FAC-42A14E8C2492}"/>
                </a:ext>
              </a:extLst>
            </p:cNvPr>
            <p:cNvSpPr/>
            <p:nvPr/>
          </p:nvSpPr>
          <p:spPr bwMode="auto">
            <a:xfrm>
              <a:off x="451101" y="3922403"/>
              <a:ext cx="848079" cy="848079"/>
            </a:xfrm>
            <a:prstGeom prst="ellipse">
              <a:avLst/>
            </a:prstGeom>
            <a:solidFill>
              <a:schemeClr val="bg1"/>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800" dirty="0" err="1">
                <a:gradFill>
                  <a:gsLst>
                    <a:gs pos="0">
                      <a:srgbClr val="FFFFFF"/>
                    </a:gs>
                    <a:gs pos="100000">
                      <a:srgbClr val="FFFFFF"/>
                    </a:gs>
                  </a:gsLst>
                  <a:lin ang="5400000" scaled="0"/>
                </a:gradFill>
                <a:cs typeface="Segoe UI" pitchFamily="34" charset="0"/>
              </a:endParaRPr>
            </a:p>
          </p:txBody>
        </p:sp>
        <p:sp>
          <p:nvSpPr>
            <p:cNvPr id="95" name="Arc 94">
              <a:extLst>
                <a:ext uri="{FF2B5EF4-FFF2-40B4-BE49-F238E27FC236}">
                  <a16:creationId xmlns:a16="http://schemas.microsoft.com/office/drawing/2014/main" id="{1CD40E24-8776-4E3D-86C9-2377CCC4575B}"/>
                </a:ext>
              </a:extLst>
            </p:cNvPr>
            <p:cNvSpPr/>
            <p:nvPr/>
          </p:nvSpPr>
          <p:spPr bwMode="auto">
            <a:xfrm>
              <a:off x="447632" y="3923131"/>
              <a:ext cx="846624" cy="846623"/>
            </a:xfrm>
            <a:prstGeom prst="arc">
              <a:avLst/>
            </a:prstGeom>
            <a:noFill/>
            <a:ln w="1270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800" dirty="0" err="1">
                <a:gradFill>
                  <a:gsLst>
                    <a:gs pos="0">
                      <a:srgbClr val="FFFFFF"/>
                    </a:gs>
                    <a:gs pos="100000">
                      <a:srgbClr val="FFFFFF"/>
                    </a:gs>
                  </a:gsLst>
                  <a:lin ang="5400000" scaled="0"/>
                </a:gradFill>
                <a:cs typeface="Segoe UI" pitchFamily="34" charset="0"/>
              </a:endParaRPr>
            </a:p>
          </p:txBody>
        </p:sp>
        <p:sp>
          <p:nvSpPr>
            <p:cNvPr id="96" name="Oval 95">
              <a:extLst>
                <a:ext uri="{FF2B5EF4-FFF2-40B4-BE49-F238E27FC236}">
                  <a16:creationId xmlns:a16="http://schemas.microsoft.com/office/drawing/2014/main" id="{2078D0D6-8DA6-4743-BCE3-C1518C5C9793}"/>
                </a:ext>
              </a:extLst>
            </p:cNvPr>
            <p:cNvSpPr/>
            <p:nvPr/>
          </p:nvSpPr>
          <p:spPr bwMode="auto">
            <a:xfrm>
              <a:off x="499601" y="3975101"/>
              <a:ext cx="742686" cy="742684"/>
            </a:xfrm>
            <a:prstGeom prst="ellipse">
              <a:avLst/>
            </a:prstGeom>
            <a:solidFill>
              <a:schemeClr val="accent2"/>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182880" tIns="146304" rIns="182880" bIns="146304" numCol="1" spcCol="0" rtlCol="0" fromWordArt="0" anchor="ctr" anchorCtr="0" forceAA="0" compatLnSpc="1">
              <a:prstTxWarp prst="textNoShape">
                <a:avLst/>
              </a:prstTxWarp>
              <a:noAutofit/>
            </a:bodyPr>
            <a:lstStyle/>
            <a:p>
              <a:pPr algn="ctr" defTabSz="932330">
                <a:lnSpc>
                  <a:spcPct val="85000"/>
                </a:lnSpc>
                <a:defRPr/>
              </a:pPr>
              <a:r>
                <a:rPr lang="en-US" sz="1400" dirty="0">
                  <a:solidFill>
                    <a:schemeClr val="bg1"/>
                  </a:solidFill>
                  <a:latin typeface="+mj-lt"/>
                  <a:cs typeface="Segoe UI Light" panose="020B0502040204020203" pitchFamily="34" charset="0"/>
                </a:rPr>
                <a:t>Public</a:t>
              </a:r>
              <a:br>
                <a:rPr lang="en-US" sz="1400" dirty="0">
                  <a:solidFill>
                    <a:schemeClr val="bg1"/>
                  </a:solidFill>
                  <a:latin typeface="+mj-lt"/>
                  <a:cs typeface="Segoe UI Light" panose="020B0502040204020203" pitchFamily="34" charset="0"/>
                </a:rPr>
              </a:br>
              <a:r>
                <a:rPr lang="en-US" sz="1400" dirty="0">
                  <a:solidFill>
                    <a:schemeClr val="bg1"/>
                  </a:solidFill>
                  <a:latin typeface="+mj-lt"/>
                  <a:cs typeface="Segoe UI Light" panose="020B0502040204020203" pitchFamily="34" charset="0"/>
                </a:rPr>
                <a:t>Preview</a:t>
              </a:r>
            </a:p>
          </p:txBody>
        </p:sp>
      </p:grpSp>
      <p:cxnSp>
        <p:nvCxnSpPr>
          <p:cNvPr id="142" name="Straight Arrow Connector 141">
            <a:extLst>
              <a:ext uri="{FF2B5EF4-FFF2-40B4-BE49-F238E27FC236}">
                <a16:creationId xmlns:a16="http://schemas.microsoft.com/office/drawing/2014/main" id="{AF76C482-66F2-4980-8245-1598C21353CD}"/>
              </a:ext>
            </a:extLst>
          </p:cNvPr>
          <p:cNvCxnSpPr>
            <a:cxnSpLocks/>
          </p:cNvCxnSpPr>
          <p:nvPr/>
        </p:nvCxnSpPr>
        <p:spPr>
          <a:xfrm>
            <a:off x="1293019" y="3322355"/>
            <a:ext cx="347662" cy="0"/>
          </a:xfrm>
          <a:prstGeom prst="straightConnector1">
            <a:avLst/>
          </a:prstGeom>
          <a:ln w="12700">
            <a:solidFill>
              <a:schemeClr val="accent2"/>
            </a:solidFill>
            <a:prstDash val="solid"/>
            <a:headEnd type="none"/>
            <a:tailEnd type="arrow" w="lg" len="med"/>
          </a:ln>
        </p:spPr>
        <p:style>
          <a:lnRef idx="1">
            <a:schemeClr val="accent1"/>
          </a:lnRef>
          <a:fillRef idx="0">
            <a:schemeClr val="accent1"/>
          </a:fillRef>
          <a:effectRef idx="0">
            <a:schemeClr val="accent1"/>
          </a:effectRef>
          <a:fontRef idx="minor">
            <a:schemeClr val="tx1"/>
          </a:fontRef>
        </p:style>
      </p:cxnSp>
      <p:grpSp>
        <p:nvGrpSpPr>
          <p:cNvPr id="27" name="Group 26">
            <a:extLst>
              <a:ext uri="{FF2B5EF4-FFF2-40B4-BE49-F238E27FC236}">
                <a16:creationId xmlns:a16="http://schemas.microsoft.com/office/drawing/2014/main" id="{16ED7EA5-8015-4A97-A7AF-5E379EF8A6D6}"/>
              </a:ext>
            </a:extLst>
          </p:cNvPr>
          <p:cNvGrpSpPr/>
          <p:nvPr/>
        </p:nvGrpSpPr>
        <p:grpSpPr>
          <a:xfrm>
            <a:off x="771063" y="2902078"/>
            <a:ext cx="1718803" cy="1998243"/>
            <a:chOff x="771063" y="3922403"/>
            <a:chExt cx="1718803" cy="1998243"/>
          </a:xfrm>
        </p:grpSpPr>
        <p:sp>
          <p:nvSpPr>
            <p:cNvPr id="100" name="Arrow: Bent 99">
              <a:extLst>
                <a:ext uri="{FF2B5EF4-FFF2-40B4-BE49-F238E27FC236}">
                  <a16:creationId xmlns:a16="http://schemas.microsoft.com/office/drawing/2014/main" id="{25BAD25E-55C9-436A-8790-38F89427D61C}"/>
                </a:ext>
              </a:extLst>
            </p:cNvPr>
            <p:cNvSpPr/>
            <p:nvPr/>
          </p:nvSpPr>
          <p:spPr bwMode="auto">
            <a:xfrm flipH="1" flipV="1">
              <a:off x="882472" y="4357349"/>
              <a:ext cx="1595519" cy="1563297"/>
            </a:xfrm>
            <a:prstGeom prst="bentArrow">
              <a:avLst>
                <a:gd name="adj1" fmla="val 0"/>
                <a:gd name="adj2" fmla="val 0"/>
                <a:gd name="adj3" fmla="val 25000"/>
                <a:gd name="adj4" fmla="val 7107"/>
              </a:avLst>
            </a:prstGeom>
            <a:solidFill>
              <a:schemeClr val="accent1"/>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2" name="Oval 101">
              <a:extLst>
                <a:ext uri="{FF2B5EF4-FFF2-40B4-BE49-F238E27FC236}">
                  <a16:creationId xmlns:a16="http://schemas.microsoft.com/office/drawing/2014/main" id="{F808915C-31FD-44B7-A760-4EDFC7BCC2BE}"/>
                </a:ext>
              </a:extLst>
            </p:cNvPr>
            <p:cNvSpPr/>
            <p:nvPr/>
          </p:nvSpPr>
          <p:spPr bwMode="auto">
            <a:xfrm flipH="1" flipV="1">
              <a:off x="1649225" y="3934038"/>
              <a:ext cx="824810" cy="824810"/>
            </a:xfrm>
            <a:prstGeom prst="ellipse">
              <a:avLst/>
            </a:prstGeom>
            <a:solidFill>
              <a:schemeClr val="bg1"/>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800" dirty="0" err="1">
                <a:gradFill>
                  <a:gsLst>
                    <a:gs pos="0">
                      <a:srgbClr val="FFFFFF"/>
                    </a:gs>
                    <a:gs pos="100000">
                      <a:srgbClr val="FFFFFF"/>
                    </a:gs>
                  </a:gsLst>
                  <a:lin ang="5400000" scaled="0"/>
                </a:gradFill>
                <a:cs typeface="Segoe UI" pitchFamily="34" charset="0"/>
              </a:endParaRPr>
            </a:p>
          </p:txBody>
        </p:sp>
        <p:sp>
          <p:nvSpPr>
            <p:cNvPr id="103" name="Arc 102">
              <a:extLst>
                <a:ext uri="{FF2B5EF4-FFF2-40B4-BE49-F238E27FC236}">
                  <a16:creationId xmlns:a16="http://schemas.microsoft.com/office/drawing/2014/main" id="{B891022C-89FF-45EA-83AB-AF8F06A8667E}"/>
                </a:ext>
              </a:extLst>
            </p:cNvPr>
            <p:cNvSpPr/>
            <p:nvPr/>
          </p:nvSpPr>
          <p:spPr bwMode="auto">
            <a:xfrm flipH="1" flipV="1">
              <a:off x="1638319" y="3923131"/>
              <a:ext cx="846624" cy="846624"/>
            </a:xfrm>
            <a:prstGeom prst="arc">
              <a:avLst/>
            </a:prstGeom>
            <a:noFill/>
            <a:ln w="1270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800" dirty="0" err="1">
                <a:gradFill>
                  <a:gsLst>
                    <a:gs pos="0">
                      <a:srgbClr val="FFFFFF"/>
                    </a:gs>
                    <a:gs pos="100000">
                      <a:srgbClr val="FFFFFF"/>
                    </a:gs>
                  </a:gsLst>
                  <a:lin ang="5400000" scaled="0"/>
                </a:gradFill>
                <a:cs typeface="Segoe UI" pitchFamily="34" charset="0"/>
              </a:endParaRPr>
            </a:p>
          </p:txBody>
        </p:sp>
        <p:sp>
          <p:nvSpPr>
            <p:cNvPr id="104" name="Oval 103">
              <a:extLst>
                <a:ext uri="{FF2B5EF4-FFF2-40B4-BE49-F238E27FC236}">
                  <a16:creationId xmlns:a16="http://schemas.microsoft.com/office/drawing/2014/main" id="{73638748-0E21-4970-B1C0-FDFCE8E30303}"/>
                </a:ext>
              </a:extLst>
            </p:cNvPr>
            <p:cNvSpPr/>
            <p:nvPr/>
          </p:nvSpPr>
          <p:spPr bwMode="auto">
            <a:xfrm>
              <a:off x="1641787" y="3922403"/>
              <a:ext cx="848079" cy="848079"/>
            </a:xfrm>
            <a:prstGeom prst="ellipse">
              <a:avLst/>
            </a:prstGeom>
            <a:solidFill>
              <a:schemeClr val="bg1"/>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800" dirty="0" err="1">
                <a:gradFill>
                  <a:gsLst>
                    <a:gs pos="0">
                      <a:srgbClr val="FFFFFF"/>
                    </a:gs>
                    <a:gs pos="100000">
                      <a:srgbClr val="FFFFFF"/>
                    </a:gs>
                  </a:gsLst>
                  <a:lin ang="5400000" scaled="0"/>
                </a:gradFill>
                <a:cs typeface="Segoe UI" pitchFamily="34" charset="0"/>
              </a:endParaRPr>
            </a:p>
          </p:txBody>
        </p:sp>
        <p:sp>
          <p:nvSpPr>
            <p:cNvPr id="105" name="Arc 104">
              <a:extLst>
                <a:ext uri="{FF2B5EF4-FFF2-40B4-BE49-F238E27FC236}">
                  <a16:creationId xmlns:a16="http://schemas.microsoft.com/office/drawing/2014/main" id="{E1313485-B793-429F-ACCD-591215C46039}"/>
                </a:ext>
              </a:extLst>
            </p:cNvPr>
            <p:cNvSpPr/>
            <p:nvPr/>
          </p:nvSpPr>
          <p:spPr bwMode="auto">
            <a:xfrm>
              <a:off x="1638319" y="3923131"/>
              <a:ext cx="846624" cy="846624"/>
            </a:xfrm>
            <a:prstGeom prst="arc">
              <a:avLst/>
            </a:prstGeom>
            <a:noFill/>
            <a:ln w="1270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800" dirty="0" err="1">
                <a:gradFill>
                  <a:gsLst>
                    <a:gs pos="0">
                      <a:srgbClr val="FFFFFF"/>
                    </a:gs>
                    <a:gs pos="100000">
                      <a:srgbClr val="FFFFFF"/>
                    </a:gs>
                  </a:gsLst>
                  <a:lin ang="5400000" scaled="0"/>
                </a:gradFill>
                <a:cs typeface="Segoe UI" pitchFamily="34" charset="0"/>
              </a:endParaRPr>
            </a:p>
          </p:txBody>
        </p:sp>
        <p:sp>
          <p:nvSpPr>
            <p:cNvPr id="106" name="Oval 105">
              <a:extLst>
                <a:ext uri="{FF2B5EF4-FFF2-40B4-BE49-F238E27FC236}">
                  <a16:creationId xmlns:a16="http://schemas.microsoft.com/office/drawing/2014/main" id="{8C3CA0DF-131C-40E4-8A58-6A177F9EAF62}"/>
                </a:ext>
              </a:extLst>
            </p:cNvPr>
            <p:cNvSpPr/>
            <p:nvPr/>
          </p:nvSpPr>
          <p:spPr bwMode="auto">
            <a:xfrm>
              <a:off x="1690288" y="3975101"/>
              <a:ext cx="742686" cy="742684"/>
            </a:xfrm>
            <a:prstGeom prst="ellipse">
              <a:avLst/>
            </a:prstGeom>
            <a:solidFill>
              <a:schemeClr val="accent2"/>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182880" tIns="146304" rIns="182880" bIns="146304" numCol="1" spcCol="0" rtlCol="0" fromWordArt="0" anchor="ctr" anchorCtr="0" forceAA="0" compatLnSpc="1">
              <a:prstTxWarp prst="textNoShape">
                <a:avLst/>
              </a:prstTxWarp>
              <a:noAutofit/>
            </a:bodyPr>
            <a:lstStyle/>
            <a:p>
              <a:pPr lvl="0" algn="ctr" defTabSz="932330">
                <a:lnSpc>
                  <a:spcPct val="85000"/>
                </a:lnSpc>
                <a:defRPr/>
              </a:pPr>
              <a:r>
                <a:rPr lang="en-US" sz="1400">
                  <a:solidFill>
                    <a:schemeClr val="bg1"/>
                  </a:solidFill>
                  <a:latin typeface="+mj-lt"/>
                  <a:cs typeface="Segoe UI Light" panose="020B0502040204020203" pitchFamily="34" charset="0"/>
                </a:rPr>
                <a:t>WVD</a:t>
              </a:r>
              <a:br>
                <a:rPr lang="en-US" sz="1400">
                  <a:solidFill>
                    <a:schemeClr val="bg1"/>
                  </a:solidFill>
                  <a:latin typeface="+mj-lt"/>
                  <a:cs typeface="Segoe UI Light" panose="020B0502040204020203" pitchFamily="34" charset="0"/>
                </a:rPr>
              </a:br>
              <a:r>
                <a:rPr lang="en-US" sz="1400">
                  <a:solidFill>
                    <a:schemeClr val="bg1"/>
                  </a:solidFill>
                  <a:latin typeface="+mj-lt"/>
                  <a:cs typeface="Segoe UI Light" panose="020B0502040204020203" pitchFamily="34" charset="0"/>
                </a:rPr>
                <a:t>GA</a:t>
              </a:r>
              <a:endParaRPr lang="en-US" sz="1400" dirty="0">
                <a:solidFill>
                  <a:schemeClr val="bg1"/>
                </a:solidFill>
                <a:latin typeface="+mj-lt"/>
                <a:cs typeface="Segoe UI Light" panose="020B0502040204020203" pitchFamily="34" charset="0"/>
              </a:endParaRPr>
            </a:p>
          </p:txBody>
        </p:sp>
        <p:sp>
          <p:nvSpPr>
            <p:cNvPr id="107" name="Rectangle 106">
              <a:extLst>
                <a:ext uri="{FF2B5EF4-FFF2-40B4-BE49-F238E27FC236}">
                  <a16:creationId xmlns:a16="http://schemas.microsoft.com/office/drawing/2014/main" id="{9ADBE1B2-6965-4486-94B2-4E66EE0C2794}"/>
                </a:ext>
              </a:extLst>
            </p:cNvPr>
            <p:cNvSpPr/>
            <p:nvPr/>
          </p:nvSpPr>
          <p:spPr bwMode="auto">
            <a:xfrm>
              <a:off x="971088" y="5417241"/>
              <a:ext cx="1510748" cy="503405"/>
            </a:xfrm>
            <a:prstGeom prst="rect">
              <a:avLst/>
            </a:prstGeom>
            <a:noFill/>
            <a:ln>
              <a:noFill/>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lvl="0" algn="r" defTabSz="914099" fontAlgn="base">
                <a:lnSpc>
                  <a:spcPct val="90000"/>
                </a:lnSpc>
                <a:spcBef>
                  <a:spcPct val="0"/>
                </a:spcBef>
                <a:spcAft>
                  <a:spcPct val="0"/>
                </a:spcAft>
                <a:defRPr/>
              </a:pPr>
              <a:r>
                <a:rPr lang="en-US" sz="1400" spc="-50" dirty="0">
                  <a:solidFill>
                    <a:schemeClr val="tx1"/>
                  </a:solidFill>
                </a:rPr>
                <a:t>Generally Available</a:t>
              </a:r>
            </a:p>
          </p:txBody>
        </p:sp>
        <p:sp>
          <p:nvSpPr>
            <p:cNvPr id="144" name="Rectangle 143">
              <a:extLst>
                <a:ext uri="{FF2B5EF4-FFF2-40B4-BE49-F238E27FC236}">
                  <a16:creationId xmlns:a16="http://schemas.microsoft.com/office/drawing/2014/main" id="{33252CB9-FFAB-43D4-9333-06C8ECCF4B4D}"/>
                </a:ext>
              </a:extLst>
            </p:cNvPr>
            <p:cNvSpPr/>
            <p:nvPr/>
          </p:nvSpPr>
          <p:spPr bwMode="auto">
            <a:xfrm>
              <a:off x="771063" y="5000625"/>
              <a:ext cx="1510748" cy="377096"/>
            </a:xfrm>
            <a:prstGeom prst="rect">
              <a:avLst/>
            </a:prstGeom>
            <a:noFill/>
            <a:ln>
              <a:noFill/>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r" defTabSz="914099" fontAlgn="base">
                <a:lnSpc>
                  <a:spcPct val="90000"/>
                </a:lnSpc>
                <a:spcBef>
                  <a:spcPct val="0"/>
                </a:spcBef>
                <a:spcAft>
                  <a:spcPct val="0"/>
                </a:spcAft>
                <a:defRPr/>
              </a:pPr>
              <a:r>
                <a:rPr lang="en-US" sz="1400" spc="-50" dirty="0">
                  <a:solidFill>
                    <a:schemeClr val="tx1"/>
                  </a:solidFill>
                </a:rPr>
                <a:t>2019</a:t>
              </a:r>
            </a:p>
          </p:txBody>
        </p:sp>
      </p:grpSp>
      <p:sp>
        <p:nvSpPr>
          <p:cNvPr id="99" name="TextBox 98">
            <a:extLst>
              <a:ext uri="{FF2B5EF4-FFF2-40B4-BE49-F238E27FC236}">
                <a16:creationId xmlns:a16="http://schemas.microsoft.com/office/drawing/2014/main" id="{CD4E91AC-88D6-49BE-97C6-C0555262DB45}"/>
              </a:ext>
            </a:extLst>
          </p:cNvPr>
          <p:cNvSpPr txBox="1"/>
          <p:nvPr/>
        </p:nvSpPr>
        <p:spPr>
          <a:xfrm>
            <a:off x="216976" y="5595067"/>
            <a:ext cx="12218616" cy="954107"/>
          </a:xfrm>
          <a:prstGeom prst="rect">
            <a:avLst/>
          </a:prstGeom>
          <a:noFill/>
        </p:spPr>
        <p:txBody>
          <a:bodyPr wrap="square" rtlCol="0" anchor="t">
            <a:spAutoFit/>
          </a:bodyPr>
          <a:lstStyle/>
          <a:p>
            <a:r>
              <a:rPr lang="en-US" sz="1400" i="1" dirty="0"/>
              <a:t>WVD service is deployed as per the schedule above but If customers are OK with network traffic flowing outside of country borders – depending on performance/latency – the service can be used earlier than what the timeline shows.</a:t>
            </a:r>
          </a:p>
          <a:p>
            <a:endParaRPr lang="en-US" sz="1400" i="1" dirty="0"/>
          </a:p>
          <a:p>
            <a:r>
              <a:rPr lang="en-US" sz="1400" i="1" dirty="0"/>
              <a:t>To provide users with good experience, the RTT latency from the client's network to region in which host pools have been deployed should be less than 150ms</a:t>
            </a:r>
          </a:p>
        </p:txBody>
      </p:sp>
    </p:spTree>
    <p:extLst>
      <p:ext uri="{BB962C8B-B14F-4D97-AF65-F5344CB8AC3E}">
        <p14:creationId xmlns:p14="http://schemas.microsoft.com/office/powerpoint/2010/main" val="3460059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wipe(left)">
                                      <p:cBhvr>
                                        <p:cTn id="7" dur="500"/>
                                        <p:tgtEl>
                                          <p:spTgt spid="47"/>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wipe(down)">
                                      <p:cBhvr>
                                        <p:cTn id="11" dur="500"/>
                                        <p:tgtEl>
                                          <p:spTgt spid="26"/>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42"/>
                                        </p:tgtEl>
                                        <p:attrNameLst>
                                          <p:attrName>style.visibility</p:attrName>
                                        </p:attrNameLst>
                                      </p:cBhvr>
                                      <p:to>
                                        <p:strVal val="visible"/>
                                      </p:to>
                                    </p:set>
                                    <p:animEffect transition="in" filter="wipe(left)">
                                      <p:cBhvr>
                                        <p:cTn id="15" dur="500"/>
                                        <p:tgtEl>
                                          <p:spTgt spid="142"/>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wipe(up)">
                                      <p:cBhvr>
                                        <p:cTn id="19" dur="500"/>
                                        <p:tgtEl>
                                          <p:spTgt spid="27"/>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wipe(down)">
                                      <p:cBhvr>
                                        <p:cTn id="23" dur="500"/>
                                        <p:tgtEl>
                                          <p:spTgt spid="28"/>
                                        </p:tgtEl>
                                      </p:cBhvr>
                                    </p:animEffect>
                                  </p:childTnLst>
                                </p:cTn>
                              </p:par>
                            </p:childTnLst>
                          </p:cTn>
                        </p:par>
                        <p:par>
                          <p:cTn id="24" fill="hold">
                            <p:stCondLst>
                              <p:cond delay="2500"/>
                            </p:stCondLst>
                            <p:childTnLst>
                              <p:par>
                                <p:cTn id="25" presetID="22" presetClass="entr" presetSubtype="1" fill="hold" nodeType="after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wipe(up)">
                                      <p:cBhvr>
                                        <p:cTn id="27" dur="500"/>
                                        <p:tgtEl>
                                          <p:spTgt spid="29"/>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39"/>
                                        </p:tgtEl>
                                        <p:attrNameLst>
                                          <p:attrName>style.visibility</p:attrName>
                                        </p:attrNameLst>
                                      </p:cBhvr>
                                      <p:to>
                                        <p:strVal val="visible"/>
                                      </p:to>
                                    </p:set>
                                    <p:animEffect transition="in" filter="wipe(down)">
                                      <p:cBhvr>
                                        <p:cTn id="31" dur="500"/>
                                        <p:tgtEl>
                                          <p:spTgt spid="39"/>
                                        </p:tgtEl>
                                      </p:cBhvr>
                                    </p:animEffect>
                                  </p:childTnLst>
                                </p:cTn>
                              </p:par>
                            </p:childTnLst>
                          </p:cTn>
                        </p:par>
                        <p:par>
                          <p:cTn id="32" fill="hold">
                            <p:stCondLst>
                              <p:cond delay="3500"/>
                            </p:stCondLst>
                            <p:childTnLst>
                              <p:par>
                                <p:cTn id="33" presetID="22" presetClass="entr" presetSubtype="1" fill="hold" nodeType="afterEffect">
                                  <p:stCondLst>
                                    <p:cond delay="0"/>
                                  </p:stCondLst>
                                  <p:childTnLst>
                                    <p:set>
                                      <p:cBhvr>
                                        <p:cTn id="34" dur="1" fill="hold">
                                          <p:stCondLst>
                                            <p:cond delay="0"/>
                                          </p:stCondLst>
                                        </p:cTn>
                                        <p:tgtEl>
                                          <p:spTgt spid="48"/>
                                        </p:tgtEl>
                                        <p:attrNameLst>
                                          <p:attrName>style.visibility</p:attrName>
                                        </p:attrNameLst>
                                      </p:cBhvr>
                                      <p:to>
                                        <p:strVal val="visible"/>
                                      </p:to>
                                    </p:set>
                                    <p:animEffect transition="in" filter="wipe(up)">
                                      <p:cBhvr>
                                        <p:cTn id="35" dur="500"/>
                                        <p:tgtEl>
                                          <p:spTgt spid="48"/>
                                        </p:tgtEl>
                                      </p:cBhvr>
                                    </p:animEffect>
                                  </p:childTnLst>
                                </p:cTn>
                              </p:par>
                            </p:childTnLst>
                          </p:cTn>
                        </p:par>
                        <p:par>
                          <p:cTn id="36" fill="hold">
                            <p:stCondLst>
                              <p:cond delay="4000"/>
                            </p:stCondLst>
                            <p:childTnLst>
                              <p:par>
                                <p:cTn id="37" presetID="22" presetClass="entr" presetSubtype="4" fill="hold" nodeType="afterEffect">
                                  <p:stCondLst>
                                    <p:cond delay="0"/>
                                  </p:stCondLst>
                                  <p:childTnLst>
                                    <p:set>
                                      <p:cBhvr>
                                        <p:cTn id="38" dur="1" fill="hold">
                                          <p:stCondLst>
                                            <p:cond delay="0"/>
                                          </p:stCondLst>
                                        </p:cTn>
                                        <p:tgtEl>
                                          <p:spTgt spid="52"/>
                                        </p:tgtEl>
                                        <p:attrNameLst>
                                          <p:attrName>style.visibility</p:attrName>
                                        </p:attrNameLst>
                                      </p:cBhvr>
                                      <p:to>
                                        <p:strVal val="visible"/>
                                      </p:to>
                                    </p:set>
                                    <p:animEffect transition="in" filter="wipe(down)">
                                      <p:cBhvr>
                                        <p:cTn id="39" dur="500"/>
                                        <p:tgtEl>
                                          <p:spTgt spid="52"/>
                                        </p:tgtEl>
                                      </p:cBhvr>
                                    </p:animEffect>
                                  </p:childTnLst>
                                </p:cTn>
                              </p:par>
                            </p:childTnLst>
                          </p:cTn>
                        </p:par>
                        <p:par>
                          <p:cTn id="40" fill="hold">
                            <p:stCondLst>
                              <p:cond delay="4500"/>
                            </p:stCondLst>
                            <p:childTnLst>
                              <p:par>
                                <p:cTn id="41" presetID="22" presetClass="entr" presetSubtype="1" fill="hold" nodeType="afterEffect">
                                  <p:stCondLst>
                                    <p:cond delay="0"/>
                                  </p:stCondLst>
                                  <p:childTnLst>
                                    <p:set>
                                      <p:cBhvr>
                                        <p:cTn id="42" dur="1" fill="hold">
                                          <p:stCondLst>
                                            <p:cond delay="0"/>
                                          </p:stCondLst>
                                        </p:cTn>
                                        <p:tgtEl>
                                          <p:spTgt spid="53"/>
                                        </p:tgtEl>
                                        <p:attrNameLst>
                                          <p:attrName>style.visibility</p:attrName>
                                        </p:attrNameLst>
                                      </p:cBhvr>
                                      <p:to>
                                        <p:strVal val="visible"/>
                                      </p:to>
                                    </p:set>
                                    <p:animEffect transition="in" filter="wipe(up)">
                                      <p:cBhvr>
                                        <p:cTn id="43"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8809DB0B-4B95-4AE5-AA60-1506B964C36F}"/>
              </a:ext>
            </a:extLst>
          </p:cNvPr>
          <p:cNvGraphicFramePr>
            <a:graphicFrameLocks noChangeAspect="1"/>
          </p:cNvGraphicFramePr>
          <p:nvPr>
            <p:custDataLst>
              <p:tags r:id="rId2"/>
            </p:custDataLst>
            <p:extLst>
              <p:ext uri="{D42A27DB-BD31-4B8C-83A1-F6EECF244321}">
                <p14:modId xmlns:p14="http://schemas.microsoft.com/office/powerpoint/2010/main" val="47784633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5540" name="think-cell Slide" r:id="rId5" imgW="425" imgH="424" progId="TCLayout.ActiveDocument.1">
                  <p:embed/>
                </p:oleObj>
              </mc:Choice>
              <mc:Fallback>
                <p:oleObj name="think-cell Slide" r:id="rId5" imgW="425" imgH="424" progId="TCLayout.ActiveDocument.1">
                  <p:embed/>
                  <p:pic>
                    <p:nvPicPr>
                      <p:cNvPr id="5" name="Object 4" hidden="1">
                        <a:extLst>
                          <a:ext uri="{FF2B5EF4-FFF2-40B4-BE49-F238E27FC236}">
                            <a16:creationId xmlns:a16="http://schemas.microsoft.com/office/drawing/2014/main" id="{8809DB0B-4B95-4AE5-AA60-1506B964C36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C9D92115-5B55-4237-9DF1-9AA19DAED745}"/>
              </a:ext>
            </a:extLst>
          </p:cNvPr>
          <p:cNvSpPr/>
          <p:nvPr>
            <p:custDataLst>
              <p:tags r:id="rId3"/>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5399" dirty="0" err="1">
              <a:gradFill>
                <a:gsLst>
                  <a:gs pos="0">
                    <a:srgbClr val="FFFFFF"/>
                  </a:gs>
                  <a:gs pos="100000">
                    <a:srgbClr val="FFFFFF"/>
                  </a:gs>
                </a:gsLst>
                <a:lin ang="5400000" scaled="0"/>
              </a:gradFill>
              <a:latin typeface="Segoe UI Semibold" panose="020B0702040204020203" pitchFamily="34" charset="0"/>
              <a:cs typeface="Segoe UI" panose="020B0502040204020203" pitchFamily="34" charset="0"/>
              <a:sym typeface="Segoe UI Semibold" panose="020B0702040204020203" pitchFamily="34" charset="0"/>
            </a:endParaRPr>
          </a:p>
        </p:txBody>
      </p:sp>
      <p:sp>
        <p:nvSpPr>
          <p:cNvPr id="2" name="Title 1">
            <a:extLst>
              <a:ext uri="{FF2B5EF4-FFF2-40B4-BE49-F238E27FC236}">
                <a16:creationId xmlns:a16="http://schemas.microsoft.com/office/drawing/2014/main" id="{B8A73FAA-7A46-4469-8EA1-9A16CB6B52FE}"/>
              </a:ext>
            </a:extLst>
          </p:cNvPr>
          <p:cNvSpPr>
            <a:spLocks noGrp="1"/>
          </p:cNvSpPr>
          <p:nvPr>
            <p:ph type="title"/>
          </p:nvPr>
        </p:nvSpPr>
        <p:spPr/>
        <p:txBody>
          <a:bodyPr anchor="b"/>
          <a:lstStyle/>
          <a:p>
            <a:r>
              <a:rPr lang="en-US" dirty="0"/>
              <a:t>Pre-requisites to using Windows Virtual Desktop</a:t>
            </a:r>
          </a:p>
        </p:txBody>
      </p:sp>
    </p:spTree>
    <p:extLst>
      <p:ext uri="{BB962C8B-B14F-4D97-AF65-F5344CB8AC3E}">
        <p14:creationId xmlns:p14="http://schemas.microsoft.com/office/powerpoint/2010/main" val="375517740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Object 12" hidden="1">
            <a:extLst>
              <a:ext uri="{FF2B5EF4-FFF2-40B4-BE49-F238E27FC236}">
                <a16:creationId xmlns:a16="http://schemas.microsoft.com/office/drawing/2014/main" id="{9934D0E3-60BF-4837-99AF-A8F045F05F18}"/>
              </a:ext>
            </a:extLst>
          </p:cNvPr>
          <p:cNvGraphicFramePr>
            <a:graphicFrameLocks noChangeAspect="1"/>
          </p:cNvGraphicFramePr>
          <p:nvPr>
            <p:custDataLst>
              <p:tags r:id="rId2"/>
            </p:custDataLst>
            <p:extLst>
              <p:ext uri="{D42A27DB-BD31-4B8C-83A1-F6EECF244321}">
                <p14:modId xmlns:p14="http://schemas.microsoft.com/office/powerpoint/2010/main" val="350092176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6564" name="think-cell Slide" r:id="rId6" imgW="425" imgH="424" progId="TCLayout.ActiveDocument.1">
                  <p:embed/>
                </p:oleObj>
              </mc:Choice>
              <mc:Fallback>
                <p:oleObj name="think-cell Slide" r:id="rId6" imgW="425" imgH="424" progId="TCLayout.ActiveDocument.1">
                  <p:embed/>
                  <p:pic>
                    <p:nvPicPr>
                      <p:cNvPr id="13" name="Object 12" hidden="1">
                        <a:extLst>
                          <a:ext uri="{FF2B5EF4-FFF2-40B4-BE49-F238E27FC236}">
                            <a16:creationId xmlns:a16="http://schemas.microsoft.com/office/drawing/2014/main" id="{9934D0E3-60BF-4837-99AF-A8F045F05F18}"/>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12" name="Rectangle 11" hidden="1">
            <a:extLst>
              <a:ext uri="{FF2B5EF4-FFF2-40B4-BE49-F238E27FC236}">
                <a16:creationId xmlns:a16="http://schemas.microsoft.com/office/drawing/2014/main" id="{7FFB2AA9-60E3-4BDA-81B3-A31BA739E646}"/>
              </a:ext>
            </a:extLst>
          </p:cNvPr>
          <p:cNvSpPr/>
          <p:nvPr>
            <p:custDataLst>
              <p:tags r:id="rId3"/>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199" dirty="0" err="1">
              <a:gradFill>
                <a:gsLst>
                  <a:gs pos="0">
                    <a:srgbClr val="FFFFFF"/>
                  </a:gs>
                  <a:gs pos="100000">
                    <a:srgbClr val="FFFFFF"/>
                  </a:gs>
                </a:gsLst>
                <a:lin ang="5400000" scaled="0"/>
              </a:gradFill>
              <a:latin typeface="Segoe UI Semibold" panose="020B0702040204020203" pitchFamily="34" charset="0"/>
              <a:cs typeface="Segoe UI" panose="020B0502040204020203" pitchFamily="34" charset="0"/>
              <a:sym typeface="Segoe UI Semibold" panose="020B0702040204020203" pitchFamily="34" charset="0"/>
            </a:endParaRPr>
          </a:p>
        </p:txBody>
      </p:sp>
      <p:cxnSp>
        <p:nvCxnSpPr>
          <p:cNvPr id="102" name="Straight Connector 101">
            <a:extLst>
              <a:ext uri="{FF2B5EF4-FFF2-40B4-BE49-F238E27FC236}">
                <a16:creationId xmlns:a16="http://schemas.microsoft.com/office/drawing/2014/main" id="{CD5704A5-FA79-4B40-883B-EAC46B26B9B0}"/>
              </a:ext>
            </a:extLst>
          </p:cNvPr>
          <p:cNvCxnSpPr>
            <a:cxnSpLocks/>
          </p:cNvCxnSpPr>
          <p:nvPr/>
        </p:nvCxnSpPr>
        <p:spPr>
          <a:xfrm flipH="1">
            <a:off x="3221912" y="3787315"/>
            <a:ext cx="3722" cy="2828966"/>
          </a:xfrm>
          <a:prstGeom prst="line">
            <a:avLst/>
          </a:prstGeom>
          <a:ln w="3175">
            <a:solidFill>
              <a:schemeClr val="bg1">
                <a:lumMod val="7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9181AE32-D851-4EE1-9715-46929D96075C}"/>
              </a:ext>
            </a:extLst>
          </p:cNvPr>
          <p:cNvCxnSpPr>
            <a:cxnSpLocks/>
          </p:cNvCxnSpPr>
          <p:nvPr/>
        </p:nvCxnSpPr>
        <p:spPr>
          <a:xfrm flipH="1">
            <a:off x="7505104" y="3787313"/>
            <a:ext cx="0" cy="2705347"/>
          </a:xfrm>
          <a:prstGeom prst="line">
            <a:avLst/>
          </a:prstGeom>
          <a:ln w="3175">
            <a:solidFill>
              <a:schemeClr val="bg1">
                <a:lumMod val="7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30" name="Rectangle 229">
            <a:extLst>
              <a:ext uri="{FF2B5EF4-FFF2-40B4-BE49-F238E27FC236}">
                <a16:creationId xmlns:a16="http://schemas.microsoft.com/office/drawing/2014/main" id="{A67E86D2-19C1-4881-A6B6-582374490AF2}"/>
              </a:ext>
            </a:extLst>
          </p:cNvPr>
          <p:cNvSpPr/>
          <p:nvPr/>
        </p:nvSpPr>
        <p:spPr bwMode="auto">
          <a:xfrm>
            <a:off x="3488183" y="4038600"/>
            <a:ext cx="3755381" cy="2601686"/>
          </a:xfrm>
          <a:prstGeom prst="rect">
            <a:avLst/>
          </a:prstGeom>
          <a:solidFill>
            <a:schemeClr val="bg1">
              <a:lumMod val="95000"/>
            </a:schemeClr>
          </a:solidFill>
          <a:ln w="10795" cap="flat" cmpd="sng" algn="ctr">
            <a:noFill/>
            <a:prstDash val="solid"/>
          </a:ln>
          <a:effectLst/>
        </p:spPr>
        <p:txBody>
          <a:bodyPr rot="0" spcFirstLastPara="0" vertOverflow="overflow" horzOverflow="overflow" vert="horz" wrap="square" lIns="559562" tIns="139891" rIns="0" bIns="47558" numCol="1" spcCol="0" rtlCol="0" fromWordArt="0" anchor="t" anchorCtr="0" forceAA="0" compatLnSpc="1">
            <a:prstTxWarp prst="textNoShape">
              <a:avLst/>
            </a:prstTxWarp>
            <a:noAutofit/>
          </a:bodyPr>
          <a:lstStyle/>
          <a:p>
            <a:pPr defTabSz="950846" fontAlgn="base">
              <a:spcBef>
                <a:spcPct val="0"/>
              </a:spcBef>
              <a:spcAft>
                <a:spcPct val="0"/>
              </a:spcAft>
              <a:defRPr/>
            </a:pPr>
            <a:endParaRPr lang="en-US" sz="1428">
              <a:solidFill>
                <a:srgbClr val="505050"/>
              </a:solidFill>
              <a:latin typeface="Segoe Pro Semibold" panose="020B0702040504020203" pitchFamily="34" charset="0"/>
              <a:cs typeface="Segoe UI Light"/>
            </a:endParaRPr>
          </a:p>
        </p:txBody>
      </p:sp>
      <p:sp>
        <p:nvSpPr>
          <p:cNvPr id="225" name="Rectangle 224">
            <a:extLst>
              <a:ext uri="{FF2B5EF4-FFF2-40B4-BE49-F238E27FC236}">
                <a16:creationId xmlns:a16="http://schemas.microsoft.com/office/drawing/2014/main" id="{16D94891-961D-494E-87A7-A4830108E0D1}"/>
              </a:ext>
            </a:extLst>
          </p:cNvPr>
          <p:cNvSpPr/>
          <p:nvPr/>
        </p:nvSpPr>
        <p:spPr bwMode="auto">
          <a:xfrm>
            <a:off x="7790087" y="3816699"/>
            <a:ext cx="4252793" cy="2401557"/>
          </a:xfrm>
          <a:prstGeom prst="rect">
            <a:avLst/>
          </a:prstGeom>
          <a:solidFill>
            <a:schemeClr val="bg1">
              <a:lumMod val="85000"/>
            </a:schemeClr>
          </a:solidFill>
          <a:ln w="10795" cap="flat" cmpd="sng" algn="ctr">
            <a:noFill/>
            <a:prstDash val="solid"/>
          </a:ln>
          <a:effectLst/>
        </p:spPr>
        <p:txBody>
          <a:bodyPr rot="0" spcFirstLastPara="0" vertOverflow="overflow" horzOverflow="overflow" vert="horz" wrap="square" lIns="559562" tIns="139891" rIns="0" bIns="47558" numCol="1" spcCol="0" rtlCol="0" fromWordArt="0" anchor="t" anchorCtr="0" forceAA="0" compatLnSpc="1">
            <a:prstTxWarp prst="textNoShape">
              <a:avLst/>
            </a:prstTxWarp>
            <a:noAutofit/>
          </a:bodyPr>
          <a:lstStyle/>
          <a:p>
            <a:pPr defTabSz="950846" fontAlgn="base">
              <a:spcBef>
                <a:spcPct val="0"/>
              </a:spcBef>
              <a:spcAft>
                <a:spcPct val="0"/>
              </a:spcAft>
              <a:defRPr/>
            </a:pPr>
            <a:endParaRPr lang="en-US" sz="1428">
              <a:solidFill>
                <a:srgbClr val="505050"/>
              </a:solidFill>
              <a:latin typeface="Segoe Pro Semibold" panose="020B0702040504020203" pitchFamily="34" charset="0"/>
              <a:cs typeface="Segoe UI Light"/>
            </a:endParaRPr>
          </a:p>
        </p:txBody>
      </p:sp>
      <p:sp>
        <p:nvSpPr>
          <p:cNvPr id="2" name="Title 1">
            <a:extLst>
              <a:ext uri="{FF2B5EF4-FFF2-40B4-BE49-F238E27FC236}">
                <a16:creationId xmlns:a16="http://schemas.microsoft.com/office/drawing/2014/main" id="{C4CFC2CD-C910-4E1C-92BA-C9DA8349D955}"/>
              </a:ext>
            </a:extLst>
          </p:cNvPr>
          <p:cNvSpPr>
            <a:spLocks noGrp="1"/>
          </p:cNvSpPr>
          <p:nvPr>
            <p:ph type="title"/>
          </p:nvPr>
        </p:nvSpPr>
        <p:spPr/>
        <p:txBody>
          <a:bodyPr/>
          <a:lstStyle/>
          <a:p>
            <a:r>
              <a:rPr lang="en-US"/>
              <a:t>Azure AD Authentication</a:t>
            </a:r>
          </a:p>
        </p:txBody>
      </p:sp>
      <p:sp>
        <p:nvSpPr>
          <p:cNvPr id="103" name="Arrow: Bent 102">
            <a:extLst>
              <a:ext uri="{FF2B5EF4-FFF2-40B4-BE49-F238E27FC236}">
                <a16:creationId xmlns:a16="http://schemas.microsoft.com/office/drawing/2014/main" id="{5FD7D3A1-4AAD-4641-9C9E-3EB1426BB6DB}"/>
              </a:ext>
            </a:extLst>
          </p:cNvPr>
          <p:cNvSpPr/>
          <p:nvPr/>
        </p:nvSpPr>
        <p:spPr bwMode="auto">
          <a:xfrm flipH="1">
            <a:off x="0" y="1355891"/>
            <a:ext cx="711200" cy="1282158"/>
          </a:xfrm>
          <a:prstGeom prst="bentArrow">
            <a:avLst>
              <a:gd name="adj1" fmla="val 0"/>
              <a:gd name="adj2" fmla="val 0"/>
              <a:gd name="adj3" fmla="val 0"/>
              <a:gd name="adj4" fmla="val 0"/>
            </a:avLst>
          </a:prstGeom>
          <a:solidFill>
            <a:schemeClr val="accent1"/>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 name="Oval 2">
            <a:extLst>
              <a:ext uri="{FF2B5EF4-FFF2-40B4-BE49-F238E27FC236}">
                <a16:creationId xmlns:a16="http://schemas.microsoft.com/office/drawing/2014/main" id="{1F78ED25-3BF6-404F-A7FE-F2EBA2282CC9}"/>
              </a:ext>
            </a:extLst>
          </p:cNvPr>
          <p:cNvSpPr/>
          <p:nvPr/>
        </p:nvSpPr>
        <p:spPr bwMode="auto">
          <a:xfrm>
            <a:off x="660005" y="1649496"/>
            <a:ext cx="118608" cy="11860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a:extLst>
              <a:ext uri="{FF2B5EF4-FFF2-40B4-BE49-F238E27FC236}">
                <a16:creationId xmlns:a16="http://schemas.microsoft.com/office/drawing/2014/main" id="{2B41675C-25E0-4A9D-8AD8-16F8696D8408}"/>
              </a:ext>
            </a:extLst>
          </p:cNvPr>
          <p:cNvSpPr/>
          <p:nvPr/>
        </p:nvSpPr>
        <p:spPr>
          <a:xfrm>
            <a:off x="897572" y="1551834"/>
            <a:ext cx="11192828" cy="313932"/>
          </a:xfrm>
          <a:prstGeom prst="rect">
            <a:avLst/>
          </a:prstGeom>
        </p:spPr>
        <p:txBody>
          <a:bodyPr wrap="square">
            <a:spAutoFit/>
          </a:bodyPr>
          <a:lstStyle/>
          <a:p>
            <a:pPr defTabSz="932563">
              <a:lnSpc>
                <a:spcPct val="90000"/>
              </a:lnSpc>
              <a:spcAft>
                <a:spcPts val="1224"/>
              </a:spcAft>
              <a:defRPr/>
            </a:pPr>
            <a:r>
              <a:rPr lang="en-US" sz="1600" dirty="0">
                <a:latin typeface="Segoe UI "/>
              </a:rPr>
              <a:t>Clients authenticate with Azure Active Directory (Azure AD) identities</a:t>
            </a:r>
          </a:p>
        </p:txBody>
      </p:sp>
      <p:sp>
        <p:nvSpPr>
          <p:cNvPr id="106" name="Oval 105">
            <a:extLst>
              <a:ext uri="{FF2B5EF4-FFF2-40B4-BE49-F238E27FC236}">
                <a16:creationId xmlns:a16="http://schemas.microsoft.com/office/drawing/2014/main" id="{AFFCA3AC-29A1-4C4B-A15C-BA03135A6835}"/>
              </a:ext>
            </a:extLst>
          </p:cNvPr>
          <p:cNvSpPr/>
          <p:nvPr/>
        </p:nvSpPr>
        <p:spPr bwMode="auto">
          <a:xfrm>
            <a:off x="660005" y="2132240"/>
            <a:ext cx="118608" cy="11860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7" name="Rectangle 106">
            <a:extLst>
              <a:ext uri="{FF2B5EF4-FFF2-40B4-BE49-F238E27FC236}">
                <a16:creationId xmlns:a16="http://schemas.microsoft.com/office/drawing/2014/main" id="{6BB9DD71-4898-4D17-B794-84C8F6B10DFC}"/>
              </a:ext>
            </a:extLst>
          </p:cNvPr>
          <p:cNvSpPr/>
          <p:nvPr/>
        </p:nvSpPr>
        <p:spPr>
          <a:xfrm>
            <a:off x="897572" y="2034578"/>
            <a:ext cx="11192828" cy="313932"/>
          </a:xfrm>
          <a:prstGeom prst="rect">
            <a:avLst/>
          </a:prstGeom>
        </p:spPr>
        <p:txBody>
          <a:bodyPr wrap="square" anchor="ctr">
            <a:spAutoFit/>
          </a:bodyPr>
          <a:lstStyle/>
          <a:p>
            <a:pPr defTabSz="932563">
              <a:lnSpc>
                <a:spcPct val="90000"/>
              </a:lnSpc>
              <a:spcAft>
                <a:spcPts val="1224"/>
              </a:spcAft>
              <a:defRPr/>
            </a:pPr>
            <a:r>
              <a:rPr lang="en-US" sz="1600" dirty="0">
                <a:latin typeface="Segoe UI "/>
              </a:rPr>
              <a:t>Azure AD allows usage of Conditional Access and Multi-factor Authentication</a:t>
            </a:r>
          </a:p>
        </p:txBody>
      </p:sp>
      <p:sp>
        <p:nvSpPr>
          <p:cNvPr id="108" name="Oval 107">
            <a:extLst>
              <a:ext uri="{FF2B5EF4-FFF2-40B4-BE49-F238E27FC236}">
                <a16:creationId xmlns:a16="http://schemas.microsoft.com/office/drawing/2014/main" id="{6EFB1CDA-D8B6-46C7-A3FA-B9E6427FE2D8}"/>
              </a:ext>
            </a:extLst>
          </p:cNvPr>
          <p:cNvSpPr/>
          <p:nvPr/>
        </p:nvSpPr>
        <p:spPr bwMode="auto">
          <a:xfrm>
            <a:off x="660005" y="2614985"/>
            <a:ext cx="118608" cy="11860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9" name="Rectangle 108">
            <a:extLst>
              <a:ext uri="{FF2B5EF4-FFF2-40B4-BE49-F238E27FC236}">
                <a16:creationId xmlns:a16="http://schemas.microsoft.com/office/drawing/2014/main" id="{19E263D9-C516-4878-B58A-D2365FADEFC0}"/>
              </a:ext>
            </a:extLst>
          </p:cNvPr>
          <p:cNvSpPr/>
          <p:nvPr/>
        </p:nvSpPr>
        <p:spPr>
          <a:xfrm>
            <a:off x="897572" y="2517323"/>
            <a:ext cx="11192828" cy="313932"/>
          </a:xfrm>
          <a:prstGeom prst="rect">
            <a:avLst/>
          </a:prstGeom>
        </p:spPr>
        <p:txBody>
          <a:bodyPr wrap="square" anchor="ctr">
            <a:spAutoFit/>
          </a:bodyPr>
          <a:lstStyle/>
          <a:p>
            <a:pPr defTabSz="932563">
              <a:lnSpc>
                <a:spcPct val="90000"/>
              </a:lnSpc>
              <a:spcAft>
                <a:spcPts val="1224"/>
              </a:spcAft>
              <a:defRPr/>
            </a:pPr>
            <a:r>
              <a:rPr lang="en-US" sz="1600" dirty="0">
                <a:latin typeface="Segoe UI "/>
              </a:rPr>
              <a:t>Windows VMs are AD domain-joined for optimal app compatibility</a:t>
            </a:r>
          </a:p>
        </p:txBody>
      </p:sp>
      <p:sp>
        <p:nvSpPr>
          <p:cNvPr id="9" name="Rectangle 8">
            <a:extLst>
              <a:ext uri="{FF2B5EF4-FFF2-40B4-BE49-F238E27FC236}">
                <a16:creationId xmlns:a16="http://schemas.microsoft.com/office/drawing/2014/main" id="{F56155CD-B2EC-4C21-9131-ACD7F97208AD}"/>
              </a:ext>
            </a:extLst>
          </p:cNvPr>
          <p:cNvSpPr/>
          <p:nvPr/>
        </p:nvSpPr>
        <p:spPr bwMode="auto">
          <a:xfrm>
            <a:off x="769088" y="3052510"/>
            <a:ext cx="2317012" cy="62086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878223">
              <a:lnSpc>
                <a:spcPct val="90000"/>
              </a:lnSpc>
              <a:defRPr/>
            </a:pPr>
            <a:r>
              <a:rPr lang="en-US" sz="1600" dirty="0">
                <a:solidFill>
                  <a:schemeClr val="accent1"/>
                </a:solidFill>
                <a:latin typeface="+mj-lt"/>
                <a:cs typeface="Segoe UI Light"/>
              </a:rPr>
              <a:t> RD clients</a:t>
            </a:r>
          </a:p>
          <a:p>
            <a:pPr algn="ctr" defTabSz="878223">
              <a:lnSpc>
                <a:spcPct val="90000"/>
              </a:lnSpc>
              <a:defRPr/>
            </a:pPr>
            <a:r>
              <a:rPr lang="en-US" sz="1600" dirty="0">
                <a:solidFill>
                  <a:schemeClr val="accent1"/>
                </a:solidFill>
                <a:latin typeface="+mj-lt"/>
                <a:cs typeface="Segoe UI Light"/>
              </a:rPr>
              <a:t>Customer – managed</a:t>
            </a:r>
          </a:p>
        </p:txBody>
      </p:sp>
      <p:sp>
        <p:nvSpPr>
          <p:cNvPr id="119" name="Rectangle 118">
            <a:extLst>
              <a:ext uri="{FF2B5EF4-FFF2-40B4-BE49-F238E27FC236}">
                <a16:creationId xmlns:a16="http://schemas.microsoft.com/office/drawing/2014/main" id="{00C73C07-3B38-446E-93E7-C8F3A93E0571}"/>
              </a:ext>
            </a:extLst>
          </p:cNvPr>
          <p:cNvSpPr/>
          <p:nvPr/>
        </p:nvSpPr>
        <p:spPr bwMode="auto">
          <a:xfrm>
            <a:off x="3488183" y="3052510"/>
            <a:ext cx="3808385" cy="62086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878223">
              <a:lnSpc>
                <a:spcPct val="90000"/>
              </a:lnSpc>
              <a:defRPr/>
            </a:pPr>
            <a:r>
              <a:rPr lang="en-US" sz="1600" dirty="0">
                <a:solidFill>
                  <a:schemeClr val="accent1"/>
                </a:solidFill>
                <a:latin typeface="+mj-lt"/>
                <a:cs typeface="Segoe UI Light"/>
              </a:rPr>
              <a:t>Windows Virtual Desktop </a:t>
            </a:r>
            <a:br>
              <a:rPr lang="en-US" sz="1600" dirty="0">
                <a:solidFill>
                  <a:schemeClr val="accent1"/>
                </a:solidFill>
                <a:latin typeface="+mj-lt"/>
                <a:cs typeface="Segoe UI Light"/>
              </a:rPr>
            </a:br>
            <a:r>
              <a:rPr lang="en-US" sz="1600" dirty="0">
                <a:solidFill>
                  <a:schemeClr val="accent1"/>
                </a:solidFill>
                <a:latin typeface="+mj-lt"/>
                <a:cs typeface="Segoe UI Light"/>
              </a:rPr>
              <a:t>Microsoft – managed Azure services</a:t>
            </a:r>
          </a:p>
        </p:txBody>
      </p:sp>
      <p:sp>
        <p:nvSpPr>
          <p:cNvPr id="122" name="Rectangle 121">
            <a:extLst>
              <a:ext uri="{FF2B5EF4-FFF2-40B4-BE49-F238E27FC236}">
                <a16:creationId xmlns:a16="http://schemas.microsoft.com/office/drawing/2014/main" id="{7F6E97DE-6F28-43C0-94FE-E5C934F11C69}"/>
              </a:ext>
            </a:extLst>
          </p:cNvPr>
          <p:cNvSpPr/>
          <p:nvPr/>
        </p:nvSpPr>
        <p:spPr bwMode="auto">
          <a:xfrm>
            <a:off x="7790087" y="3052510"/>
            <a:ext cx="4252793" cy="62086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878223">
              <a:lnSpc>
                <a:spcPct val="90000"/>
              </a:lnSpc>
              <a:defRPr/>
            </a:pPr>
            <a:r>
              <a:rPr lang="en-US" sz="1600" dirty="0">
                <a:solidFill>
                  <a:schemeClr val="accent1"/>
                </a:solidFill>
                <a:latin typeface="+mj-lt"/>
                <a:cs typeface="Segoe UI Light"/>
              </a:rPr>
              <a:t>Customer – managed</a:t>
            </a:r>
            <a:br>
              <a:rPr lang="en-US" sz="1600" dirty="0">
                <a:solidFill>
                  <a:schemeClr val="accent1"/>
                </a:solidFill>
                <a:latin typeface="+mj-lt"/>
                <a:cs typeface="Segoe UI Light"/>
              </a:rPr>
            </a:br>
            <a:r>
              <a:rPr lang="en-US" sz="1600" dirty="0">
                <a:solidFill>
                  <a:schemeClr val="accent1"/>
                </a:solidFill>
                <a:latin typeface="+mj-lt"/>
                <a:cs typeface="Segoe UI Light"/>
              </a:rPr>
              <a:t>Azure VMs &amp; services</a:t>
            </a:r>
          </a:p>
        </p:txBody>
      </p:sp>
      <p:sp>
        <p:nvSpPr>
          <p:cNvPr id="124" name="Rectangle 123">
            <a:extLst>
              <a:ext uri="{FF2B5EF4-FFF2-40B4-BE49-F238E27FC236}">
                <a16:creationId xmlns:a16="http://schemas.microsoft.com/office/drawing/2014/main" id="{1C399124-3AA1-466F-AB91-6DEBB9343A22}"/>
              </a:ext>
            </a:extLst>
          </p:cNvPr>
          <p:cNvSpPr/>
          <p:nvPr/>
        </p:nvSpPr>
        <p:spPr bwMode="auto">
          <a:xfrm>
            <a:off x="723900" y="3014820"/>
            <a:ext cx="2362200" cy="3716180"/>
          </a:xfrm>
          <a:custGeom>
            <a:avLst/>
            <a:gdLst>
              <a:gd name="connsiteX0" fmla="*/ 0 w 2721872"/>
              <a:gd name="connsiteY0" fmla="*/ 0 h 620860"/>
              <a:gd name="connsiteX1" fmla="*/ 2721872 w 2721872"/>
              <a:gd name="connsiteY1" fmla="*/ 0 h 620860"/>
              <a:gd name="connsiteX2" fmla="*/ 2721872 w 2721872"/>
              <a:gd name="connsiteY2" fmla="*/ 620860 h 620860"/>
              <a:gd name="connsiteX3" fmla="*/ 0 w 2721872"/>
              <a:gd name="connsiteY3" fmla="*/ 620860 h 620860"/>
              <a:gd name="connsiteX4" fmla="*/ 0 w 2721872"/>
              <a:gd name="connsiteY4" fmla="*/ 0 h 620860"/>
              <a:gd name="connsiteX0" fmla="*/ 2721872 w 2813312"/>
              <a:gd name="connsiteY0" fmla="*/ 620860 h 712300"/>
              <a:gd name="connsiteX1" fmla="*/ 0 w 2813312"/>
              <a:gd name="connsiteY1" fmla="*/ 620860 h 712300"/>
              <a:gd name="connsiteX2" fmla="*/ 0 w 2813312"/>
              <a:gd name="connsiteY2" fmla="*/ 0 h 712300"/>
              <a:gd name="connsiteX3" fmla="*/ 2721872 w 2813312"/>
              <a:gd name="connsiteY3" fmla="*/ 0 h 712300"/>
              <a:gd name="connsiteX4" fmla="*/ 2813312 w 2813312"/>
              <a:gd name="connsiteY4" fmla="*/ 712300 h 712300"/>
              <a:gd name="connsiteX0" fmla="*/ 2721872 w 2721872"/>
              <a:gd name="connsiteY0" fmla="*/ 620860 h 620860"/>
              <a:gd name="connsiteX1" fmla="*/ 0 w 2721872"/>
              <a:gd name="connsiteY1" fmla="*/ 620860 h 620860"/>
              <a:gd name="connsiteX2" fmla="*/ 0 w 2721872"/>
              <a:gd name="connsiteY2" fmla="*/ 0 h 620860"/>
              <a:gd name="connsiteX3" fmla="*/ 2721872 w 2721872"/>
              <a:gd name="connsiteY3" fmla="*/ 0 h 620860"/>
              <a:gd name="connsiteX0" fmla="*/ 0 w 2721872"/>
              <a:gd name="connsiteY0" fmla="*/ 620860 h 620860"/>
              <a:gd name="connsiteX1" fmla="*/ 0 w 2721872"/>
              <a:gd name="connsiteY1" fmla="*/ 0 h 620860"/>
              <a:gd name="connsiteX2" fmla="*/ 2721872 w 2721872"/>
              <a:gd name="connsiteY2" fmla="*/ 0 h 620860"/>
            </a:gdLst>
            <a:ahLst/>
            <a:cxnLst>
              <a:cxn ang="0">
                <a:pos x="connsiteX0" y="connsiteY0"/>
              </a:cxn>
              <a:cxn ang="0">
                <a:pos x="connsiteX1" y="connsiteY1"/>
              </a:cxn>
              <a:cxn ang="0">
                <a:pos x="connsiteX2" y="connsiteY2"/>
              </a:cxn>
            </a:cxnLst>
            <a:rect l="l" t="t" r="r" b="b"/>
            <a:pathLst>
              <a:path w="2721872" h="620860">
                <a:moveTo>
                  <a:pt x="0" y="620860"/>
                </a:moveTo>
                <a:lnTo>
                  <a:pt x="0" y="0"/>
                </a:lnTo>
                <a:lnTo>
                  <a:pt x="2721872" y="0"/>
                </a:lnTo>
              </a:path>
            </a:pathLst>
          </a:custGeom>
          <a:noFill/>
          <a:ln w="6350">
            <a:solidFill>
              <a:schemeClr val="bg1">
                <a:lumMod val="75000"/>
              </a:schemeClr>
            </a:solidFill>
            <a:headEnd type="diamond"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878223">
              <a:lnSpc>
                <a:spcPct val="90000"/>
              </a:lnSpc>
              <a:defRPr/>
            </a:pPr>
            <a:endParaRPr lang="en-US" sz="1600" dirty="0">
              <a:solidFill>
                <a:schemeClr val="accent1"/>
              </a:solidFill>
              <a:latin typeface="+mj-lt"/>
              <a:cs typeface="Segoe UI Light"/>
            </a:endParaRPr>
          </a:p>
        </p:txBody>
      </p:sp>
      <p:sp>
        <p:nvSpPr>
          <p:cNvPr id="125" name="Rectangle 123">
            <a:extLst>
              <a:ext uri="{FF2B5EF4-FFF2-40B4-BE49-F238E27FC236}">
                <a16:creationId xmlns:a16="http://schemas.microsoft.com/office/drawing/2014/main" id="{E559449F-B273-488C-8C1C-C8D5853F783F}"/>
              </a:ext>
            </a:extLst>
          </p:cNvPr>
          <p:cNvSpPr/>
          <p:nvPr/>
        </p:nvSpPr>
        <p:spPr bwMode="auto">
          <a:xfrm>
            <a:off x="3445884" y="3014820"/>
            <a:ext cx="3850104" cy="3716180"/>
          </a:xfrm>
          <a:custGeom>
            <a:avLst/>
            <a:gdLst>
              <a:gd name="connsiteX0" fmla="*/ 0 w 2721872"/>
              <a:gd name="connsiteY0" fmla="*/ 0 h 620860"/>
              <a:gd name="connsiteX1" fmla="*/ 2721872 w 2721872"/>
              <a:gd name="connsiteY1" fmla="*/ 0 h 620860"/>
              <a:gd name="connsiteX2" fmla="*/ 2721872 w 2721872"/>
              <a:gd name="connsiteY2" fmla="*/ 620860 h 620860"/>
              <a:gd name="connsiteX3" fmla="*/ 0 w 2721872"/>
              <a:gd name="connsiteY3" fmla="*/ 620860 h 620860"/>
              <a:gd name="connsiteX4" fmla="*/ 0 w 2721872"/>
              <a:gd name="connsiteY4" fmla="*/ 0 h 620860"/>
              <a:gd name="connsiteX0" fmla="*/ 2721872 w 2813312"/>
              <a:gd name="connsiteY0" fmla="*/ 620860 h 712300"/>
              <a:gd name="connsiteX1" fmla="*/ 0 w 2813312"/>
              <a:gd name="connsiteY1" fmla="*/ 620860 h 712300"/>
              <a:gd name="connsiteX2" fmla="*/ 0 w 2813312"/>
              <a:gd name="connsiteY2" fmla="*/ 0 h 712300"/>
              <a:gd name="connsiteX3" fmla="*/ 2721872 w 2813312"/>
              <a:gd name="connsiteY3" fmla="*/ 0 h 712300"/>
              <a:gd name="connsiteX4" fmla="*/ 2813312 w 2813312"/>
              <a:gd name="connsiteY4" fmla="*/ 712300 h 712300"/>
              <a:gd name="connsiteX0" fmla="*/ 2721872 w 2721872"/>
              <a:gd name="connsiteY0" fmla="*/ 620860 h 620860"/>
              <a:gd name="connsiteX1" fmla="*/ 0 w 2721872"/>
              <a:gd name="connsiteY1" fmla="*/ 620860 h 620860"/>
              <a:gd name="connsiteX2" fmla="*/ 0 w 2721872"/>
              <a:gd name="connsiteY2" fmla="*/ 0 h 620860"/>
              <a:gd name="connsiteX3" fmla="*/ 2721872 w 2721872"/>
              <a:gd name="connsiteY3" fmla="*/ 0 h 620860"/>
              <a:gd name="connsiteX0" fmla="*/ 0 w 2721872"/>
              <a:gd name="connsiteY0" fmla="*/ 620860 h 620860"/>
              <a:gd name="connsiteX1" fmla="*/ 0 w 2721872"/>
              <a:gd name="connsiteY1" fmla="*/ 0 h 620860"/>
              <a:gd name="connsiteX2" fmla="*/ 2721872 w 2721872"/>
              <a:gd name="connsiteY2" fmla="*/ 0 h 620860"/>
            </a:gdLst>
            <a:ahLst/>
            <a:cxnLst>
              <a:cxn ang="0">
                <a:pos x="connsiteX0" y="connsiteY0"/>
              </a:cxn>
              <a:cxn ang="0">
                <a:pos x="connsiteX1" y="connsiteY1"/>
              </a:cxn>
              <a:cxn ang="0">
                <a:pos x="connsiteX2" y="connsiteY2"/>
              </a:cxn>
            </a:cxnLst>
            <a:rect l="l" t="t" r="r" b="b"/>
            <a:pathLst>
              <a:path w="2721872" h="620860">
                <a:moveTo>
                  <a:pt x="0" y="620860"/>
                </a:moveTo>
                <a:lnTo>
                  <a:pt x="0" y="0"/>
                </a:lnTo>
                <a:lnTo>
                  <a:pt x="2721872" y="0"/>
                </a:lnTo>
              </a:path>
            </a:pathLst>
          </a:custGeom>
          <a:noFill/>
          <a:ln w="6350">
            <a:solidFill>
              <a:schemeClr val="bg1">
                <a:lumMod val="75000"/>
              </a:schemeClr>
            </a:solidFill>
            <a:headEnd type="diamond"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878223">
              <a:lnSpc>
                <a:spcPct val="90000"/>
              </a:lnSpc>
              <a:defRPr/>
            </a:pPr>
            <a:endParaRPr lang="en-US" sz="1600" dirty="0">
              <a:solidFill>
                <a:schemeClr val="accent1"/>
              </a:solidFill>
              <a:latin typeface="+mj-lt"/>
              <a:cs typeface="Segoe UI Light"/>
            </a:endParaRPr>
          </a:p>
        </p:txBody>
      </p:sp>
      <p:sp>
        <p:nvSpPr>
          <p:cNvPr id="126" name="Rectangle 123">
            <a:extLst>
              <a:ext uri="{FF2B5EF4-FFF2-40B4-BE49-F238E27FC236}">
                <a16:creationId xmlns:a16="http://schemas.microsoft.com/office/drawing/2014/main" id="{5DBD1138-8644-4C7D-998D-CFC0AD3AACEA}"/>
              </a:ext>
            </a:extLst>
          </p:cNvPr>
          <p:cNvSpPr/>
          <p:nvPr/>
        </p:nvSpPr>
        <p:spPr bwMode="auto">
          <a:xfrm>
            <a:off x="7744672" y="3014820"/>
            <a:ext cx="4298208" cy="3716180"/>
          </a:xfrm>
          <a:custGeom>
            <a:avLst/>
            <a:gdLst>
              <a:gd name="connsiteX0" fmla="*/ 0 w 2721872"/>
              <a:gd name="connsiteY0" fmla="*/ 0 h 620860"/>
              <a:gd name="connsiteX1" fmla="*/ 2721872 w 2721872"/>
              <a:gd name="connsiteY1" fmla="*/ 0 h 620860"/>
              <a:gd name="connsiteX2" fmla="*/ 2721872 w 2721872"/>
              <a:gd name="connsiteY2" fmla="*/ 620860 h 620860"/>
              <a:gd name="connsiteX3" fmla="*/ 0 w 2721872"/>
              <a:gd name="connsiteY3" fmla="*/ 620860 h 620860"/>
              <a:gd name="connsiteX4" fmla="*/ 0 w 2721872"/>
              <a:gd name="connsiteY4" fmla="*/ 0 h 620860"/>
              <a:gd name="connsiteX0" fmla="*/ 2721872 w 2813312"/>
              <a:gd name="connsiteY0" fmla="*/ 620860 h 712300"/>
              <a:gd name="connsiteX1" fmla="*/ 0 w 2813312"/>
              <a:gd name="connsiteY1" fmla="*/ 620860 h 712300"/>
              <a:gd name="connsiteX2" fmla="*/ 0 w 2813312"/>
              <a:gd name="connsiteY2" fmla="*/ 0 h 712300"/>
              <a:gd name="connsiteX3" fmla="*/ 2721872 w 2813312"/>
              <a:gd name="connsiteY3" fmla="*/ 0 h 712300"/>
              <a:gd name="connsiteX4" fmla="*/ 2813312 w 2813312"/>
              <a:gd name="connsiteY4" fmla="*/ 712300 h 712300"/>
              <a:gd name="connsiteX0" fmla="*/ 2721872 w 2721872"/>
              <a:gd name="connsiteY0" fmla="*/ 620860 h 620860"/>
              <a:gd name="connsiteX1" fmla="*/ 0 w 2721872"/>
              <a:gd name="connsiteY1" fmla="*/ 620860 h 620860"/>
              <a:gd name="connsiteX2" fmla="*/ 0 w 2721872"/>
              <a:gd name="connsiteY2" fmla="*/ 0 h 620860"/>
              <a:gd name="connsiteX3" fmla="*/ 2721872 w 2721872"/>
              <a:gd name="connsiteY3" fmla="*/ 0 h 620860"/>
              <a:gd name="connsiteX0" fmla="*/ 0 w 2721872"/>
              <a:gd name="connsiteY0" fmla="*/ 620860 h 620860"/>
              <a:gd name="connsiteX1" fmla="*/ 0 w 2721872"/>
              <a:gd name="connsiteY1" fmla="*/ 0 h 620860"/>
              <a:gd name="connsiteX2" fmla="*/ 2721872 w 2721872"/>
              <a:gd name="connsiteY2" fmla="*/ 0 h 620860"/>
            </a:gdLst>
            <a:ahLst/>
            <a:cxnLst>
              <a:cxn ang="0">
                <a:pos x="connsiteX0" y="connsiteY0"/>
              </a:cxn>
              <a:cxn ang="0">
                <a:pos x="connsiteX1" y="connsiteY1"/>
              </a:cxn>
              <a:cxn ang="0">
                <a:pos x="connsiteX2" y="connsiteY2"/>
              </a:cxn>
            </a:cxnLst>
            <a:rect l="l" t="t" r="r" b="b"/>
            <a:pathLst>
              <a:path w="2721872" h="620860">
                <a:moveTo>
                  <a:pt x="0" y="620860"/>
                </a:moveTo>
                <a:lnTo>
                  <a:pt x="0" y="0"/>
                </a:lnTo>
                <a:lnTo>
                  <a:pt x="2721872" y="0"/>
                </a:lnTo>
              </a:path>
            </a:pathLst>
          </a:custGeom>
          <a:noFill/>
          <a:ln w="6350">
            <a:solidFill>
              <a:schemeClr val="bg1">
                <a:lumMod val="75000"/>
              </a:schemeClr>
            </a:solidFill>
            <a:headEnd type="diamond"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878223">
              <a:lnSpc>
                <a:spcPct val="90000"/>
              </a:lnSpc>
              <a:defRPr/>
            </a:pPr>
            <a:endParaRPr lang="en-US" sz="1600" dirty="0">
              <a:solidFill>
                <a:schemeClr val="accent1"/>
              </a:solidFill>
              <a:latin typeface="+mj-lt"/>
              <a:cs typeface="Segoe UI Light"/>
            </a:endParaRPr>
          </a:p>
        </p:txBody>
      </p:sp>
      <p:sp>
        <p:nvSpPr>
          <p:cNvPr id="127" name="CellPhone_E8EA" title="Icon of a cellphone">
            <a:extLst>
              <a:ext uri="{FF2B5EF4-FFF2-40B4-BE49-F238E27FC236}">
                <a16:creationId xmlns:a16="http://schemas.microsoft.com/office/drawing/2014/main" id="{370069FC-4517-4596-B87C-F73240125B92}"/>
              </a:ext>
            </a:extLst>
          </p:cNvPr>
          <p:cNvSpPr>
            <a:spLocks noChangeAspect="1" noEditPoints="1"/>
          </p:cNvSpPr>
          <p:nvPr/>
        </p:nvSpPr>
        <p:spPr bwMode="auto">
          <a:xfrm>
            <a:off x="1084597" y="4047685"/>
            <a:ext cx="281558" cy="469186"/>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algn="ctr" defTabSz="914037" fontAlgn="base">
              <a:defRPr/>
            </a:pPr>
            <a:endParaRPr lang="en-US" sz="900">
              <a:gradFill>
                <a:gsLst>
                  <a:gs pos="0">
                    <a:srgbClr val="505050"/>
                  </a:gs>
                  <a:gs pos="100000">
                    <a:srgbClr val="505050"/>
                  </a:gs>
                </a:gsLst>
              </a:gradFill>
              <a:latin typeface="Segoe UI"/>
            </a:endParaRPr>
          </a:p>
        </p:txBody>
      </p:sp>
      <p:sp>
        <p:nvSpPr>
          <p:cNvPr id="128" name="Laptop_E770" title="Icon of a laptop">
            <a:extLst>
              <a:ext uri="{FF2B5EF4-FFF2-40B4-BE49-F238E27FC236}">
                <a16:creationId xmlns:a16="http://schemas.microsoft.com/office/drawing/2014/main" id="{36C137D0-7ECE-45AC-9F14-CFAE3731383D}"/>
              </a:ext>
            </a:extLst>
          </p:cNvPr>
          <p:cNvSpPr>
            <a:spLocks noChangeAspect="1" noEditPoints="1"/>
          </p:cNvSpPr>
          <p:nvPr/>
        </p:nvSpPr>
        <p:spPr bwMode="auto">
          <a:xfrm>
            <a:off x="939899" y="5961354"/>
            <a:ext cx="570955" cy="380985"/>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algn="ctr" defTabSz="914037" fontAlgn="base">
              <a:defRPr/>
            </a:pPr>
            <a:endParaRPr lang="en-US" sz="900">
              <a:gradFill>
                <a:gsLst>
                  <a:gs pos="0">
                    <a:srgbClr val="505050"/>
                  </a:gs>
                  <a:gs pos="100000">
                    <a:srgbClr val="505050"/>
                  </a:gs>
                </a:gsLst>
              </a:gradFill>
              <a:latin typeface="Segoe UI"/>
            </a:endParaRPr>
          </a:p>
        </p:txBody>
      </p:sp>
      <p:sp>
        <p:nvSpPr>
          <p:cNvPr id="129" name="Tablet_E70A" title="Icon of a tablet">
            <a:extLst>
              <a:ext uri="{FF2B5EF4-FFF2-40B4-BE49-F238E27FC236}">
                <a16:creationId xmlns:a16="http://schemas.microsoft.com/office/drawing/2014/main" id="{17EC1D4B-22D3-4959-82BA-E38DCDFAA177}"/>
              </a:ext>
            </a:extLst>
          </p:cNvPr>
          <p:cNvSpPr>
            <a:spLocks noChangeAspect="1" noEditPoints="1"/>
          </p:cNvSpPr>
          <p:nvPr/>
        </p:nvSpPr>
        <p:spPr bwMode="auto">
          <a:xfrm>
            <a:off x="982944" y="5061144"/>
            <a:ext cx="484864" cy="355938"/>
          </a:xfrm>
          <a:custGeom>
            <a:avLst/>
            <a:gdLst>
              <a:gd name="T0" fmla="*/ 3748 w 3748"/>
              <a:gd name="T1" fmla="*/ 2562 h 2749"/>
              <a:gd name="T2" fmla="*/ 3561 w 3748"/>
              <a:gd name="T3" fmla="*/ 2749 h 2749"/>
              <a:gd name="T4" fmla="*/ 187 w 3748"/>
              <a:gd name="T5" fmla="*/ 2749 h 2749"/>
              <a:gd name="T6" fmla="*/ 0 w 3748"/>
              <a:gd name="T7" fmla="*/ 2562 h 2749"/>
              <a:gd name="T8" fmla="*/ 0 w 3748"/>
              <a:gd name="T9" fmla="*/ 187 h 2749"/>
              <a:gd name="T10" fmla="*/ 187 w 3748"/>
              <a:gd name="T11" fmla="*/ 0 h 2749"/>
              <a:gd name="T12" fmla="*/ 3561 w 3748"/>
              <a:gd name="T13" fmla="*/ 0 h 2749"/>
              <a:gd name="T14" fmla="*/ 3748 w 3748"/>
              <a:gd name="T15" fmla="*/ 187 h 2749"/>
              <a:gd name="T16" fmla="*/ 3748 w 3748"/>
              <a:gd name="T17" fmla="*/ 2562 h 2749"/>
              <a:gd name="T18" fmla="*/ 2124 w 3748"/>
              <a:gd name="T19" fmla="*/ 2249 h 2749"/>
              <a:gd name="T20" fmla="*/ 1624 w 3748"/>
              <a:gd name="T21" fmla="*/ 2249 h 2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48" h="2749">
                <a:moveTo>
                  <a:pt x="3748" y="2562"/>
                </a:moveTo>
                <a:cubicBezTo>
                  <a:pt x="3748" y="2665"/>
                  <a:pt x="3665" y="2749"/>
                  <a:pt x="3561" y="2749"/>
                </a:cubicBezTo>
                <a:cubicBezTo>
                  <a:pt x="187" y="2749"/>
                  <a:pt x="187" y="2749"/>
                  <a:pt x="187" y="2749"/>
                </a:cubicBezTo>
                <a:cubicBezTo>
                  <a:pt x="83" y="2749"/>
                  <a:pt x="0" y="2665"/>
                  <a:pt x="0" y="2562"/>
                </a:cubicBezTo>
                <a:cubicBezTo>
                  <a:pt x="0" y="187"/>
                  <a:pt x="0" y="187"/>
                  <a:pt x="0" y="187"/>
                </a:cubicBezTo>
                <a:cubicBezTo>
                  <a:pt x="0" y="84"/>
                  <a:pt x="83" y="0"/>
                  <a:pt x="187" y="0"/>
                </a:cubicBezTo>
                <a:cubicBezTo>
                  <a:pt x="3561" y="0"/>
                  <a:pt x="3561" y="0"/>
                  <a:pt x="3561" y="0"/>
                </a:cubicBezTo>
                <a:cubicBezTo>
                  <a:pt x="3665" y="0"/>
                  <a:pt x="3748" y="84"/>
                  <a:pt x="3748" y="187"/>
                </a:cubicBezTo>
                <a:lnTo>
                  <a:pt x="3748" y="2562"/>
                </a:lnTo>
                <a:close/>
                <a:moveTo>
                  <a:pt x="2124" y="2249"/>
                </a:moveTo>
                <a:cubicBezTo>
                  <a:pt x="1624" y="2249"/>
                  <a:pt x="1624" y="2249"/>
                  <a:pt x="1624" y="2249"/>
                </a:cubicBez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algn="ctr" defTabSz="914037" fontAlgn="base">
              <a:defRPr/>
            </a:pPr>
            <a:endParaRPr lang="en-US" sz="900">
              <a:gradFill>
                <a:gsLst>
                  <a:gs pos="0">
                    <a:srgbClr val="505050"/>
                  </a:gs>
                  <a:gs pos="100000">
                    <a:srgbClr val="505050"/>
                  </a:gs>
                </a:gsLst>
              </a:gradFill>
              <a:latin typeface="Segoe UI"/>
            </a:endParaRPr>
          </a:p>
        </p:txBody>
      </p:sp>
      <p:grpSp>
        <p:nvGrpSpPr>
          <p:cNvPr id="130" name="Group 129">
            <a:extLst>
              <a:ext uri="{FF2B5EF4-FFF2-40B4-BE49-F238E27FC236}">
                <a16:creationId xmlns:a16="http://schemas.microsoft.com/office/drawing/2014/main" id="{1CCD76BA-8B3F-4DA2-93F8-E626ADBFFCC5}"/>
              </a:ext>
            </a:extLst>
          </p:cNvPr>
          <p:cNvGrpSpPr/>
          <p:nvPr/>
        </p:nvGrpSpPr>
        <p:grpSpPr>
          <a:xfrm>
            <a:off x="2038548" y="4047685"/>
            <a:ext cx="491662" cy="2300816"/>
            <a:chOff x="2224274" y="2338191"/>
            <a:chExt cx="482065" cy="2255907"/>
          </a:xfrm>
        </p:grpSpPr>
        <p:grpSp>
          <p:nvGrpSpPr>
            <p:cNvPr id="131" name="Group 130">
              <a:extLst>
                <a:ext uri="{FF2B5EF4-FFF2-40B4-BE49-F238E27FC236}">
                  <a16:creationId xmlns:a16="http://schemas.microsoft.com/office/drawing/2014/main" id="{424C2DB6-6BC3-4706-89C7-1C2F55003171}"/>
                </a:ext>
              </a:extLst>
            </p:cNvPr>
            <p:cNvGrpSpPr/>
            <p:nvPr/>
          </p:nvGrpSpPr>
          <p:grpSpPr>
            <a:xfrm>
              <a:off x="2281302" y="3639439"/>
              <a:ext cx="319498" cy="414180"/>
              <a:chOff x="5866856" y="4829242"/>
              <a:chExt cx="702675" cy="865083"/>
            </a:xfrm>
          </p:grpSpPr>
          <p:sp>
            <p:nvSpPr>
              <p:cNvPr id="139" name="Freeform 12">
                <a:extLst>
                  <a:ext uri="{FF2B5EF4-FFF2-40B4-BE49-F238E27FC236}">
                    <a16:creationId xmlns:a16="http://schemas.microsoft.com/office/drawing/2014/main" id="{A5C64EDA-1A09-4EA1-8A16-F5F5F0F66123}"/>
                  </a:ext>
                </a:extLst>
              </p:cNvPr>
              <p:cNvSpPr>
                <a:spLocks/>
              </p:cNvSpPr>
              <p:nvPr/>
            </p:nvSpPr>
            <p:spPr bwMode="auto">
              <a:xfrm>
                <a:off x="5866856" y="5025048"/>
                <a:ext cx="702675" cy="669277"/>
              </a:xfrm>
              <a:custGeom>
                <a:avLst/>
                <a:gdLst>
                  <a:gd name="T0" fmla="*/ 379 w 454"/>
                  <a:gd name="T1" fmla="*/ 174 h 432"/>
                  <a:gd name="T2" fmla="*/ 440 w 454"/>
                  <a:gd name="T3" fmla="*/ 60 h 432"/>
                  <a:gd name="T4" fmla="*/ 412 w 454"/>
                  <a:gd name="T5" fmla="*/ 33 h 432"/>
                  <a:gd name="T6" fmla="*/ 275 w 454"/>
                  <a:gd name="T7" fmla="*/ 18 h 432"/>
                  <a:gd name="T8" fmla="*/ 187 w 454"/>
                  <a:gd name="T9" fmla="*/ 18 h 432"/>
                  <a:gd name="T10" fmla="*/ 96 w 454"/>
                  <a:gd name="T11" fmla="*/ 16 h 432"/>
                  <a:gd name="T12" fmla="*/ 3 w 454"/>
                  <a:gd name="T13" fmla="*/ 154 h 432"/>
                  <a:gd name="T14" fmla="*/ 32 w 454"/>
                  <a:gd name="T15" fmla="*/ 304 h 432"/>
                  <a:gd name="T16" fmla="*/ 101 w 454"/>
                  <a:gd name="T17" fmla="*/ 405 h 432"/>
                  <a:gd name="T18" fmla="*/ 170 w 454"/>
                  <a:gd name="T19" fmla="*/ 421 h 432"/>
                  <a:gd name="T20" fmla="*/ 193 w 454"/>
                  <a:gd name="T21" fmla="*/ 413 h 432"/>
                  <a:gd name="T22" fmla="*/ 285 w 454"/>
                  <a:gd name="T23" fmla="*/ 413 h 432"/>
                  <a:gd name="T24" fmla="*/ 307 w 454"/>
                  <a:gd name="T25" fmla="*/ 421 h 432"/>
                  <a:gd name="T26" fmla="*/ 374 w 454"/>
                  <a:gd name="T27" fmla="*/ 406 h 432"/>
                  <a:gd name="T28" fmla="*/ 426 w 454"/>
                  <a:gd name="T29" fmla="*/ 338 h 432"/>
                  <a:gd name="T30" fmla="*/ 454 w 454"/>
                  <a:gd name="T31" fmla="*/ 280 h 432"/>
                  <a:gd name="T32" fmla="*/ 379 w 454"/>
                  <a:gd name="T33" fmla="*/ 174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54" h="432">
                    <a:moveTo>
                      <a:pt x="379" y="174"/>
                    </a:moveTo>
                    <a:cubicBezTo>
                      <a:pt x="375" y="125"/>
                      <a:pt x="397" y="88"/>
                      <a:pt x="440" y="60"/>
                    </a:cubicBezTo>
                    <a:cubicBezTo>
                      <a:pt x="430" y="51"/>
                      <a:pt x="422" y="40"/>
                      <a:pt x="412" y="33"/>
                    </a:cubicBezTo>
                    <a:cubicBezTo>
                      <a:pt x="369" y="2"/>
                      <a:pt x="323" y="0"/>
                      <a:pt x="275" y="18"/>
                    </a:cubicBezTo>
                    <a:cubicBezTo>
                      <a:pt x="224" y="36"/>
                      <a:pt x="239" y="37"/>
                      <a:pt x="187" y="18"/>
                    </a:cubicBezTo>
                    <a:cubicBezTo>
                      <a:pt x="156" y="6"/>
                      <a:pt x="126" y="4"/>
                      <a:pt x="96" y="16"/>
                    </a:cubicBezTo>
                    <a:cubicBezTo>
                      <a:pt x="36" y="39"/>
                      <a:pt x="7" y="96"/>
                      <a:pt x="3" y="154"/>
                    </a:cubicBezTo>
                    <a:cubicBezTo>
                      <a:pt x="0" y="207"/>
                      <a:pt x="11" y="256"/>
                      <a:pt x="32" y="304"/>
                    </a:cubicBezTo>
                    <a:cubicBezTo>
                      <a:pt x="49" y="342"/>
                      <a:pt x="71" y="376"/>
                      <a:pt x="101" y="405"/>
                    </a:cubicBezTo>
                    <a:cubicBezTo>
                      <a:pt x="121" y="424"/>
                      <a:pt x="143" y="432"/>
                      <a:pt x="170" y="421"/>
                    </a:cubicBezTo>
                    <a:cubicBezTo>
                      <a:pt x="178" y="418"/>
                      <a:pt x="186" y="416"/>
                      <a:pt x="193" y="413"/>
                    </a:cubicBezTo>
                    <a:cubicBezTo>
                      <a:pt x="224" y="400"/>
                      <a:pt x="254" y="400"/>
                      <a:pt x="285" y="413"/>
                    </a:cubicBezTo>
                    <a:cubicBezTo>
                      <a:pt x="292" y="417"/>
                      <a:pt x="300" y="419"/>
                      <a:pt x="307" y="421"/>
                    </a:cubicBezTo>
                    <a:cubicBezTo>
                      <a:pt x="332" y="428"/>
                      <a:pt x="355" y="424"/>
                      <a:pt x="374" y="406"/>
                    </a:cubicBezTo>
                    <a:cubicBezTo>
                      <a:pt x="396" y="387"/>
                      <a:pt x="412" y="363"/>
                      <a:pt x="426" y="338"/>
                    </a:cubicBezTo>
                    <a:cubicBezTo>
                      <a:pt x="437" y="319"/>
                      <a:pt x="445" y="299"/>
                      <a:pt x="454" y="280"/>
                    </a:cubicBezTo>
                    <a:cubicBezTo>
                      <a:pt x="409" y="257"/>
                      <a:pt x="382" y="223"/>
                      <a:pt x="379" y="174"/>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32384">
                  <a:defRPr/>
                </a:pPr>
                <a:endParaRPr lang="en-US" sz="4798">
                  <a:solidFill>
                    <a:srgbClr val="505050"/>
                  </a:solidFill>
                  <a:latin typeface="Segoe UI"/>
                </a:endParaRPr>
              </a:p>
            </p:txBody>
          </p:sp>
          <p:sp>
            <p:nvSpPr>
              <p:cNvPr id="140" name="Freeform 13">
                <a:extLst>
                  <a:ext uri="{FF2B5EF4-FFF2-40B4-BE49-F238E27FC236}">
                    <a16:creationId xmlns:a16="http://schemas.microsoft.com/office/drawing/2014/main" id="{CFE8B288-D00B-4FAF-8B8B-6366685D3694}"/>
                  </a:ext>
                </a:extLst>
              </p:cNvPr>
              <p:cNvSpPr>
                <a:spLocks/>
              </p:cNvSpPr>
              <p:nvPr/>
            </p:nvSpPr>
            <p:spPr bwMode="auto">
              <a:xfrm>
                <a:off x="6211971" y="4829242"/>
                <a:ext cx="185983" cy="203008"/>
              </a:xfrm>
              <a:custGeom>
                <a:avLst/>
                <a:gdLst>
                  <a:gd name="T0" fmla="*/ 115 w 120"/>
                  <a:gd name="T1" fmla="*/ 0 h 131"/>
                  <a:gd name="T2" fmla="*/ 38 w 120"/>
                  <a:gd name="T3" fmla="*/ 36 h 131"/>
                  <a:gd name="T4" fmla="*/ 4 w 120"/>
                  <a:gd name="T5" fmla="*/ 126 h 131"/>
                  <a:gd name="T6" fmla="*/ 115 w 120"/>
                  <a:gd name="T7" fmla="*/ 0 h 131"/>
                </a:gdLst>
                <a:ahLst/>
                <a:cxnLst>
                  <a:cxn ang="0">
                    <a:pos x="T0" y="T1"/>
                  </a:cxn>
                  <a:cxn ang="0">
                    <a:pos x="T2" y="T3"/>
                  </a:cxn>
                  <a:cxn ang="0">
                    <a:pos x="T4" y="T5"/>
                  </a:cxn>
                  <a:cxn ang="0">
                    <a:pos x="T6" y="T7"/>
                  </a:cxn>
                </a:cxnLst>
                <a:rect l="0" t="0" r="r" b="b"/>
                <a:pathLst>
                  <a:path w="120" h="131">
                    <a:moveTo>
                      <a:pt x="115" y="0"/>
                    </a:moveTo>
                    <a:cubicBezTo>
                      <a:pt x="84" y="2"/>
                      <a:pt x="59" y="15"/>
                      <a:pt x="38" y="36"/>
                    </a:cubicBezTo>
                    <a:cubicBezTo>
                      <a:pt x="14" y="61"/>
                      <a:pt x="0" y="90"/>
                      <a:pt x="4" y="126"/>
                    </a:cubicBezTo>
                    <a:cubicBezTo>
                      <a:pt x="64" y="131"/>
                      <a:pt x="120" y="68"/>
                      <a:pt x="115"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32384">
                  <a:defRPr/>
                </a:pPr>
                <a:endParaRPr lang="en-US" sz="4798">
                  <a:solidFill>
                    <a:srgbClr val="505050"/>
                  </a:solidFill>
                  <a:latin typeface="Segoe UI"/>
                </a:endParaRPr>
              </a:p>
            </p:txBody>
          </p:sp>
        </p:grpSp>
        <p:grpSp>
          <p:nvGrpSpPr>
            <p:cNvPr id="132" name="Group 131">
              <a:extLst>
                <a:ext uri="{FF2B5EF4-FFF2-40B4-BE49-F238E27FC236}">
                  <a16:creationId xmlns:a16="http://schemas.microsoft.com/office/drawing/2014/main" id="{132AA515-A5C4-4CD7-9884-47AB9CF93717}"/>
                </a:ext>
              </a:extLst>
            </p:cNvPr>
            <p:cNvGrpSpPr/>
            <p:nvPr/>
          </p:nvGrpSpPr>
          <p:grpSpPr>
            <a:xfrm>
              <a:off x="2286418" y="3019895"/>
              <a:ext cx="335350" cy="419905"/>
              <a:chOff x="13987161" y="3323588"/>
              <a:chExt cx="2047876" cy="2435225"/>
            </a:xfrm>
            <a:solidFill>
              <a:schemeClr val="bg1"/>
            </a:solidFill>
          </p:grpSpPr>
          <p:sp>
            <p:nvSpPr>
              <p:cNvPr id="135" name="Freeform 50">
                <a:extLst>
                  <a:ext uri="{FF2B5EF4-FFF2-40B4-BE49-F238E27FC236}">
                    <a16:creationId xmlns:a16="http://schemas.microsoft.com/office/drawing/2014/main" id="{4E25635A-2A7F-44D3-B2D3-2D8BD7FF2B2B}"/>
                  </a:ext>
                </a:extLst>
              </p:cNvPr>
              <p:cNvSpPr>
                <a:spLocks/>
              </p:cNvSpPr>
              <p:nvPr/>
            </p:nvSpPr>
            <p:spPr bwMode="auto">
              <a:xfrm>
                <a:off x="14341178" y="4145911"/>
                <a:ext cx="1344611" cy="1612902"/>
              </a:xfrm>
              <a:custGeom>
                <a:avLst/>
                <a:gdLst>
                  <a:gd name="T0" fmla="*/ 0 w 358"/>
                  <a:gd name="T1" fmla="*/ 6 h 429"/>
                  <a:gd name="T2" fmla="*/ 0 w 358"/>
                  <a:gd name="T3" fmla="*/ 258 h 429"/>
                  <a:gd name="T4" fmla="*/ 44 w 358"/>
                  <a:gd name="T5" fmla="*/ 302 h 429"/>
                  <a:gd name="T6" fmla="*/ 72 w 358"/>
                  <a:gd name="T7" fmla="*/ 302 h 429"/>
                  <a:gd name="T8" fmla="*/ 72 w 358"/>
                  <a:gd name="T9" fmla="*/ 388 h 429"/>
                  <a:gd name="T10" fmla="*/ 112 w 358"/>
                  <a:gd name="T11" fmla="*/ 429 h 429"/>
                  <a:gd name="T12" fmla="*/ 152 w 358"/>
                  <a:gd name="T13" fmla="*/ 388 h 429"/>
                  <a:gd name="T14" fmla="*/ 152 w 358"/>
                  <a:gd name="T15" fmla="*/ 313 h 429"/>
                  <a:gd name="T16" fmla="*/ 152 w 358"/>
                  <a:gd name="T17" fmla="*/ 303 h 429"/>
                  <a:gd name="T18" fmla="*/ 205 w 358"/>
                  <a:gd name="T19" fmla="*/ 303 h 429"/>
                  <a:gd name="T20" fmla="*/ 205 w 358"/>
                  <a:gd name="T21" fmla="*/ 317 h 429"/>
                  <a:gd name="T22" fmla="*/ 205 w 358"/>
                  <a:gd name="T23" fmla="*/ 388 h 429"/>
                  <a:gd name="T24" fmla="*/ 246 w 358"/>
                  <a:gd name="T25" fmla="*/ 429 h 429"/>
                  <a:gd name="T26" fmla="*/ 285 w 358"/>
                  <a:gd name="T27" fmla="*/ 388 h 429"/>
                  <a:gd name="T28" fmla="*/ 285 w 358"/>
                  <a:gd name="T29" fmla="*/ 332 h 429"/>
                  <a:gd name="T30" fmla="*/ 285 w 358"/>
                  <a:gd name="T31" fmla="*/ 302 h 429"/>
                  <a:gd name="T32" fmla="*/ 307 w 358"/>
                  <a:gd name="T33" fmla="*/ 302 h 429"/>
                  <a:gd name="T34" fmla="*/ 358 w 358"/>
                  <a:gd name="T35" fmla="*/ 251 h 429"/>
                  <a:gd name="T36" fmla="*/ 358 w 358"/>
                  <a:gd name="T37" fmla="*/ 12 h 429"/>
                  <a:gd name="T38" fmla="*/ 358 w 358"/>
                  <a:gd name="T39" fmla="*/ 0 h 429"/>
                  <a:gd name="T40" fmla="*/ 1 w 358"/>
                  <a:gd name="T41" fmla="*/ 0 h 429"/>
                  <a:gd name="T42" fmla="*/ 0 w 358"/>
                  <a:gd name="T43" fmla="*/ 6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8" h="429">
                    <a:moveTo>
                      <a:pt x="0" y="6"/>
                    </a:moveTo>
                    <a:cubicBezTo>
                      <a:pt x="0" y="90"/>
                      <a:pt x="0" y="174"/>
                      <a:pt x="0" y="258"/>
                    </a:cubicBezTo>
                    <a:cubicBezTo>
                      <a:pt x="0" y="284"/>
                      <a:pt x="18" y="301"/>
                      <a:pt x="44" y="302"/>
                    </a:cubicBezTo>
                    <a:cubicBezTo>
                      <a:pt x="53" y="302"/>
                      <a:pt x="62" y="302"/>
                      <a:pt x="72" y="302"/>
                    </a:cubicBezTo>
                    <a:cubicBezTo>
                      <a:pt x="72" y="332"/>
                      <a:pt x="72" y="360"/>
                      <a:pt x="72" y="388"/>
                    </a:cubicBezTo>
                    <a:cubicBezTo>
                      <a:pt x="72" y="412"/>
                      <a:pt x="90" y="429"/>
                      <a:pt x="112" y="429"/>
                    </a:cubicBezTo>
                    <a:cubicBezTo>
                      <a:pt x="135" y="429"/>
                      <a:pt x="152" y="412"/>
                      <a:pt x="152" y="388"/>
                    </a:cubicBezTo>
                    <a:cubicBezTo>
                      <a:pt x="152" y="363"/>
                      <a:pt x="152" y="338"/>
                      <a:pt x="152" y="313"/>
                    </a:cubicBezTo>
                    <a:cubicBezTo>
                      <a:pt x="152" y="309"/>
                      <a:pt x="152" y="306"/>
                      <a:pt x="152" y="303"/>
                    </a:cubicBezTo>
                    <a:cubicBezTo>
                      <a:pt x="171" y="303"/>
                      <a:pt x="188" y="303"/>
                      <a:pt x="205" y="303"/>
                    </a:cubicBezTo>
                    <a:cubicBezTo>
                      <a:pt x="205" y="308"/>
                      <a:pt x="205" y="313"/>
                      <a:pt x="205" y="317"/>
                    </a:cubicBezTo>
                    <a:cubicBezTo>
                      <a:pt x="205" y="341"/>
                      <a:pt x="205" y="364"/>
                      <a:pt x="205" y="388"/>
                    </a:cubicBezTo>
                    <a:cubicBezTo>
                      <a:pt x="206" y="412"/>
                      <a:pt x="223" y="429"/>
                      <a:pt x="246" y="429"/>
                    </a:cubicBezTo>
                    <a:cubicBezTo>
                      <a:pt x="269" y="428"/>
                      <a:pt x="285" y="411"/>
                      <a:pt x="285" y="388"/>
                    </a:cubicBezTo>
                    <a:cubicBezTo>
                      <a:pt x="285" y="369"/>
                      <a:pt x="285" y="350"/>
                      <a:pt x="285" y="332"/>
                    </a:cubicBezTo>
                    <a:cubicBezTo>
                      <a:pt x="285" y="322"/>
                      <a:pt x="285" y="312"/>
                      <a:pt x="285" y="302"/>
                    </a:cubicBezTo>
                    <a:cubicBezTo>
                      <a:pt x="293" y="302"/>
                      <a:pt x="300" y="302"/>
                      <a:pt x="307" y="302"/>
                    </a:cubicBezTo>
                    <a:cubicBezTo>
                      <a:pt x="342" y="302"/>
                      <a:pt x="358" y="285"/>
                      <a:pt x="358" y="251"/>
                    </a:cubicBezTo>
                    <a:cubicBezTo>
                      <a:pt x="358" y="171"/>
                      <a:pt x="358" y="91"/>
                      <a:pt x="358" y="12"/>
                    </a:cubicBezTo>
                    <a:cubicBezTo>
                      <a:pt x="358" y="8"/>
                      <a:pt x="358" y="4"/>
                      <a:pt x="358" y="0"/>
                    </a:cubicBezTo>
                    <a:cubicBezTo>
                      <a:pt x="238" y="0"/>
                      <a:pt x="119" y="0"/>
                      <a:pt x="1" y="0"/>
                    </a:cubicBezTo>
                    <a:cubicBezTo>
                      <a:pt x="0" y="3"/>
                      <a:pt x="0" y="5"/>
                      <a:pt x="0" y="6"/>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32384">
                  <a:defRPr/>
                </a:pPr>
                <a:endParaRPr lang="en-US" sz="4798">
                  <a:solidFill>
                    <a:srgbClr val="505050"/>
                  </a:solidFill>
                  <a:latin typeface="Segoe UI"/>
                </a:endParaRPr>
              </a:p>
            </p:txBody>
          </p:sp>
          <p:sp>
            <p:nvSpPr>
              <p:cNvPr id="136" name="Freeform 51">
                <a:extLst>
                  <a:ext uri="{FF2B5EF4-FFF2-40B4-BE49-F238E27FC236}">
                    <a16:creationId xmlns:a16="http://schemas.microsoft.com/office/drawing/2014/main" id="{D84B784D-B967-468C-B6C1-95FDA7E2FCB0}"/>
                  </a:ext>
                </a:extLst>
              </p:cNvPr>
              <p:cNvSpPr>
                <a:spLocks noEditPoints="1"/>
              </p:cNvSpPr>
              <p:nvPr/>
            </p:nvSpPr>
            <p:spPr bwMode="auto">
              <a:xfrm>
                <a:off x="14341178" y="3323588"/>
                <a:ext cx="1344611" cy="766765"/>
              </a:xfrm>
              <a:custGeom>
                <a:avLst/>
                <a:gdLst>
                  <a:gd name="T0" fmla="*/ 267 w 358"/>
                  <a:gd name="T1" fmla="*/ 61 h 204"/>
                  <a:gd name="T2" fmla="*/ 273 w 358"/>
                  <a:gd name="T3" fmla="*/ 49 h 204"/>
                  <a:gd name="T4" fmla="*/ 293 w 358"/>
                  <a:gd name="T5" fmla="*/ 12 h 204"/>
                  <a:gd name="T6" fmla="*/ 293 w 358"/>
                  <a:gd name="T7" fmla="*/ 4 h 204"/>
                  <a:gd name="T8" fmla="*/ 284 w 358"/>
                  <a:gd name="T9" fmla="*/ 7 h 204"/>
                  <a:gd name="T10" fmla="*/ 280 w 358"/>
                  <a:gd name="T11" fmla="*/ 14 h 204"/>
                  <a:gd name="T12" fmla="*/ 256 w 358"/>
                  <a:gd name="T13" fmla="*/ 56 h 204"/>
                  <a:gd name="T14" fmla="*/ 179 w 358"/>
                  <a:gd name="T15" fmla="*/ 40 h 204"/>
                  <a:gd name="T16" fmla="*/ 101 w 358"/>
                  <a:gd name="T17" fmla="*/ 56 h 204"/>
                  <a:gd name="T18" fmla="*/ 77 w 358"/>
                  <a:gd name="T19" fmla="*/ 12 h 204"/>
                  <a:gd name="T20" fmla="*/ 66 w 358"/>
                  <a:gd name="T21" fmla="*/ 4 h 204"/>
                  <a:gd name="T22" fmla="*/ 67 w 358"/>
                  <a:gd name="T23" fmla="*/ 18 h 204"/>
                  <a:gd name="T24" fmla="*/ 91 w 358"/>
                  <a:gd name="T25" fmla="*/ 61 h 204"/>
                  <a:gd name="T26" fmla="*/ 0 w 358"/>
                  <a:gd name="T27" fmla="*/ 204 h 204"/>
                  <a:gd name="T28" fmla="*/ 358 w 358"/>
                  <a:gd name="T29" fmla="*/ 204 h 204"/>
                  <a:gd name="T30" fmla="*/ 267 w 358"/>
                  <a:gd name="T31" fmla="*/ 61 h 204"/>
                  <a:gd name="T32" fmla="*/ 98 w 358"/>
                  <a:gd name="T33" fmla="*/ 140 h 204"/>
                  <a:gd name="T34" fmla="*/ 82 w 358"/>
                  <a:gd name="T35" fmla="*/ 124 h 204"/>
                  <a:gd name="T36" fmla="*/ 98 w 358"/>
                  <a:gd name="T37" fmla="*/ 110 h 204"/>
                  <a:gd name="T38" fmla="*/ 112 w 358"/>
                  <a:gd name="T39" fmla="*/ 125 h 204"/>
                  <a:gd name="T40" fmla="*/ 98 w 358"/>
                  <a:gd name="T41" fmla="*/ 140 h 204"/>
                  <a:gd name="T42" fmla="*/ 261 w 358"/>
                  <a:gd name="T43" fmla="*/ 140 h 204"/>
                  <a:gd name="T44" fmla="*/ 245 w 358"/>
                  <a:gd name="T45" fmla="*/ 126 h 204"/>
                  <a:gd name="T46" fmla="*/ 259 w 358"/>
                  <a:gd name="T47" fmla="*/ 110 h 204"/>
                  <a:gd name="T48" fmla="*/ 275 w 358"/>
                  <a:gd name="T49" fmla="*/ 125 h 204"/>
                  <a:gd name="T50" fmla="*/ 261 w 358"/>
                  <a:gd name="T51" fmla="*/ 14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8" h="204">
                    <a:moveTo>
                      <a:pt x="267" y="61"/>
                    </a:moveTo>
                    <a:cubicBezTo>
                      <a:pt x="269" y="57"/>
                      <a:pt x="271" y="53"/>
                      <a:pt x="273" y="49"/>
                    </a:cubicBezTo>
                    <a:cubicBezTo>
                      <a:pt x="280" y="37"/>
                      <a:pt x="287" y="25"/>
                      <a:pt x="293" y="12"/>
                    </a:cubicBezTo>
                    <a:cubicBezTo>
                      <a:pt x="294" y="10"/>
                      <a:pt x="293" y="7"/>
                      <a:pt x="293" y="4"/>
                    </a:cubicBezTo>
                    <a:cubicBezTo>
                      <a:pt x="290" y="5"/>
                      <a:pt x="286" y="6"/>
                      <a:pt x="284" y="7"/>
                    </a:cubicBezTo>
                    <a:cubicBezTo>
                      <a:pt x="282" y="8"/>
                      <a:pt x="281" y="11"/>
                      <a:pt x="280" y="14"/>
                    </a:cubicBezTo>
                    <a:cubicBezTo>
                      <a:pt x="272" y="28"/>
                      <a:pt x="264" y="42"/>
                      <a:pt x="256" y="56"/>
                    </a:cubicBezTo>
                    <a:cubicBezTo>
                      <a:pt x="231" y="45"/>
                      <a:pt x="205" y="41"/>
                      <a:pt x="179" y="40"/>
                    </a:cubicBezTo>
                    <a:cubicBezTo>
                      <a:pt x="152" y="40"/>
                      <a:pt x="126" y="46"/>
                      <a:pt x="101" y="56"/>
                    </a:cubicBezTo>
                    <a:cubicBezTo>
                      <a:pt x="93" y="41"/>
                      <a:pt x="85" y="27"/>
                      <a:pt x="77" y="12"/>
                    </a:cubicBezTo>
                    <a:cubicBezTo>
                      <a:pt x="74" y="8"/>
                      <a:pt x="73" y="0"/>
                      <a:pt x="66" y="4"/>
                    </a:cubicBezTo>
                    <a:cubicBezTo>
                      <a:pt x="58" y="8"/>
                      <a:pt x="65" y="14"/>
                      <a:pt x="67" y="18"/>
                    </a:cubicBezTo>
                    <a:cubicBezTo>
                      <a:pt x="75" y="32"/>
                      <a:pt x="83" y="46"/>
                      <a:pt x="91" y="61"/>
                    </a:cubicBezTo>
                    <a:cubicBezTo>
                      <a:pt x="35" y="94"/>
                      <a:pt x="2" y="139"/>
                      <a:pt x="0" y="204"/>
                    </a:cubicBezTo>
                    <a:cubicBezTo>
                      <a:pt x="120" y="204"/>
                      <a:pt x="239" y="204"/>
                      <a:pt x="358" y="204"/>
                    </a:cubicBezTo>
                    <a:cubicBezTo>
                      <a:pt x="355" y="139"/>
                      <a:pt x="322" y="93"/>
                      <a:pt x="267" y="61"/>
                    </a:cubicBezTo>
                    <a:close/>
                    <a:moveTo>
                      <a:pt x="98" y="140"/>
                    </a:moveTo>
                    <a:cubicBezTo>
                      <a:pt x="89" y="140"/>
                      <a:pt x="82" y="133"/>
                      <a:pt x="82" y="124"/>
                    </a:cubicBezTo>
                    <a:cubicBezTo>
                      <a:pt x="83" y="116"/>
                      <a:pt x="89" y="110"/>
                      <a:pt x="98" y="110"/>
                    </a:cubicBezTo>
                    <a:cubicBezTo>
                      <a:pt x="106" y="111"/>
                      <a:pt x="112" y="117"/>
                      <a:pt x="112" y="125"/>
                    </a:cubicBezTo>
                    <a:cubicBezTo>
                      <a:pt x="112" y="133"/>
                      <a:pt x="105" y="140"/>
                      <a:pt x="98" y="140"/>
                    </a:cubicBezTo>
                    <a:close/>
                    <a:moveTo>
                      <a:pt x="261" y="140"/>
                    </a:moveTo>
                    <a:cubicBezTo>
                      <a:pt x="253" y="140"/>
                      <a:pt x="246" y="134"/>
                      <a:pt x="245" y="126"/>
                    </a:cubicBezTo>
                    <a:cubicBezTo>
                      <a:pt x="245" y="118"/>
                      <a:pt x="251" y="111"/>
                      <a:pt x="259" y="110"/>
                    </a:cubicBezTo>
                    <a:cubicBezTo>
                      <a:pt x="268" y="110"/>
                      <a:pt x="275" y="116"/>
                      <a:pt x="275" y="125"/>
                    </a:cubicBezTo>
                    <a:cubicBezTo>
                      <a:pt x="275" y="133"/>
                      <a:pt x="269" y="140"/>
                      <a:pt x="261" y="14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32384">
                  <a:defRPr/>
                </a:pPr>
                <a:endParaRPr lang="en-US" sz="4798">
                  <a:solidFill>
                    <a:srgbClr val="505050"/>
                  </a:solidFill>
                  <a:latin typeface="Segoe UI"/>
                </a:endParaRPr>
              </a:p>
            </p:txBody>
          </p:sp>
          <p:sp>
            <p:nvSpPr>
              <p:cNvPr id="137" name="Freeform 52">
                <a:extLst>
                  <a:ext uri="{FF2B5EF4-FFF2-40B4-BE49-F238E27FC236}">
                    <a16:creationId xmlns:a16="http://schemas.microsoft.com/office/drawing/2014/main" id="{8973DB28-7E44-4629-843A-581F5EE0321E}"/>
                  </a:ext>
                </a:extLst>
              </p:cNvPr>
              <p:cNvSpPr>
                <a:spLocks/>
              </p:cNvSpPr>
              <p:nvPr/>
            </p:nvSpPr>
            <p:spPr bwMode="auto">
              <a:xfrm>
                <a:off x="13987161" y="4117341"/>
                <a:ext cx="300035" cy="927097"/>
              </a:xfrm>
              <a:custGeom>
                <a:avLst/>
                <a:gdLst>
                  <a:gd name="T0" fmla="*/ 40 w 80"/>
                  <a:gd name="T1" fmla="*/ 247 h 247"/>
                  <a:gd name="T2" fmla="*/ 80 w 80"/>
                  <a:gd name="T3" fmla="*/ 205 h 247"/>
                  <a:gd name="T4" fmla="*/ 80 w 80"/>
                  <a:gd name="T5" fmla="*/ 124 h 247"/>
                  <a:gd name="T6" fmla="*/ 80 w 80"/>
                  <a:gd name="T7" fmla="*/ 42 h 247"/>
                  <a:gd name="T8" fmla="*/ 40 w 80"/>
                  <a:gd name="T9" fmla="*/ 0 h 247"/>
                  <a:gd name="T10" fmla="*/ 0 w 80"/>
                  <a:gd name="T11" fmla="*/ 42 h 247"/>
                  <a:gd name="T12" fmla="*/ 0 w 80"/>
                  <a:gd name="T13" fmla="*/ 206 h 247"/>
                  <a:gd name="T14" fmla="*/ 40 w 80"/>
                  <a:gd name="T15" fmla="*/ 247 h 2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247">
                    <a:moveTo>
                      <a:pt x="40" y="247"/>
                    </a:moveTo>
                    <a:cubicBezTo>
                      <a:pt x="63" y="247"/>
                      <a:pt x="80" y="229"/>
                      <a:pt x="80" y="205"/>
                    </a:cubicBezTo>
                    <a:cubicBezTo>
                      <a:pt x="80" y="178"/>
                      <a:pt x="80" y="151"/>
                      <a:pt x="80" y="124"/>
                    </a:cubicBezTo>
                    <a:cubicBezTo>
                      <a:pt x="80" y="97"/>
                      <a:pt x="80" y="70"/>
                      <a:pt x="80" y="42"/>
                    </a:cubicBezTo>
                    <a:cubicBezTo>
                      <a:pt x="80" y="18"/>
                      <a:pt x="63" y="0"/>
                      <a:pt x="40" y="0"/>
                    </a:cubicBezTo>
                    <a:cubicBezTo>
                      <a:pt x="17" y="0"/>
                      <a:pt x="1" y="18"/>
                      <a:pt x="0" y="42"/>
                    </a:cubicBezTo>
                    <a:cubicBezTo>
                      <a:pt x="0" y="96"/>
                      <a:pt x="0" y="151"/>
                      <a:pt x="0" y="206"/>
                    </a:cubicBezTo>
                    <a:cubicBezTo>
                      <a:pt x="1" y="230"/>
                      <a:pt x="18" y="247"/>
                      <a:pt x="40" y="247"/>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32384">
                  <a:defRPr/>
                </a:pPr>
                <a:endParaRPr lang="en-US" sz="4798">
                  <a:solidFill>
                    <a:srgbClr val="505050"/>
                  </a:solidFill>
                  <a:latin typeface="Segoe UI"/>
                </a:endParaRPr>
              </a:p>
            </p:txBody>
          </p:sp>
          <p:sp>
            <p:nvSpPr>
              <p:cNvPr id="138" name="Freeform 53">
                <a:extLst>
                  <a:ext uri="{FF2B5EF4-FFF2-40B4-BE49-F238E27FC236}">
                    <a16:creationId xmlns:a16="http://schemas.microsoft.com/office/drawing/2014/main" id="{3A536259-91C7-4DF5-AB8F-554DCE48A15C}"/>
                  </a:ext>
                </a:extLst>
              </p:cNvPr>
              <p:cNvSpPr>
                <a:spLocks/>
              </p:cNvSpPr>
              <p:nvPr/>
            </p:nvSpPr>
            <p:spPr bwMode="auto">
              <a:xfrm>
                <a:off x="15733414" y="4117341"/>
                <a:ext cx="301623" cy="931866"/>
              </a:xfrm>
              <a:custGeom>
                <a:avLst/>
                <a:gdLst>
                  <a:gd name="T0" fmla="*/ 41 w 80"/>
                  <a:gd name="T1" fmla="*/ 247 h 248"/>
                  <a:gd name="T2" fmla="*/ 80 w 80"/>
                  <a:gd name="T3" fmla="*/ 206 h 248"/>
                  <a:gd name="T4" fmla="*/ 80 w 80"/>
                  <a:gd name="T5" fmla="*/ 124 h 248"/>
                  <a:gd name="T6" fmla="*/ 80 w 80"/>
                  <a:gd name="T7" fmla="*/ 42 h 248"/>
                  <a:gd name="T8" fmla="*/ 42 w 80"/>
                  <a:gd name="T9" fmla="*/ 0 h 248"/>
                  <a:gd name="T10" fmla="*/ 0 w 80"/>
                  <a:gd name="T11" fmla="*/ 40 h 248"/>
                  <a:gd name="T12" fmla="*/ 0 w 80"/>
                  <a:gd name="T13" fmla="*/ 208 h 248"/>
                  <a:gd name="T14" fmla="*/ 41 w 80"/>
                  <a:gd name="T15" fmla="*/ 247 h 2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248">
                    <a:moveTo>
                      <a:pt x="41" y="247"/>
                    </a:moveTo>
                    <a:cubicBezTo>
                      <a:pt x="63" y="247"/>
                      <a:pt x="80" y="229"/>
                      <a:pt x="80" y="206"/>
                    </a:cubicBezTo>
                    <a:cubicBezTo>
                      <a:pt x="80" y="179"/>
                      <a:pt x="80" y="151"/>
                      <a:pt x="80" y="124"/>
                    </a:cubicBezTo>
                    <a:cubicBezTo>
                      <a:pt x="80" y="96"/>
                      <a:pt x="80" y="69"/>
                      <a:pt x="80" y="42"/>
                    </a:cubicBezTo>
                    <a:cubicBezTo>
                      <a:pt x="80" y="18"/>
                      <a:pt x="64" y="1"/>
                      <a:pt x="42" y="0"/>
                    </a:cubicBezTo>
                    <a:cubicBezTo>
                      <a:pt x="19" y="0"/>
                      <a:pt x="1" y="17"/>
                      <a:pt x="0" y="40"/>
                    </a:cubicBezTo>
                    <a:cubicBezTo>
                      <a:pt x="0" y="96"/>
                      <a:pt x="0" y="152"/>
                      <a:pt x="0" y="208"/>
                    </a:cubicBezTo>
                    <a:cubicBezTo>
                      <a:pt x="1" y="230"/>
                      <a:pt x="19" y="248"/>
                      <a:pt x="41" y="247"/>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32384">
                  <a:defRPr/>
                </a:pPr>
                <a:endParaRPr lang="en-US" sz="4798">
                  <a:solidFill>
                    <a:srgbClr val="505050"/>
                  </a:solidFill>
                  <a:latin typeface="Segoe UI"/>
                </a:endParaRPr>
              </a:p>
            </p:txBody>
          </p:sp>
        </p:grpSp>
        <p:pic>
          <p:nvPicPr>
            <p:cNvPr id="133" name="Picture 132">
              <a:extLst>
                <a:ext uri="{FF2B5EF4-FFF2-40B4-BE49-F238E27FC236}">
                  <a16:creationId xmlns:a16="http://schemas.microsoft.com/office/drawing/2014/main" id="{25E83B09-FEC7-43C2-907C-4ABDF12C0710}"/>
                </a:ext>
              </a:extLst>
            </p:cNvPr>
            <p:cNvPicPr>
              <a:picLocks noChangeAspect="1"/>
            </p:cNvPicPr>
            <p:nvPr/>
          </p:nvPicPr>
          <p:blipFill rotWithShape="1">
            <a:blip r:embed="rId8" cstate="print">
              <a:duotone>
                <a:prstClr val="black"/>
                <a:schemeClr val="tx1">
                  <a:tint val="45000"/>
                  <a:satMod val="400000"/>
                </a:schemeClr>
              </a:duotone>
              <a:extLst>
                <a:ext uri="{BEBA8EAE-BF5A-486C-A8C5-ECC9F3942E4B}">
                  <a14:imgProps xmlns:a14="http://schemas.microsoft.com/office/drawing/2010/main">
                    <a14:imgLayer r:embed="rId9">
                      <a14:imgEffect>
                        <a14:brightnessContrast bright="-100000"/>
                      </a14:imgEffect>
                    </a14:imgLayer>
                  </a14:imgProps>
                </a:ext>
                <a:ext uri="{28A0092B-C50C-407E-A947-70E740481C1C}">
                  <a14:useLocalDpi xmlns:a14="http://schemas.microsoft.com/office/drawing/2010/main" val="0"/>
                </a:ext>
              </a:extLst>
            </a:blip>
            <a:srcRect/>
            <a:stretch/>
          </p:blipFill>
          <p:spPr>
            <a:xfrm>
              <a:off x="2286418" y="4253257"/>
              <a:ext cx="364301" cy="340841"/>
            </a:xfrm>
            <a:prstGeom prst="rect">
              <a:avLst/>
            </a:prstGeom>
          </p:spPr>
        </p:pic>
        <p:pic>
          <p:nvPicPr>
            <p:cNvPr id="134" name="Picture 133">
              <a:extLst>
                <a:ext uri="{FF2B5EF4-FFF2-40B4-BE49-F238E27FC236}">
                  <a16:creationId xmlns:a16="http://schemas.microsoft.com/office/drawing/2014/main" id="{5C205BAB-CC04-48BA-96E2-90F5DCFF6641}"/>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2224274" y="2338191"/>
              <a:ext cx="482065" cy="482065"/>
            </a:xfrm>
            <a:prstGeom prst="rect">
              <a:avLst/>
            </a:prstGeom>
          </p:spPr>
        </p:pic>
      </p:grpSp>
      <p:grpSp>
        <p:nvGrpSpPr>
          <p:cNvPr id="164" name="Group 163">
            <a:extLst>
              <a:ext uri="{FF2B5EF4-FFF2-40B4-BE49-F238E27FC236}">
                <a16:creationId xmlns:a16="http://schemas.microsoft.com/office/drawing/2014/main" id="{E966B547-D3A3-4A03-99FE-E793015BD266}"/>
              </a:ext>
            </a:extLst>
          </p:cNvPr>
          <p:cNvGrpSpPr/>
          <p:nvPr/>
        </p:nvGrpSpPr>
        <p:grpSpPr>
          <a:xfrm>
            <a:off x="5511700" y="4322340"/>
            <a:ext cx="1600300" cy="552220"/>
            <a:chOff x="4908037" y="3834996"/>
            <a:chExt cx="1703068" cy="587682"/>
          </a:xfrm>
        </p:grpSpPr>
        <p:sp>
          <p:nvSpPr>
            <p:cNvPr id="165" name="Rectangle: Rounded Corners 164">
              <a:extLst>
                <a:ext uri="{FF2B5EF4-FFF2-40B4-BE49-F238E27FC236}">
                  <a16:creationId xmlns:a16="http://schemas.microsoft.com/office/drawing/2014/main" id="{0AB36CF0-18EE-4C6A-B8A0-AE3D18AA716B}"/>
                </a:ext>
              </a:extLst>
            </p:cNvPr>
            <p:cNvSpPr/>
            <p:nvPr/>
          </p:nvSpPr>
          <p:spPr bwMode="auto">
            <a:xfrm>
              <a:off x="4908037" y="3834996"/>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166" name="Rectangle: Rounded Corners 165">
              <a:extLst>
                <a:ext uri="{FF2B5EF4-FFF2-40B4-BE49-F238E27FC236}">
                  <a16:creationId xmlns:a16="http://schemas.microsoft.com/office/drawing/2014/main" id="{D2DF2CB5-FE0C-4962-89EE-AF4EA1AC93E7}"/>
                </a:ext>
              </a:extLst>
            </p:cNvPr>
            <p:cNvSpPr/>
            <p:nvPr/>
          </p:nvSpPr>
          <p:spPr bwMode="auto">
            <a:xfrm>
              <a:off x="4943996" y="3879453"/>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167" name="Rectangle: Rounded Corners 166">
              <a:extLst>
                <a:ext uri="{FF2B5EF4-FFF2-40B4-BE49-F238E27FC236}">
                  <a16:creationId xmlns:a16="http://schemas.microsoft.com/office/drawing/2014/main" id="{DF265C76-4397-407D-B605-2BBD5474354D}"/>
                </a:ext>
              </a:extLst>
            </p:cNvPr>
            <p:cNvSpPr/>
            <p:nvPr/>
          </p:nvSpPr>
          <p:spPr bwMode="auto">
            <a:xfrm>
              <a:off x="4979955" y="3923910"/>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r>
                <a:rPr lang="en-US" sz="1200" kern="0">
                  <a:solidFill>
                    <a:schemeClr val="bg1"/>
                  </a:solidFill>
                  <a:latin typeface="+mj-lt"/>
                </a:rPr>
                <a:t>Diagnostics</a:t>
              </a:r>
            </a:p>
          </p:txBody>
        </p:sp>
        <p:sp>
          <p:nvSpPr>
            <p:cNvPr id="168" name="algorithm" title="Icon of a heartbeat">
              <a:extLst>
                <a:ext uri="{FF2B5EF4-FFF2-40B4-BE49-F238E27FC236}">
                  <a16:creationId xmlns:a16="http://schemas.microsoft.com/office/drawing/2014/main" id="{0C601328-B22B-4021-A4FF-D49BA789E5D7}"/>
                </a:ext>
              </a:extLst>
            </p:cNvPr>
            <p:cNvSpPr>
              <a:spLocks noChangeAspect="1" noEditPoints="1"/>
            </p:cNvSpPr>
            <p:nvPr/>
          </p:nvSpPr>
          <p:spPr bwMode="auto">
            <a:xfrm>
              <a:off x="6155405" y="4046929"/>
              <a:ext cx="316179" cy="273715"/>
            </a:xfrm>
            <a:custGeom>
              <a:avLst/>
              <a:gdLst>
                <a:gd name="T0" fmla="*/ 0 w 349"/>
                <a:gd name="T1" fmla="*/ 148 h 302"/>
                <a:gd name="T2" fmla="*/ 78 w 349"/>
                <a:gd name="T3" fmla="*/ 148 h 302"/>
                <a:gd name="T4" fmla="*/ 127 w 349"/>
                <a:gd name="T5" fmla="*/ 0 h 302"/>
                <a:gd name="T6" fmla="*/ 204 w 349"/>
                <a:gd name="T7" fmla="*/ 302 h 302"/>
                <a:gd name="T8" fmla="*/ 265 w 349"/>
                <a:gd name="T9" fmla="*/ 50 h 302"/>
                <a:gd name="T10" fmla="*/ 288 w 349"/>
                <a:gd name="T11" fmla="*/ 148 h 302"/>
                <a:gd name="T12" fmla="*/ 335 w 349"/>
                <a:gd name="T13" fmla="*/ 148 h 302"/>
                <a:gd name="T14" fmla="*/ 335 w 349"/>
                <a:gd name="T15" fmla="*/ 148 h 302"/>
                <a:gd name="T16" fmla="*/ 342 w 349"/>
                <a:gd name="T17" fmla="*/ 155 h 302"/>
                <a:gd name="T18" fmla="*/ 349 w 349"/>
                <a:gd name="T19" fmla="*/ 148 h 302"/>
                <a:gd name="T20" fmla="*/ 342 w 349"/>
                <a:gd name="T21" fmla="*/ 140 h 302"/>
                <a:gd name="T22" fmla="*/ 335 w 349"/>
                <a:gd name="T23" fmla="*/ 148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9" h="302">
                  <a:moveTo>
                    <a:pt x="0" y="148"/>
                  </a:moveTo>
                  <a:cubicBezTo>
                    <a:pt x="78" y="148"/>
                    <a:pt x="78" y="148"/>
                    <a:pt x="78" y="148"/>
                  </a:cubicBezTo>
                  <a:cubicBezTo>
                    <a:pt x="127" y="0"/>
                    <a:pt x="127" y="0"/>
                    <a:pt x="127" y="0"/>
                  </a:cubicBezTo>
                  <a:cubicBezTo>
                    <a:pt x="204" y="302"/>
                    <a:pt x="204" y="302"/>
                    <a:pt x="204" y="302"/>
                  </a:cubicBezTo>
                  <a:cubicBezTo>
                    <a:pt x="265" y="50"/>
                    <a:pt x="265" y="50"/>
                    <a:pt x="265" y="50"/>
                  </a:cubicBezTo>
                  <a:cubicBezTo>
                    <a:pt x="288" y="148"/>
                    <a:pt x="288" y="148"/>
                    <a:pt x="288" y="148"/>
                  </a:cubicBezTo>
                  <a:cubicBezTo>
                    <a:pt x="335" y="148"/>
                    <a:pt x="335" y="148"/>
                    <a:pt x="335" y="148"/>
                  </a:cubicBezTo>
                  <a:moveTo>
                    <a:pt x="335" y="148"/>
                  </a:moveTo>
                  <a:cubicBezTo>
                    <a:pt x="335" y="152"/>
                    <a:pt x="338" y="155"/>
                    <a:pt x="342" y="155"/>
                  </a:cubicBezTo>
                  <a:cubicBezTo>
                    <a:pt x="346" y="155"/>
                    <a:pt x="349" y="152"/>
                    <a:pt x="349" y="148"/>
                  </a:cubicBezTo>
                  <a:cubicBezTo>
                    <a:pt x="349" y="144"/>
                    <a:pt x="346" y="140"/>
                    <a:pt x="342" y="140"/>
                  </a:cubicBezTo>
                  <a:cubicBezTo>
                    <a:pt x="338" y="140"/>
                    <a:pt x="335" y="144"/>
                    <a:pt x="335" y="148"/>
                  </a:cubicBezTo>
                  <a:close/>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chemeClr val="bg1"/>
                </a:solidFill>
                <a:effectLst/>
                <a:uLnTx/>
                <a:uFillTx/>
                <a:latin typeface="+mj-lt"/>
                <a:ea typeface="+mn-ea"/>
                <a:cs typeface="+mn-cs"/>
              </a:endParaRPr>
            </a:p>
          </p:txBody>
        </p:sp>
      </p:grpSp>
      <p:grpSp>
        <p:nvGrpSpPr>
          <p:cNvPr id="169" name="Group 168">
            <a:extLst>
              <a:ext uri="{FF2B5EF4-FFF2-40B4-BE49-F238E27FC236}">
                <a16:creationId xmlns:a16="http://schemas.microsoft.com/office/drawing/2014/main" id="{BBCF73F5-FF59-4289-AA74-FBB1538F7ADB}"/>
              </a:ext>
            </a:extLst>
          </p:cNvPr>
          <p:cNvGrpSpPr/>
          <p:nvPr/>
        </p:nvGrpSpPr>
        <p:grpSpPr>
          <a:xfrm>
            <a:off x="5511700" y="5153725"/>
            <a:ext cx="1600300" cy="552220"/>
            <a:chOff x="4908037" y="4699961"/>
            <a:chExt cx="1703068" cy="587682"/>
          </a:xfrm>
        </p:grpSpPr>
        <p:sp>
          <p:nvSpPr>
            <p:cNvPr id="170" name="Rectangle: Rounded Corners 169">
              <a:extLst>
                <a:ext uri="{FF2B5EF4-FFF2-40B4-BE49-F238E27FC236}">
                  <a16:creationId xmlns:a16="http://schemas.microsoft.com/office/drawing/2014/main" id="{BDD3552F-2AFB-4EA1-89E5-C9334EF5D432}"/>
                </a:ext>
              </a:extLst>
            </p:cNvPr>
            <p:cNvSpPr/>
            <p:nvPr/>
          </p:nvSpPr>
          <p:spPr bwMode="auto">
            <a:xfrm>
              <a:off x="4908037" y="4699961"/>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171" name="Rectangle: Rounded Corners 170">
              <a:extLst>
                <a:ext uri="{FF2B5EF4-FFF2-40B4-BE49-F238E27FC236}">
                  <a16:creationId xmlns:a16="http://schemas.microsoft.com/office/drawing/2014/main" id="{4DC5284D-7153-4B27-A095-EBDBEBBD4A95}"/>
                </a:ext>
              </a:extLst>
            </p:cNvPr>
            <p:cNvSpPr/>
            <p:nvPr/>
          </p:nvSpPr>
          <p:spPr bwMode="auto">
            <a:xfrm>
              <a:off x="4943996" y="4744418"/>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172" name="Rectangle: Rounded Corners 171">
              <a:extLst>
                <a:ext uri="{FF2B5EF4-FFF2-40B4-BE49-F238E27FC236}">
                  <a16:creationId xmlns:a16="http://schemas.microsoft.com/office/drawing/2014/main" id="{55866E6C-FE47-40DE-9300-48761889DE49}"/>
                </a:ext>
              </a:extLst>
            </p:cNvPr>
            <p:cNvSpPr/>
            <p:nvPr/>
          </p:nvSpPr>
          <p:spPr bwMode="auto">
            <a:xfrm>
              <a:off x="4979955" y="4788875"/>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r>
                <a:rPr lang="en-US" sz="1200" kern="0">
                  <a:solidFill>
                    <a:schemeClr val="bg1"/>
                  </a:solidFill>
                  <a:latin typeface="+mj-lt"/>
                </a:rPr>
                <a:t>Broker</a:t>
              </a:r>
            </a:p>
          </p:txBody>
        </p:sp>
        <p:cxnSp>
          <p:nvCxnSpPr>
            <p:cNvPr id="173" name="Straight Connector 172">
              <a:extLst>
                <a:ext uri="{FF2B5EF4-FFF2-40B4-BE49-F238E27FC236}">
                  <a16:creationId xmlns:a16="http://schemas.microsoft.com/office/drawing/2014/main" id="{7818A5A5-2EB0-4AF6-8BFB-188F36D39659}"/>
                </a:ext>
              </a:extLst>
            </p:cNvPr>
            <p:cNvCxnSpPr>
              <a:cxnSpLocks/>
            </p:cNvCxnSpPr>
            <p:nvPr/>
          </p:nvCxnSpPr>
          <p:spPr>
            <a:xfrm>
              <a:off x="6171692" y="5021999"/>
              <a:ext cx="283604" cy="0"/>
            </a:xfrm>
            <a:prstGeom prst="line">
              <a:avLst/>
            </a:prstGeom>
            <a:ln w="12700">
              <a:solidFill>
                <a:schemeClr val="bg1"/>
              </a:solidFill>
              <a:headEnd type="oval" w="sm" len="sm"/>
              <a:tailEnd type="arrow" w="sm" len="sm"/>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E737EB70-7907-4D3C-BED6-5A51E0D699F7}"/>
                </a:ext>
              </a:extLst>
            </p:cNvPr>
            <p:cNvCxnSpPr>
              <a:cxnSpLocks/>
            </p:cNvCxnSpPr>
            <p:nvPr/>
          </p:nvCxnSpPr>
          <p:spPr>
            <a:xfrm flipV="1">
              <a:off x="6237818" y="4870627"/>
              <a:ext cx="113442" cy="147818"/>
            </a:xfrm>
            <a:prstGeom prst="line">
              <a:avLst/>
            </a:prstGeom>
            <a:ln w="12700">
              <a:solidFill>
                <a:schemeClr val="bg1"/>
              </a:solidFill>
              <a:headEnd type="none" w="sm" len="sm"/>
              <a:tailEnd type="arrow" w="sm" len="sm"/>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446E1560-7B1E-43A1-8F2B-8BB62F6D5C2B}"/>
                </a:ext>
              </a:extLst>
            </p:cNvPr>
            <p:cNvCxnSpPr>
              <a:cxnSpLocks/>
            </p:cNvCxnSpPr>
            <p:nvPr/>
          </p:nvCxnSpPr>
          <p:spPr>
            <a:xfrm>
              <a:off x="6239170" y="5025554"/>
              <a:ext cx="113442" cy="147818"/>
            </a:xfrm>
            <a:prstGeom prst="line">
              <a:avLst/>
            </a:prstGeom>
            <a:ln w="12700">
              <a:solidFill>
                <a:schemeClr val="bg1"/>
              </a:solidFill>
              <a:headEnd type="none" w="sm" len="sm"/>
              <a:tailEnd type="arrow" w="sm" len="sm"/>
            </a:ln>
          </p:spPr>
          <p:style>
            <a:lnRef idx="1">
              <a:schemeClr val="accent1"/>
            </a:lnRef>
            <a:fillRef idx="0">
              <a:schemeClr val="accent1"/>
            </a:fillRef>
            <a:effectRef idx="0">
              <a:schemeClr val="accent1"/>
            </a:effectRef>
            <a:fontRef idx="minor">
              <a:schemeClr val="tx1"/>
            </a:fontRef>
          </p:style>
        </p:cxnSp>
      </p:grpSp>
      <p:grpSp>
        <p:nvGrpSpPr>
          <p:cNvPr id="176" name="Group 175">
            <a:extLst>
              <a:ext uri="{FF2B5EF4-FFF2-40B4-BE49-F238E27FC236}">
                <a16:creationId xmlns:a16="http://schemas.microsoft.com/office/drawing/2014/main" id="{FB1C08AF-D3B4-4192-B4BA-0C7E8974A4F6}"/>
              </a:ext>
            </a:extLst>
          </p:cNvPr>
          <p:cNvGrpSpPr/>
          <p:nvPr/>
        </p:nvGrpSpPr>
        <p:grpSpPr>
          <a:xfrm>
            <a:off x="3675727" y="5153725"/>
            <a:ext cx="1600300" cy="552220"/>
            <a:chOff x="3204969" y="4699961"/>
            <a:chExt cx="1703068" cy="587682"/>
          </a:xfrm>
        </p:grpSpPr>
        <p:sp>
          <p:nvSpPr>
            <p:cNvPr id="177" name="Rectangle: Rounded Corners 176">
              <a:extLst>
                <a:ext uri="{FF2B5EF4-FFF2-40B4-BE49-F238E27FC236}">
                  <a16:creationId xmlns:a16="http://schemas.microsoft.com/office/drawing/2014/main" id="{F7773BD1-1A75-4BFD-A60D-09417E7A0820}"/>
                </a:ext>
              </a:extLst>
            </p:cNvPr>
            <p:cNvSpPr/>
            <p:nvPr/>
          </p:nvSpPr>
          <p:spPr bwMode="auto">
            <a:xfrm>
              <a:off x="3204969" y="4699961"/>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178" name="Rectangle: Rounded Corners 177">
              <a:extLst>
                <a:ext uri="{FF2B5EF4-FFF2-40B4-BE49-F238E27FC236}">
                  <a16:creationId xmlns:a16="http://schemas.microsoft.com/office/drawing/2014/main" id="{781D23AC-0BE9-4B13-A2F9-65F851D2A2EA}"/>
                </a:ext>
              </a:extLst>
            </p:cNvPr>
            <p:cNvSpPr/>
            <p:nvPr/>
          </p:nvSpPr>
          <p:spPr bwMode="auto">
            <a:xfrm>
              <a:off x="3240928" y="4744418"/>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179" name="Rectangle: Rounded Corners 178">
              <a:extLst>
                <a:ext uri="{FF2B5EF4-FFF2-40B4-BE49-F238E27FC236}">
                  <a16:creationId xmlns:a16="http://schemas.microsoft.com/office/drawing/2014/main" id="{848BF6AB-6B07-42E6-95AF-BB698CCF3036}"/>
                </a:ext>
              </a:extLst>
            </p:cNvPr>
            <p:cNvSpPr/>
            <p:nvPr/>
          </p:nvSpPr>
          <p:spPr bwMode="auto">
            <a:xfrm>
              <a:off x="3276887" y="4788875"/>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r>
                <a:rPr lang="en-US" sz="1200" kern="0">
                  <a:solidFill>
                    <a:schemeClr val="bg1"/>
                  </a:solidFill>
                  <a:latin typeface="+mj-lt"/>
                </a:rPr>
                <a:t>Gateway</a:t>
              </a:r>
            </a:p>
          </p:txBody>
        </p:sp>
        <p:sp>
          <p:nvSpPr>
            <p:cNvPr id="180" name="Move_E7C2" title="Icon of four arrows pointing away from eachother">
              <a:extLst>
                <a:ext uri="{FF2B5EF4-FFF2-40B4-BE49-F238E27FC236}">
                  <a16:creationId xmlns:a16="http://schemas.microsoft.com/office/drawing/2014/main" id="{5999E71F-62AC-4D7E-B83C-71D20657EB00}"/>
                </a:ext>
              </a:extLst>
            </p:cNvPr>
            <p:cNvSpPr>
              <a:spLocks noChangeAspect="1" noEditPoints="1"/>
            </p:cNvSpPr>
            <p:nvPr/>
          </p:nvSpPr>
          <p:spPr bwMode="auto">
            <a:xfrm>
              <a:off x="4431005" y="4891891"/>
              <a:ext cx="273646" cy="273715"/>
            </a:xfrm>
            <a:custGeom>
              <a:avLst/>
              <a:gdLst>
                <a:gd name="T0" fmla="*/ 736 w 3999"/>
                <a:gd name="T1" fmla="*/ 2737 h 4000"/>
                <a:gd name="T2" fmla="*/ 0 w 3999"/>
                <a:gd name="T3" fmla="*/ 2001 h 4000"/>
                <a:gd name="T4" fmla="*/ 736 w 3999"/>
                <a:gd name="T5" fmla="*/ 1264 h 4000"/>
                <a:gd name="T6" fmla="*/ 86 w 3999"/>
                <a:gd name="T7" fmla="*/ 2001 h 4000"/>
                <a:gd name="T8" fmla="*/ 1264 w 3999"/>
                <a:gd name="T9" fmla="*/ 2001 h 4000"/>
                <a:gd name="T10" fmla="*/ 1264 w 3999"/>
                <a:gd name="T11" fmla="*/ 3265 h 4000"/>
                <a:gd name="T12" fmla="*/ 2000 w 3999"/>
                <a:gd name="T13" fmla="*/ 4000 h 4000"/>
                <a:gd name="T14" fmla="*/ 2735 w 3999"/>
                <a:gd name="T15" fmla="*/ 3265 h 4000"/>
                <a:gd name="T16" fmla="*/ 2000 w 3999"/>
                <a:gd name="T17" fmla="*/ 3915 h 4000"/>
                <a:gd name="T18" fmla="*/ 2000 w 3999"/>
                <a:gd name="T19" fmla="*/ 2737 h 4000"/>
                <a:gd name="T20" fmla="*/ 3264 w 3999"/>
                <a:gd name="T21" fmla="*/ 2737 h 4000"/>
                <a:gd name="T22" fmla="*/ 3999 w 3999"/>
                <a:gd name="T23" fmla="*/ 2001 h 4000"/>
                <a:gd name="T24" fmla="*/ 3264 w 3999"/>
                <a:gd name="T25" fmla="*/ 1264 h 4000"/>
                <a:gd name="T26" fmla="*/ 3913 w 3999"/>
                <a:gd name="T27" fmla="*/ 2001 h 4000"/>
                <a:gd name="T28" fmla="*/ 2735 w 3999"/>
                <a:gd name="T29" fmla="*/ 2001 h 4000"/>
                <a:gd name="T30" fmla="*/ 2735 w 3999"/>
                <a:gd name="T31" fmla="*/ 736 h 4000"/>
                <a:gd name="T32" fmla="*/ 2000 w 3999"/>
                <a:gd name="T33" fmla="*/ 0 h 4000"/>
                <a:gd name="T34" fmla="*/ 1264 w 3999"/>
                <a:gd name="T35" fmla="*/ 736 h 4000"/>
                <a:gd name="T36" fmla="*/ 2000 w 3999"/>
                <a:gd name="T37" fmla="*/ 86 h 4000"/>
                <a:gd name="T38" fmla="*/ 2000 w 3999"/>
                <a:gd name="T39" fmla="*/ 1264 h 4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99" h="4000">
                  <a:moveTo>
                    <a:pt x="736" y="2737"/>
                  </a:moveTo>
                  <a:lnTo>
                    <a:pt x="0" y="2001"/>
                  </a:lnTo>
                  <a:lnTo>
                    <a:pt x="736" y="1264"/>
                  </a:lnTo>
                  <a:moveTo>
                    <a:pt x="86" y="2001"/>
                  </a:moveTo>
                  <a:lnTo>
                    <a:pt x="1264" y="2001"/>
                  </a:lnTo>
                  <a:moveTo>
                    <a:pt x="1264" y="3265"/>
                  </a:moveTo>
                  <a:lnTo>
                    <a:pt x="2000" y="4000"/>
                  </a:lnTo>
                  <a:lnTo>
                    <a:pt x="2735" y="3265"/>
                  </a:lnTo>
                  <a:moveTo>
                    <a:pt x="2000" y="3915"/>
                  </a:moveTo>
                  <a:lnTo>
                    <a:pt x="2000" y="2737"/>
                  </a:lnTo>
                  <a:moveTo>
                    <a:pt x="3264" y="2737"/>
                  </a:moveTo>
                  <a:lnTo>
                    <a:pt x="3999" y="2001"/>
                  </a:lnTo>
                  <a:lnTo>
                    <a:pt x="3264" y="1264"/>
                  </a:lnTo>
                  <a:moveTo>
                    <a:pt x="3913" y="2001"/>
                  </a:moveTo>
                  <a:lnTo>
                    <a:pt x="2735" y="2001"/>
                  </a:lnTo>
                  <a:moveTo>
                    <a:pt x="2735" y="736"/>
                  </a:moveTo>
                  <a:lnTo>
                    <a:pt x="2000" y="0"/>
                  </a:lnTo>
                  <a:lnTo>
                    <a:pt x="1264" y="736"/>
                  </a:lnTo>
                  <a:moveTo>
                    <a:pt x="2000" y="86"/>
                  </a:moveTo>
                  <a:lnTo>
                    <a:pt x="2000" y="1264"/>
                  </a:lnTo>
                </a:path>
              </a:pathLst>
            </a:custGeom>
            <a:noFill/>
            <a:ln w="15875" cap="sq">
              <a:solidFill>
                <a:schemeClr val="bg1"/>
              </a:solidFill>
              <a:prstDash val="solid"/>
              <a:miter lim="800000"/>
              <a:headEnd/>
              <a:tailEnd/>
            </a:ln>
          </p:spPr>
          <p:txBody>
            <a:bodyPr vert="horz" wrap="square" lIns="91440"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chemeClr val="bg1"/>
                </a:solidFill>
                <a:effectLst/>
                <a:uLnTx/>
                <a:uFillTx/>
                <a:latin typeface="+mj-lt"/>
                <a:ea typeface="+mn-ea"/>
                <a:cs typeface="+mn-cs"/>
              </a:endParaRPr>
            </a:p>
          </p:txBody>
        </p:sp>
      </p:grpSp>
      <p:grpSp>
        <p:nvGrpSpPr>
          <p:cNvPr id="181" name="Group 180">
            <a:extLst>
              <a:ext uri="{FF2B5EF4-FFF2-40B4-BE49-F238E27FC236}">
                <a16:creationId xmlns:a16="http://schemas.microsoft.com/office/drawing/2014/main" id="{9255D216-BD31-4181-BBB0-0B89B5945D01}"/>
              </a:ext>
            </a:extLst>
          </p:cNvPr>
          <p:cNvGrpSpPr/>
          <p:nvPr/>
        </p:nvGrpSpPr>
        <p:grpSpPr>
          <a:xfrm>
            <a:off x="3675727" y="4322340"/>
            <a:ext cx="1600300" cy="552220"/>
            <a:chOff x="3204969" y="3834996"/>
            <a:chExt cx="1703068" cy="587682"/>
          </a:xfrm>
        </p:grpSpPr>
        <p:sp>
          <p:nvSpPr>
            <p:cNvPr id="182" name="Rectangle: Rounded Corners 181">
              <a:extLst>
                <a:ext uri="{FF2B5EF4-FFF2-40B4-BE49-F238E27FC236}">
                  <a16:creationId xmlns:a16="http://schemas.microsoft.com/office/drawing/2014/main" id="{DA31B711-701B-456C-B476-94FB37A7A48F}"/>
                </a:ext>
              </a:extLst>
            </p:cNvPr>
            <p:cNvSpPr/>
            <p:nvPr/>
          </p:nvSpPr>
          <p:spPr bwMode="auto">
            <a:xfrm>
              <a:off x="3204969" y="3834996"/>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183" name="Rectangle: Rounded Corners 182">
              <a:extLst>
                <a:ext uri="{FF2B5EF4-FFF2-40B4-BE49-F238E27FC236}">
                  <a16:creationId xmlns:a16="http://schemas.microsoft.com/office/drawing/2014/main" id="{B3F29DCB-5DDB-44EC-907D-E30603A26E33}"/>
                </a:ext>
              </a:extLst>
            </p:cNvPr>
            <p:cNvSpPr/>
            <p:nvPr/>
          </p:nvSpPr>
          <p:spPr bwMode="auto">
            <a:xfrm>
              <a:off x="3240928" y="3879453"/>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184" name="Rectangle: Rounded Corners 183">
              <a:extLst>
                <a:ext uri="{FF2B5EF4-FFF2-40B4-BE49-F238E27FC236}">
                  <a16:creationId xmlns:a16="http://schemas.microsoft.com/office/drawing/2014/main" id="{F611139C-F18A-4C68-9DBD-A1DE3FEC189A}"/>
                </a:ext>
              </a:extLst>
            </p:cNvPr>
            <p:cNvSpPr/>
            <p:nvPr/>
          </p:nvSpPr>
          <p:spPr bwMode="auto">
            <a:xfrm>
              <a:off x="3276887" y="3923910"/>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r>
                <a:rPr lang="en-US" sz="1200" kern="0">
                  <a:solidFill>
                    <a:schemeClr val="bg1"/>
                  </a:solidFill>
                  <a:latin typeface="+mj-lt"/>
                </a:rPr>
                <a:t>Web Access</a:t>
              </a:r>
            </a:p>
          </p:txBody>
        </p:sp>
        <p:sp>
          <p:nvSpPr>
            <p:cNvPr id="185" name="globe_2" title="Icon of a sphere made of lines">
              <a:extLst>
                <a:ext uri="{FF2B5EF4-FFF2-40B4-BE49-F238E27FC236}">
                  <a16:creationId xmlns:a16="http://schemas.microsoft.com/office/drawing/2014/main" id="{19C10B5D-1846-49C6-A6ED-E786FFA9DC82}"/>
                </a:ext>
              </a:extLst>
            </p:cNvPr>
            <p:cNvSpPr>
              <a:spLocks noChangeAspect="1" noEditPoints="1"/>
            </p:cNvSpPr>
            <p:nvPr/>
          </p:nvSpPr>
          <p:spPr bwMode="auto">
            <a:xfrm>
              <a:off x="4419468" y="4027324"/>
              <a:ext cx="296721" cy="296721"/>
            </a:xfrm>
            <a:custGeom>
              <a:avLst/>
              <a:gdLst>
                <a:gd name="T0" fmla="*/ 0 w 335"/>
                <a:gd name="T1" fmla="*/ 168 h 335"/>
                <a:gd name="T2" fmla="*/ 168 w 335"/>
                <a:gd name="T3" fmla="*/ 0 h 335"/>
                <a:gd name="T4" fmla="*/ 335 w 335"/>
                <a:gd name="T5" fmla="*/ 168 h 335"/>
                <a:gd name="T6" fmla="*/ 168 w 335"/>
                <a:gd name="T7" fmla="*/ 335 h 335"/>
                <a:gd name="T8" fmla="*/ 0 w 335"/>
                <a:gd name="T9" fmla="*/ 168 h 335"/>
                <a:gd name="T10" fmla="*/ 168 w 335"/>
                <a:gd name="T11" fmla="*/ 335 h 335"/>
                <a:gd name="T12" fmla="*/ 253 w 335"/>
                <a:gd name="T13" fmla="*/ 168 h 335"/>
                <a:gd name="T14" fmla="*/ 168 w 335"/>
                <a:gd name="T15" fmla="*/ 0 h 335"/>
                <a:gd name="T16" fmla="*/ 82 w 335"/>
                <a:gd name="T17" fmla="*/ 168 h 335"/>
                <a:gd name="T18" fmla="*/ 168 w 335"/>
                <a:gd name="T19" fmla="*/ 335 h 335"/>
                <a:gd name="T20" fmla="*/ 8 w 335"/>
                <a:gd name="T21" fmla="*/ 116 h 335"/>
                <a:gd name="T22" fmla="*/ 327 w 335"/>
                <a:gd name="T23" fmla="*/ 116 h 335"/>
                <a:gd name="T24" fmla="*/ 9 w 335"/>
                <a:gd name="T25" fmla="*/ 221 h 335"/>
                <a:gd name="T26" fmla="*/ 326 w 335"/>
                <a:gd name="T27" fmla="*/ 22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5" h="335">
                  <a:moveTo>
                    <a:pt x="0" y="168"/>
                  </a:moveTo>
                  <a:cubicBezTo>
                    <a:pt x="0" y="75"/>
                    <a:pt x="75" y="0"/>
                    <a:pt x="168" y="0"/>
                  </a:cubicBezTo>
                  <a:cubicBezTo>
                    <a:pt x="260" y="0"/>
                    <a:pt x="335" y="75"/>
                    <a:pt x="335" y="168"/>
                  </a:cubicBezTo>
                  <a:cubicBezTo>
                    <a:pt x="335" y="260"/>
                    <a:pt x="260" y="335"/>
                    <a:pt x="168" y="335"/>
                  </a:cubicBezTo>
                  <a:cubicBezTo>
                    <a:pt x="75" y="335"/>
                    <a:pt x="0" y="260"/>
                    <a:pt x="0" y="168"/>
                  </a:cubicBezTo>
                  <a:close/>
                  <a:moveTo>
                    <a:pt x="168" y="335"/>
                  </a:moveTo>
                  <a:cubicBezTo>
                    <a:pt x="215" y="335"/>
                    <a:pt x="253" y="260"/>
                    <a:pt x="253" y="168"/>
                  </a:cubicBezTo>
                  <a:cubicBezTo>
                    <a:pt x="253" y="75"/>
                    <a:pt x="215" y="0"/>
                    <a:pt x="168" y="0"/>
                  </a:cubicBezTo>
                  <a:cubicBezTo>
                    <a:pt x="120" y="0"/>
                    <a:pt x="82" y="75"/>
                    <a:pt x="82" y="168"/>
                  </a:cubicBezTo>
                  <a:cubicBezTo>
                    <a:pt x="82" y="260"/>
                    <a:pt x="120" y="335"/>
                    <a:pt x="168" y="335"/>
                  </a:cubicBezTo>
                  <a:close/>
                  <a:moveTo>
                    <a:pt x="8" y="116"/>
                  </a:moveTo>
                  <a:cubicBezTo>
                    <a:pt x="327" y="116"/>
                    <a:pt x="327" y="116"/>
                    <a:pt x="327" y="116"/>
                  </a:cubicBezTo>
                  <a:moveTo>
                    <a:pt x="9" y="221"/>
                  </a:moveTo>
                  <a:cubicBezTo>
                    <a:pt x="326" y="221"/>
                    <a:pt x="326" y="221"/>
                    <a:pt x="326" y="221"/>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chemeClr val="bg1"/>
                </a:solidFill>
                <a:effectLst/>
                <a:uLnTx/>
                <a:uFillTx/>
                <a:latin typeface="+mj-lt"/>
                <a:ea typeface="+mn-ea"/>
                <a:cs typeface="+mn-cs"/>
              </a:endParaRPr>
            </a:p>
          </p:txBody>
        </p:sp>
      </p:grpSp>
      <p:sp>
        <p:nvSpPr>
          <p:cNvPr id="186" name="Rectangle 185">
            <a:extLst>
              <a:ext uri="{FF2B5EF4-FFF2-40B4-BE49-F238E27FC236}">
                <a16:creationId xmlns:a16="http://schemas.microsoft.com/office/drawing/2014/main" id="{DA7801DC-9792-4D10-9473-EBA2502C284F}"/>
              </a:ext>
            </a:extLst>
          </p:cNvPr>
          <p:cNvSpPr/>
          <p:nvPr/>
        </p:nvSpPr>
        <p:spPr>
          <a:xfrm>
            <a:off x="11266108" y="3926253"/>
            <a:ext cx="604697" cy="307777"/>
          </a:xfrm>
          <a:prstGeom prst="rect">
            <a:avLst/>
          </a:prstGeom>
        </p:spPr>
        <p:txBody>
          <a:bodyPr wrap="square" anchor="ctr">
            <a:spAutoFit/>
          </a:bodyPr>
          <a:lstStyle/>
          <a:p>
            <a:pPr marL="0" marR="0" lvl="0" indent="0" algn="r" defTabSz="878223"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effectLst/>
                <a:uLnTx/>
                <a:uFillTx/>
                <a:latin typeface="Segoe UI Semibold"/>
                <a:ea typeface="+mn-ea"/>
                <a:cs typeface="Segoe UI Light"/>
              </a:rPr>
              <a:t>VMs</a:t>
            </a:r>
          </a:p>
        </p:txBody>
      </p:sp>
      <p:sp>
        <p:nvSpPr>
          <p:cNvPr id="187" name="TextBox 186">
            <a:extLst>
              <a:ext uri="{FF2B5EF4-FFF2-40B4-BE49-F238E27FC236}">
                <a16:creationId xmlns:a16="http://schemas.microsoft.com/office/drawing/2014/main" id="{1C488E7D-F333-41B9-A7E3-BBDE228C9D66}"/>
              </a:ext>
            </a:extLst>
          </p:cNvPr>
          <p:cNvSpPr txBox="1"/>
          <p:nvPr/>
        </p:nvSpPr>
        <p:spPr>
          <a:xfrm>
            <a:off x="8292697" y="3957032"/>
            <a:ext cx="1243471" cy="215444"/>
          </a:xfrm>
          <a:prstGeom prst="rect">
            <a:avLst/>
          </a:prstGeom>
          <a:noFill/>
        </p:spPr>
        <p:txBody>
          <a:bodyPr wrap="square" lIns="0" tIns="0" rIns="0" bIns="0" rtlCol="0">
            <a:spAutoFit/>
          </a:bodyPr>
          <a:lstStyle/>
          <a:p>
            <a:pPr marL="0" marR="0" lvl="0" indent="0" algn="l" defTabSz="932563"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effectLst/>
                <a:uLnTx/>
                <a:uFillTx/>
                <a:latin typeface="Segoe UI Semibold"/>
                <a:ea typeface="+mn-ea"/>
                <a:cs typeface="Segoe UI Light"/>
              </a:rPr>
              <a:t>Azure AD</a:t>
            </a:r>
          </a:p>
        </p:txBody>
      </p:sp>
      <p:grpSp>
        <p:nvGrpSpPr>
          <p:cNvPr id="188" name="Group 187">
            <a:extLst>
              <a:ext uri="{FF2B5EF4-FFF2-40B4-BE49-F238E27FC236}">
                <a16:creationId xmlns:a16="http://schemas.microsoft.com/office/drawing/2014/main" id="{1FA37D4B-DCD8-4DB3-90FC-B236A238914D}"/>
              </a:ext>
            </a:extLst>
          </p:cNvPr>
          <p:cNvGrpSpPr/>
          <p:nvPr/>
        </p:nvGrpSpPr>
        <p:grpSpPr>
          <a:xfrm>
            <a:off x="8362964" y="4317708"/>
            <a:ext cx="3391044" cy="562934"/>
            <a:chOff x="3385136" y="2542018"/>
            <a:chExt cx="3540131" cy="587682"/>
          </a:xfrm>
        </p:grpSpPr>
        <p:grpSp>
          <p:nvGrpSpPr>
            <p:cNvPr id="189" name="Group 188">
              <a:extLst>
                <a:ext uri="{FF2B5EF4-FFF2-40B4-BE49-F238E27FC236}">
                  <a16:creationId xmlns:a16="http://schemas.microsoft.com/office/drawing/2014/main" id="{10851F6C-E465-4C42-96CB-5909054DE382}"/>
                </a:ext>
              </a:extLst>
            </p:cNvPr>
            <p:cNvGrpSpPr/>
            <p:nvPr/>
          </p:nvGrpSpPr>
          <p:grpSpPr>
            <a:xfrm>
              <a:off x="3385136" y="2542018"/>
              <a:ext cx="3468213" cy="498768"/>
              <a:chOff x="7703975" y="2542018"/>
              <a:chExt cx="3468213" cy="498768"/>
            </a:xfrm>
          </p:grpSpPr>
          <p:sp>
            <p:nvSpPr>
              <p:cNvPr id="196" name="Rectangle: Rounded Corners 195">
                <a:extLst>
                  <a:ext uri="{FF2B5EF4-FFF2-40B4-BE49-F238E27FC236}">
                    <a16:creationId xmlns:a16="http://schemas.microsoft.com/office/drawing/2014/main" id="{3459DD68-E747-4542-9EF6-279383303BA3}"/>
                  </a:ext>
                </a:extLst>
              </p:cNvPr>
              <p:cNvSpPr/>
              <p:nvPr/>
            </p:nvSpPr>
            <p:spPr bwMode="auto">
              <a:xfrm>
                <a:off x="7703975" y="2542018"/>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dirty="0">
                  <a:solidFill>
                    <a:schemeClr val="bg1"/>
                  </a:solidFill>
                  <a:latin typeface="+mj-lt"/>
                </a:endParaRPr>
              </a:p>
            </p:txBody>
          </p:sp>
          <p:sp>
            <p:nvSpPr>
              <p:cNvPr id="197" name="Rectangle: Rounded Corners 196">
                <a:extLst>
                  <a:ext uri="{FF2B5EF4-FFF2-40B4-BE49-F238E27FC236}">
                    <a16:creationId xmlns:a16="http://schemas.microsoft.com/office/drawing/2014/main" id="{291C0F84-8846-4A44-8AE8-DD2D0C4230A0}"/>
                  </a:ext>
                </a:extLst>
              </p:cNvPr>
              <p:cNvSpPr/>
              <p:nvPr/>
            </p:nvSpPr>
            <p:spPr bwMode="auto">
              <a:xfrm>
                <a:off x="9541038" y="2542018"/>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dirty="0">
                  <a:solidFill>
                    <a:schemeClr val="bg1"/>
                  </a:solidFill>
                  <a:latin typeface="+mj-lt"/>
                </a:endParaRPr>
              </a:p>
            </p:txBody>
          </p:sp>
        </p:grpSp>
        <p:grpSp>
          <p:nvGrpSpPr>
            <p:cNvPr id="190" name="Group 189">
              <a:extLst>
                <a:ext uri="{FF2B5EF4-FFF2-40B4-BE49-F238E27FC236}">
                  <a16:creationId xmlns:a16="http://schemas.microsoft.com/office/drawing/2014/main" id="{7A692210-E0C7-4B11-9F83-F9B14045FFF4}"/>
                </a:ext>
              </a:extLst>
            </p:cNvPr>
            <p:cNvGrpSpPr/>
            <p:nvPr/>
          </p:nvGrpSpPr>
          <p:grpSpPr>
            <a:xfrm>
              <a:off x="3421094" y="2586475"/>
              <a:ext cx="3468214" cy="498768"/>
              <a:chOff x="7703974" y="2542018"/>
              <a:chExt cx="3468214" cy="498768"/>
            </a:xfrm>
          </p:grpSpPr>
          <p:sp>
            <p:nvSpPr>
              <p:cNvPr id="194" name="Rectangle: Rounded Corners 193">
                <a:extLst>
                  <a:ext uri="{FF2B5EF4-FFF2-40B4-BE49-F238E27FC236}">
                    <a16:creationId xmlns:a16="http://schemas.microsoft.com/office/drawing/2014/main" id="{74DD4B7F-BC06-4922-9B6C-8B4090B0C6BD}"/>
                  </a:ext>
                </a:extLst>
              </p:cNvPr>
              <p:cNvSpPr/>
              <p:nvPr/>
            </p:nvSpPr>
            <p:spPr bwMode="auto">
              <a:xfrm>
                <a:off x="7703974" y="2542018"/>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195" name="Rectangle: Rounded Corners 194">
                <a:extLst>
                  <a:ext uri="{FF2B5EF4-FFF2-40B4-BE49-F238E27FC236}">
                    <a16:creationId xmlns:a16="http://schemas.microsoft.com/office/drawing/2014/main" id="{C3423747-A9E0-41F9-8836-BA6EC75F9AFD}"/>
                  </a:ext>
                </a:extLst>
              </p:cNvPr>
              <p:cNvSpPr/>
              <p:nvPr/>
            </p:nvSpPr>
            <p:spPr bwMode="auto">
              <a:xfrm>
                <a:off x="9541038" y="2542018"/>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grpSp>
        <p:grpSp>
          <p:nvGrpSpPr>
            <p:cNvPr id="191" name="Group 190">
              <a:extLst>
                <a:ext uri="{FF2B5EF4-FFF2-40B4-BE49-F238E27FC236}">
                  <a16:creationId xmlns:a16="http://schemas.microsoft.com/office/drawing/2014/main" id="{FF360ADC-AEB6-45CA-825B-D0A4A25C7DFB}"/>
                </a:ext>
              </a:extLst>
            </p:cNvPr>
            <p:cNvGrpSpPr/>
            <p:nvPr/>
          </p:nvGrpSpPr>
          <p:grpSpPr>
            <a:xfrm>
              <a:off x="3457053" y="2630932"/>
              <a:ext cx="3468214" cy="498768"/>
              <a:chOff x="7703974" y="2542018"/>
              <a:chExt cx="3468214" cy="498768"/>
            </a:xfrm>
          </p:grpSpPr>
          <p:sp>
            <p:nvSpPr>
              <p:cNvPr id="192" name="Rectangle: Rounded Corners 191">
                <a:extLst>
                  <a:ext uri="{FF2B5EF4-FFF2-40B4-BE49-F238E27FC236}">
                    <a16:creationId xmlns:a16="http://schemas.microsoft.com/office/drawing/2014/main" id="{58ADC1DB-30FF-408E-9307-EEA64556EAD0}"/>
                  </a:ext>
                </a:extLst>
              </p:cNvPr>
              <p:cNvSpPr/>
              <p:nvPr/>
            </p:nvSpPr>
            <p:spPr bwMode="auto">
              <a:xfrm>
                <a:off x="7703974" y="2542018"/>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200" b="0" i="0" u="none" strike="noStrike" kern="0" cap="none" spc="0" normalizeH="0" baseline="0" noProof="0" dirty="0">
                    <a:ln>
                      <a:noFill/>
                    </a:ln>
                    <a:solidFill>
                      <a:schemeClr val="bg1"/>
                    </a:solidFill>
                    <a:effectLst/>
                    <a:uLnTx/>
                    <a:uFillTx/>
                    <a:latin typeface="+mj-lt"/>
                    <a:ea typeface="+mn-ea"/>
                    <a:cs typeface="+mn-cs"/>
                  </a:rPr>
                  <a:t>Desktops</a:t>
                </a:r>
              </a:p>
            </p:txBody>
          </p:sp>
          <p:sp>
            <p:nvSpPr>
              <p:cNvPr id="193" name="Rectangle: Rounded Corners 192">
                <a:extLst>
                  <a:ext uri="{FF2B5EF4-FFF2-40B4-BE49-F238E27FC236}">
                    <a16:creationId xmlns:a16="http://schemas.microsoft.com/office/drawing/2014/main" id="{1880D93D-634D-4848-9DEA-B6F59083DB50}"/>
                  </a:ext>
                </a:extLst>
              </p:cNvPr>
              <p:cNvSpPr/>
              <p:nvPr/>
            </p:nvSpPr>
            <p:spPr bwMode="auto">
              <a:xfrm>
                <a:off x="9541038" y="2542018"/>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200" b="0" i="0" u="none" strike="noStrike" kern="0" cap="none" spc="0" normalizeH="0" baseline="0" noProof="0">
                    <a:ln>
                      <a:noFill/>
                    </a:ln>
                    <a:solidFill>
                      <a:schemeClr val="bg1"/>
                    </a:solidFill>
                    <a:effectLst/>
                    <a:uLnTx/>
                    <a:uFillTx/>
                    <a:latin typeface="+mj-lt"/>
                    <a:ea typeface="+mn-ea"/>
                    <a:cs typeface="+mn-cs"/>
                  </a:rPr>
                  <a:t>Apps</a:t>
                </a:r>
              </a:p>
            </p:txBody>
          </p:sp>
        </p:grpSp>
      </p:grpSp>
      <p:sp>
        <p:nvSpPr>
          <p:cNvPr id="198" name="desktop" title="a desktop PC">
            <a:extLst>
              <a:ext uri="{FF2B5EF4-FFF2-40B4-BE49-F238E27FC236}">
                <a16:creationId xmlns:a16="http://schemas.microsoft.com/office/drawing/2014/main" id="{8CD6661C-616D-4AA1-BD32-686138175BBE}"/>
              </a:ext>
            </a:extLst>
          </p:cNvPr>
          <p:cNvSpPr>
            <a:spLocks noChangeAspect="1" noEditPoints="1"/>
          </p:cNvSpPr>
          <p:nvPr/>
        </p:nvSpPr>
        <p:spPr bwMode="auto">
          <a:xfrm>
            <a:off x="9426176" y="4491517"/>
            <a:ext cx="297797" cy="292935"/>
          </a:xfrm>
          <a:custGeom>
            <a:avLst/>
            <a:gdLst>
              <a:gd name="T0" fmla="*/ 245 w 245"/>
              <a:gd name="T1" fmla="*/ 67 h 241"/>
              <a:gd name="T2" fmla="*/ 245 w 245"/>
              <a:gd name="T3" fmla="*/ 138 h 241"/>
              <a:gd name="T4" fmla="*/ 0 w 245"/>
              <a:gd name="T5" fmla="*/ 138 h 241"/>
              <a:gd name="T6" fmla="*/ 0 w 245"/>
              <a:gd name="T7" fmla="*/ 0 h 241"/>
              <a:gd name="T8" fmla="*/ 245 w 245"/>
              <a:gd name="T9" fmla="*/ 0 h 241"/>
              <a:gd name="T10" fmla="*/ 245 w 245"/>
              <a:gd name="T11" fmla="*/ 67 h 241"/>
              <a:gd name="T12" fmla="*/ 224 w 245"/>
              <a:gd name="T13" fmla="*/ 222 h 241"/>
              <a:gd name="T14" fmla="*/ 212 w 245"/>
              <a:gd name="T15" fmla="*/ 204 h 241"/>
              <a:gd name="T16" fmla="*/ 33 w 245"/>
              <a:gd name="T17" fmla="*/ 204 h 241"/>
              <a:gd name="T18" fmla="*/ 7 w 245"/>
              <a:gd name="T19" fmla="*/ 241 h 241"/>
              <a:gd name="T20" fmla="*/ 238 w 245"/>
              <a:gd name="T21" fmla="*/ 241 h 241"/>
              <a:gd name="T22" fmla="*/ 224 w 245"/>
              <a:gd name="T23" fmla="*/ 222 h 241"/>
              <a:gd name="T24" fmla="*/ 79 w 245"/>
              <a:gd name="T25" fmla="*/ 172 h 241"/>
              <a:gd name="T26" fmla="*/ 165 w 245"/>
              <a:gd name="T27" fmla="*/ 172 h 241"/>
              <a:gd name="T28" fmla="*/ 123 w 245"/>
              <a:gd name="T29" fmla="*/ 139 h 241"/>
              <a:gd name="T30" fmla="*/ 123 w 245"/>
              <a:gd name="T31" fmla="*/ 17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5" h="241">
                <a:moveTo>
                  <a:pt x="245" y="67"/>
                </a:moveTo>
                <a:lnTo>
                  <a:pt x="245" y="138"/>
                </a:lnTo>
                <a:lnTo>
                  <a:pt x="0" y="138"/>
                </a:lnTo>
                <a:lnTo>
                  <a:pt x="0" y="0"/>
                </a:lnTo>
                <a:lnTo>
                  <a:pt x="245" y="0"/>
                </a:lnTo>
                <a:lnTo>
                  <a:pt x="245" y="67"/>
                </a:lnTo>
                <a:moveTo>
                  <a:pt x="224" y="222"/>
                </a:moveTo>
                <a:lnTo>
                  <a:pt x="212" y="204"/>
                </a:lnTo>
                <a:lnTo>
                  <a:pt x="33" y="204"/>
                </a:lnTo>
                <a:lnTo>
                  <a:pt x="7" y="241"/>
                </a:lnTo>
                <a:lnTo>
                  <a:pt x="238" y="241"/>
                </a:lnTo>
                <a:lnTo>
                  <a:pt x="224" y="222"/>
                </a:lnTo>
                <a:moveTo>
                  <a:pt x="79" y="172"/>
                </a:moveTo>
                <a:lnTo>
                  <a:pt x="165" y="172"/>
                </a:lnTo>
                <a:moveTo>
                  <a:pt x="123" y="139"/>
                </a:moveTo>
                <a:lnTo>
                  <a:pt x="123" y="171"/>
                </a:ln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99" name="GenericApp_EB3B" title="Icon of an app window">
            <a:extLst>
              <a:ext uri="{FF2B5EF4-FFF2-40B4-BE49-F238E27FC236}">
                <a16:creationId xmlns:a16="http://schemas.microsoft.com/office/drawing/2014/main" id="{9668325D-3A87-4416-925A-9FA9E304B798}"/>
              </a:ext>
            </a:extLst>
          </p:cNvPr>
          <p:cNvSpPr>
            <a:spLocks noChangeAspect="1" noEditPoints="1"/>
          </p:cNvSpPr>
          <p:nvPr/>
        </p:nvSpPr>
        <p:spPr bwMode="auto">
          <a:xfrm>
            <a:off x="11219013" y="4501514"/>
            <a:ext cx="357365" cy="286005"/>
          </a:xfrm>
          <a:custGeom>
            <a:avLst/>
            <a:gdLst>
              <a:gd name="T0" fmla="*/ 5088 w 5088"/>
              <a:gd name="T1" fmla="*/ 4072 h 4072"/>
              <a:gd name="T2" fmla="*/ 0 w 5088"/>
              <a:gd name="T3" fmla="*/ 4072 h 4072"/>
              <a:gd name="T4" fmla="*/ 0 w 5088"/>
              <a:gd name="T5" fmla="*/ 0 h 4072"/>
              <a:gd name="T6" fmla="*/ 5088 w 5088"/>
              <a:gd name="T7" fmla="*/ 0 h 4072"/>
              <a:gd name="T8" fmla="*/ 5088 w 5088"/>
              <a:gd name="T9" fmla="*/ 4072 h 4072"/>
              <a:gd name="T10" fmla="*/ 0 w 5088"/>
              <a:gd name="T11" fmla="*/ 1018 h 4072"/>
              <a:gd name="T12" fmla="*/ 5004 w 5088"/>
              <a:gd name="T13" fmla="*/ 1018 h 4072"/>
              <a:gd name="T14" fmla="*/ 2035 w 5088"/>
              <a:gd name="T15" fmla="*/ 1697 h 4072"/>
              <a:gd name="T16" fmla="*/ 678 w 5088"/>
              <a:gd name="T17" fmla="*/ 1697 h 4072"/>
              <a:gd name="T18" fmla="*/ 678 w 5088"/>
              <a:gd name="T19" fmla="*/ 3393 h 4072"/>
              <a:gd name="T20" fmla="*/ 2035 w 5088"/>
              <a:gd name="T21" fmla="*/ 3393 h 4072"/>
              <a:gd name="T22" fmla="*/ 2035 w 5088"/>
              <a:gd name="T23" fmla="*/ 1697 h 4072"/>
              <a:gd name="T24" fmla="*/ 2544 w 5088"/>
              <a:gd name="T25" fmla="*/ 1697 h 4072"/>
              <a:gd name="T26" fmla="*/ 3561 w 5088"/>
              <a:gd name="T27" fmla="*/ 1697 h 4072"/>
              <a:gd name="T28" fmla="*/ 2544 w 5088"/>
              <a:gd name="T29" fmla="*/ 2375 h 4072"/>
              <a:gd name="T30" fmla="*/ 3561 w 5088"/>
              <a:gd name="T31" fmla="*/ 2375 h 4072"/>
              <a:gd name="T32" fmla="*/ 2544 w 5088"/>
              <a:gd name="T33" fmla="*/ 3054 h 4072"/>
              <a:gd name="T34" fmla="*/ 3222 w 5088"/>
              <a:gd name="T35" fmla="*/ 3054 h 4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88" h="4072">
                <a:moveTo>
                  <a:pt x="5088" y="4072"/>
                </a:moveTo>
                <a:lnTo>
                  <a:pt x="0" y="4072"/>
                </a:lnTo>
                <a:lnTo>
                  <a:pt x="0" y="0"/>
                </a:lnTo>
                <a:lnTo>
                  <a:pt x="5088" y="0"/>
                </a:lnTo>
                <a:lnTo>
                  <a:pt x="5088" y="4072"/>
                </a:lnTo>
                <a:moveTo>
                  <a:pt x="0" y="1018"/>
                </a:moveTo>
                <a:lnTo>
                  <a:pt x="5004" y="1018"/>
                </a:lnTo>
                <a:moveTo>
                  <a:pt x="2035" y="1697"/>
                </a:moveTo>
                <a:lnTo>
                  <a:pt x="678" y="1697"/>
                </a:lnTo>
                <a:lnTo>
                  <a:pt x="678" y="3393"/>
                </a:lnTo>
                <a:lnTo>
                  <a:pt x="2035" y="3393"/>
                </a:lnTo>
                <a:lnTo>
                  <a:pt x="2035" y="1697"/>
                </a:lnTo>
                <a:moveTo>
                  <a:pt x="2544" y="1697"/>
                </a:moveTo>
                <a:lnTo>
                  <a:pt x="3561" y="1697"/>
                </a:lnTo>
                <a:moveTo>
                  <a:pt x="2544" y="2375"/>
                </a:moveTo>
                <a:lnTo>
                  <a:pt x="3561" y="2375"/>
                </a:lnTo>
                <a:moveTo>
                  <a:pt x="2544" y="3054"/>
                </a:moveTo>
                <a:lnTo>
                  <a:pt x="3222" y="3054"/>
                </a:ln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00" name="Oval 199">
            <a:extLst>
              <a:ext uri="{FF2B5EF4-FFF2-40B4-BE49-F238E27FC236}">
                <a16:creationId xmlns:a16="http://schemas.microsoft.com/office/drawing/2014/main" id="{E0C1FABD-98F6-4945-95CB-8F495B304D47}"/>
              </a:ext>
            </a:extLst>
          </p:cNvPr>
          <p:cNvSpPr/>
          <p:nvPr/>
        </p:nvSpPr>
        <p:spPr bwMode="auto">
          <a:xfrm>
            <a:off x="9796261" y="4432665"/>
            <a:ext cx="152066" cy="152066"/>
          </a:xfrm>
          <a:prstGeom prst="ellipse">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700" b="1" i="0" u="none" strike="noStrike" kern="1200" cap="none" spc="0" normalizeH="0" baseline="0" noProof="0">
                <a:ln>
                  <a:noFill/>
                </a:ln>
                <a:solidFill>
                  <a:srgbClr val="0078D4"/>
                </a:solidFill>
                <a:effectLst/>
                <a:uLnTx/>
                <a:uFillTx/>
                <a:latin typeface="Segoe UI"/>
                <a:ea typeface="+mn-ea"/>
                <a:cs typeface="+mn-cs"/>
              </a:rPr>
              <a:t>A</a:t>
            </a:r>
          </a:p>
        </p:txBody>
      </p:sp>
      <p:grpSp>
        <p:nvGrpSpPr>
          <p:cNvPr id="201" name="Group 200">
            <a:extLst>
              <a:ext uri="{FF2B5EF4-FFF2-40B4-BE49-F238E27FC236}">
                <a16:creationId xmlns:a16="http://schemas.microsoft.com/office/drawing/2014/main" id="{037E588B-A773-4BEF-B5E1-6D8DF03CD42A}"/>
              </a:ext>
            </a:extLst>
          </p:cNvPr>
          <p:cNvGrpSpPr/>
          <p:nvPr/>
        </p:nvGrpSpPr>
        <p:grpSpPr>
          <a:xfrm>
            <a:off x="8357968" y="5512451"/>
            <a:ext cx="3395882" cy="562934"/>
            <a:chOff x="7648458" y="5258366"/>
            <a:chExt cx="3545183" cy="587682"/>
          </a:xfrm>
        </p:grpSpPr>
        <p:grpSp>
          <p:nvGrpSpPr>
            <p:cNvPr id="202" name="Group 201">
              <a:extLst>
                <a:ext uri="{FF2B5EF4-FFF2-40B4-BE49-F238E27FC236}">
                  <a16:creationId xmlns:a16="http://schemas.microsoft.com/office/drawing/2014/main" id="{F3FF40B6-B19E-4AAB-A404-620A38415CA6}"/>
                </a:ext>
              </a:extLst>
            </p:cNvPr>
            <p:cNvGrpSpPr/>
            <p:nvPr/>
          </p:nvGrpSpPr>
          <p:grpSpPr>
            <a:xfrm>
              <a:off x="7648458" y="5258366"/>
              <a:ext cx="3545183" cy="587682"/>
              <a:chOff x="3380084" y="2542018"/>
              <a:chExt cx="3545183" cy="587682"/>
            </a:xfrm>
          </p:grpSpPr>
          <p:grpSp>
            <p:nvGrpSpPr>
              <p:cNvPr id="209" name="Group 208">
                <a:extLst>
                  <a:ext uri="{FF2B5EF4-FFF2-40B4-BE49-F238E27FC236}">
                    <a16:creationId xmlns:a16="http://schemas.microsoft.com/office/drawing/2014/main" id="{5EF64730-EAA1-448B-BD6E-87F5CF06BA8C}"/>
                  </a:ext>
                </a:extLst>
              </p:cNvPr>
              <p:cNvGrpSpPr/>
              <p:nvPr/>
            </p:nvGrpSpPr>
            <p:grpSpPr>
              <a:xfrm>
                <a:off x="3380084" y="2542018"/>
                <a:ext cx="3473265" cy="498768"/>
                <a:chOff x="7698923" y="2542018"/>
                <a:chExt cx="3473265" cy="498768"/>
              </a:xfrm>
            </p:grpSpPr>
            <p:sp>
              <p:nvSpPr>
                <p:cNvPr id="216" name="Rectangle: Rounded Corners 215">
                  <a:extLst>
                    <a:ext uri="{FF2B5EF4-FFF2-40B4-BE49-F238E27FC236}">
                      <a16:creationId xmlns:a16="http://schemas.microsoft.com/office/drawing/2014/main" id="{08575A4C-EA69-48A5-8D68-F66B0F2C84B9}"/>
                    </a:ext>
                  </a:extLst>
                </p:cNvPr>
                <p:cNvSpPr/>
                <p:nvPr/>
              </p:nvSpPr>
              <p:spPr bwMode="auto">
                <a:xfrm>
                  <a:off x="7698923" y="2542018"/>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218" name="Rectangle: Rounded Corners 217">
                  <a:extLst>
                    <a:ext uri="{FF2B5EF4-FFF2-40B4-BE49-F238E27FC236}">
                      <a16:creationId xmlns:a16="http://schemas.microsoft.com/office/drawing/2014/main" id="{DF417A2B-618E-4A8A-8ACC-94E66756E283}"/>
                    </a:ext>
                  </a:extLst>
                </p:cNvPr>
                <p:cNvSpPr/>
                <p:nvPr/>
              </p:nvSpPr>
              <p:spPr bwMode="auto">
                <a:xfrm>
                  <a:off x="9541038" y="2542018"/>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grpSp>
          <p:grpSp>
            <p:nvGrpSpPr>
              <p:cNvPr id="210" name="Group 209">
                <a:extLst>
                  <a:ext uri="{FF2B5EF4-FFF2-40B4-BE49-F238E27FC236}">
                    <a16:creationId xmlns:a16="http://schemas.microsoft.com/office/drawing/2014/main" id="{6F3D7341-CDD6-4F6B-AE85-67F681FE5EF5}"/>
                  </a:ext>
                </a:extLst>
              </p:cNvPr>
              <p:cNvGrpSpPr/>
              <p:nvPr/>
            </p:nvGrpSpPr>
            <p:grpSpPr>
              <a:xfrm>
                <a:off x="3416043" y="2586475"/>
                <a:ext cx="3473265" cy="498768"/>
                <a:chOff x="7698923" y="2542018"/>
                <a:chExt cx="3473265" cy="498768"/>
              </a:xfrm>
            </p:grpSpPr>
            <p:sp>
              <p:nvSpPr>
                <p:cNvPr id="214" name="Rectangle: Rounded Corners 213">
                  <a:extLst>
                    <a:ext uri="{FF2B5EF4-FFF2-40B4-BE49-F238E27FC236}">
                      <a16:creationId xmlns:a16="http://schemas.microsoft.com/office/drawing/2014/main" id="{7A14C45C-BD9E-4354-8103-B86C1431A69F}"/>
                    </a:ext>
                  </a:extLst>
                </p:cNvPr>
                <p:cNvSpPr/>
                <p:nvPr/>
              </p:nvSpPr>
              <p:spPr bwMode="auto">
                <a:xfrm>
                  <a:off x="7698923" y="2542018"/>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215" name="Rectangle: Rounded Corners 214">
                  <a:extLst>
                    <a:ext uri="{FF2B5EF4-FFF2-40B4-BE49-F238E27FC236}">
                      <a16:creationId xmlns:a16="http://schemas.microsoft.com/office/drawing/2014/main" id="{9DC51BA0-BBAE-47D5-B9CF-ADC6B047980F}"/>
                    </a:ext>
                  </a:extLst>
                </p:cNvPr>
                <p:cNvSpPr/>
                <p:nvPr/>
              </p:nvSpPr>
              <p:spPr bwMode="auto">
                <a:xfrm>
                  <a:off x="9541038" y="2542018"/>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dirty="0">
                    <a:solidFill>
                      <a:schemeClr val="bg1"/>
                    </a:solidFill>
                    <a:latin typeface="+mj-lt"/>
                  </a:endParaRPr>
                </a:p>
              </p:txBody>
            </p:sp>
          </p:grpSp>
          <p:grpSp>
            <p:nvGrpSpPr>
              <p:cNvPr id="211" name="Group 210">
                <a:extLst>
                  <a:ext uri="{FF2B5EF4-FFF2-40B4-BE49-F238E27FC236}">
                    <a16:creationId xmlns:a16="http://schemas.microsoft.com/office/drawing/2014/main" id="{BA9314BC-E72A-4296-8EF2-F48385B7304F}"/>
                  </a:ext>
                </a:extLst>
              </p:cNvPr>
              <p:cNvGrpSpPr/>
              <p:nvPr/>
            </p:nvGrpSpPr>
            <p:grpSpPr>
              <a:xfrm>
                <a:off x="3452002" y="2630932"/>
                <a:ext cx="3473265" cy="498768"/>
                <a:chOff x="7698923" y="2542018"/>
                <a:chExt cx="3473265" cy="498768"/>
              </a:xfrm>
            </p:grpSpPr>
            <p:sp>
              <p:nvSpPr>
                <p:cNvPr id="212" name="Rectangle: Rounded Corners 211">
                  <a:extLst>
                    <a:ext uri="{FF2B5EF4-FFF2-40B4-BE49-F238E27FC236}">
                      <a16:creationId xmlns:a16="http://schemas.microsoft.com/office/drawing/2014/main" id="{7CFE770C-254D-4C6F-9FD3-F66576E850A4}"/>
                    </a:ext>
                  </a:extLst>
                </p:cNvPr>
                <p:cNvSpPr/>
                <p:nvPr/>
              </p:nvSpPr>
              <p:spPr bwMode="auto">
                <a:xfrm>
                  <a:off x="7698923" y="2542018"/>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200" b="0" i="0" u="none" strike="noStrike" kern="0" cap="none" spc="0" normalizeH="0" baseline="0" noProof="0" dirty="0">
                      <a:ln>
                        <a:noFill/>
                      </a:ln>
                      <a:solidFill>
                        <a:schemeClr val="bg1"/>
                      </a:solidFill>
                      <a:effectLst/>
                      <a:uLnTx/>
                      <a:uFillTx/>
                      <a:latin typeface="+mj-lt"/>
                      <a:ea typeface="+mn-ea"/>
                      <a:cs typeface="+mn-cs"/>
                    </a:rPr>
                    <a:t>Active </a:t>
                  </a:r>
                </a:p>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200" b="0" i="0" u="none" strike="noStrike" kern="0" cap="none" spc="0" normalizeH="0" baseline="0" noProof="0" dirty="0">
                      <a:ln>
                        <a:noFill/>
                      </a:ln>
                      <a:solidFill>
                        <a:schemeClr val="bg1"/>
                      </a:solidFill>
                      <a:effectLst/>
                      <a:uLnTx/>
                      <a:uFillTx/>
                      <a:latin typeface="+mj-lt"/>
                      <a:ea typeface="+mn-ea"/>
                      <a:cs typeface="+mn-cs"/>
                    </a:rPr>
                    <a:t>Directory</a:t>
                  </a:r>
                </a:p>
              </p:txBody>
            </p:sp>
            <p:sp>
              <p:nvSpPr>
                <p:cNvPr id="213" name="Rectangle: Rounded Corners 212">
                  <a:extLst>
                    <a:ext uri="{FF2B5EF4-FFF2-40B4-BE49-F238E27FC236}">
                      <a16:creationId xmlns:a16="http://schemas.microsoft.com/office/drawing/2014/main" id="{F438D66E-898D-473B-B753-CDEAD73C0362}"/>
                    </a:ext>
                  </a:extLst>
                </p:cNvPr>
                <p:cNvSpPr/>
                <p:nvPr/>
              </p:nvSpPr>
              <p:spPr bwMode="auto">
                <a:xfrm>
                  <a:off x="9541038" y="2542018"/>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200" b="0" i="0" u="none" strike="noStrike" kern="0" cap="none" spc="0" normalizeH="0" baseline="0" noProof="0">
                      <a:ln>
                        <a:noFill/>
                      </a:ln>
                      <a:solidFill>
                        <a:schemeClr val="bg1"/>
                      </a:solidFill>
                      <a:effectLst/>
                      <a:uLnTx/>
                      <a:uFillTx/>
                      <a:latin typeface="+mj-lt"/>
                      <a:ea typeface="+mn-ea"/>
                      <a:cs typeface="+mn-cs"/>
                    </a:rPr>
                    <a:t>User Profile</a:t>
                  </a:r>
                </a:p>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200" b="0" i="0" u="none" strike="noStrike" kern="0" cap="none" spc="0" normalizeH="0" baseline="0" noProof="0">
                      <a:ln>
                        <a:noFill/>
                      </a:ln>
                      <a:solidFill>
                        <a:schemeClr val="bg1"/>
                      </a:solidFill>
                      <a:effectLst/>
                      <a:uLnTx/>
                      <a:uFillTx/>
                      <a:latin typeface="+mj-lt"/>
                      <a:ea typeface="+mn-ea"/>
                      <a:cs typeface="+mn-cs"/>
                    </a:rPr>
                    <a:t>File Server</a:t>
                  </a:r>
                </a:p>
              </p:txBody>
            </p:sp>
          </p:grpSp>
        </p:grpSp>
        <p:grpSp>
          <p:nvGrpSpPr>
            <p:cNvPr id="203" name="Group 202">
              <a:extLst>
                <a:ext uri="{FF2B5EF4-FFF2-40B4-BE49-F238E27FC236}">
                  <a16:creationId xmlns:a16="http://schemas.microsoft.com/office/drawing/2014/main" id="{E784BE8B-263B-4D39-B095-7354D1B1FBF3}"/>
                </a:ext>
              </a:extLst>
            </p:cNvPr>
            <p:cNvGrpSpPr/>
            <p:nvPr/>
          </p:nvGrpSpPr>
          <p:grpSpPr>
            <a:xfrm>
              <a:off x="8883848" y="5390849"/>
              <a:ext cx="378819" cy="378819"/>
              <a:chOff x="5564125" y="2107972"/>
              <a:chExt cx="501718" cy="501718"/>
            </a:xfrm>
          </p:grpSpPr>
          <p:sp>
            <p:nvSpPr>
              <p:cNvPr id="207" name="Diamond 206">
                <a:extLst>
                  <a:ext uri="{FF2B5EF4-FFF2-40B4-BE49-F238E27FC236}">
                    <a16:creationId xmlns:a16="http://schemas.microsoft.com/office/drawing/2014/main" id="{27D47A17-43D1-493D-A1B6-758FAB463276}"/>
                  </a:ext>
                </a:extLst>
              </p:cNvPr>
              <p:cNvSpPr/>
              <p:nvPr/>
            </p:nvSpPr>
            <p:spPr bwMode="auto">
              <a:xfrm>
                <a:off x="5614884" y="2192038"/>
                <a:ext cx="418055" cy="395723"/>
              </a:xfrm>
              <a:prstGeom prst="diamond">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err="1">
                  <a:ln>
                    <a:noFill/>
                  </a:ln>
                  <a:solidFill>
                    <a:schemeClr val="bg1"/>
                  </a:solidFill>
                  <a:effectLst/>
                  <a:uLnTx/>
                  <a:uFillTx/>
                  <a:latin typeface="+mj-lt"/>
                  <a:ea typeface="Segoe UI" pitchFamily="34" charset="0"/>
                  <a:cs typeface="Segoe UI" pitchFamily="34" charset="0"/>
                </a:endParaRPr>
              </a:p>
            </p:txBody>
          </p:sp>
          <p:pic>
            <p:nvPicPr>
              <p:cNvPr id="208" name="Graphic 207">
                <a:extLst>
                  <a:ext uri="{FF2B5EF4-FFF2-40B4-BE49-F238E27FC236}">
                    <a16:creationId xmlns:a16="http://schemas.microsoft.com/office/drawing/2014/main" id="{D48967E8-6E43-429B-8040-086721FE8250}"/>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5564125" y="2107972"/>
                <a:ext cx="501718" cy="501718"/>
              </a:xfrm>
              <a:prstGeom prst="rect">
                <a:avLst/>
              </a:prstGeom>
            </p:spPr>
          </p:pic>
        </p:grpSp>
        <p:grpSp>
          <p:nvGrpSpPr>
            <p:cNvPr id="204" name="Group 203">
              <a:extLst>
                <a:ext uri="{FF2B5EF4-FFF2-40B4-BE49-F238E27FC236}">
                  <a16:creationId xmlns:a16="http://schemas.microsoft.com/office/drawing/2014/main" id="{6402205A-2187-423B-85CD-A28C251055CA}"/>
                </a:ext>
              </a:extLst>
            </p:cNvPr>
            <p:cNvGrpSpPr/>
            <p:nvPr/>
          </p:nvGrpSpPr>
          <p:grpSpPr>
            <a:xfrm>
              <a:off x="10659519" y="5402721"/>
              <a:ext cx="396950" cy="355079"/>
              <a:chOff x="10723874" y="3514287"/>
              <a:chExt cx="396950" cy="355079"/>
            </a:xfrm>
          </p:grpSpPr>
          <p:sp>
            <p:nvSpPr>
              <p:cNvPr id="205" name="Hexagon 204">
                <a:extLst>
                  <a:ext uri="{FF2B5EF4-FFF2-40B4-BE49-F238E27FC236}">
                    <a16:creationId xmlns:a16="http://schemas.microsoft.com/office/drawing/2014/main" id="{64D87CC4-96E5-46D7-823D-304EFB413F43}"/>
                  </a:ext>
                </a:extLst>
              </p:cNvPr>
              <p:cNvSpPr/>
              <p:nvPr/>
            </p:nvSpPr>
            <p:spPr>
              <a:xfrm>
                <a:off x="10723874" y="3514287"/>
                <a:ext cx="396950" cy="355079"/>
              </a:xfrm>
              <a:prstGeom prst="hexagon">
                <a:avLst>
                  <a:gd name="adj" fmla="val 30307"/>
                  <a:gd name="vf" fmla="val 11547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rtlCol="0" anchor="ctr"/>
              <a:lstStyle/>
              <a:p>
                <a:pPr marL="0" marR="0" lvl="0" indent="0" algn="ctr" defTabSz="932384"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chemeClr val="bg1"/>
                  </a:solidFill>
                  <a:effectLst/>
                  <a:uLnTx/>
                  <a:uFillTx/>
                  <a:latin typeface="+mj-lt"/>
                  <a:ea typeface="+mn-ea"/>
                  <a:cs typeface="+mn-cs"/>
                </a:endParaRPr>
              </a:p>
            </p:txBody>
          </p:sp>
          <p:pic>
            <p:nvPicPr>
              <p:cNvPr id="206" name="Picture 205">
                <a:extLst>
                  <a:ext uri="{FF2B5EF4-FFF2-40B4-BE49-F238E27FC236}">
                    <a16:creationId xmlns:a16="http://schemas.microsoft.com/office/drawing/2014/main" id="{2BDFF7EB-EBEC-4BE7-A514-6B9E0D47F246}"/>
                  </a:ext>
                </a:extLst>
              </p:cNvPr>
              <p:cNvPicPr>
                <a:picLocks noChangeAspect="1"/>
              </p:cNvPicPr>
              <p:nvPr/>
            </p:nvPicPr>
            <p:blipFill>
              <a:blip r:embed="rId13" cstate="print">
                <a:clrChange>
                  <a:clrFrom>
                    <a:srgbClr val="000000"/>
                  </a:clrFrom>
                  <a:clrTo>
                    <a:srgbClr val="000000">
                      <a:alpha val="0"/>
                    </a:srgbClr>
                  </a:clrTo>
                </a:clrChange>
                <a:biLevel thresh="25000"/>
                <a:extLst>
                  <a:ext uri="{28A0092B-C50C-407E-A947-70E740481C1C}">
                    <a14:useLocalDpi xmlns:a14="http://schemas.microsoft.com/office/drawing/2010/main" val="0"/>
                  </a:ext>
                </a:extLst>
              </a:blip>
              <a:stretch>
                <a:fillRect/>
              </a:stretch>
            </p:blipFill>
            <p:spPr>
              <a:xfrm>
                <a:off x="10824538" y="3588834"/>
                <a:ext cx="195622" cy="205984"/>
              </a:xfrm>
              <a:prstGeom prst="rect">
                <a:avLst/>
              </a:prstGeom>
            </p:spPr>
          </p:pic>
        </p:grpSp>
      </p:grpSp>
      <p:sp>
        <p:nvSpPr>
          <p:cNvPr id="219" name="Oval 218">
            <a:extLst>
              <a:ext uri="{FF2B5EF4-FFF2-40B4-BE49-F238E27FC236}">
                <a16:creationId xmlns:a16="http://schemas.microsoft.com/office/drawing/2014/main" id="{6B553294-27F6-4C37-B2CA-821AC6804D37}"/>
              </a:ext>
            </a:extLst>
          </p:cNvPr>
          <p:cNvSpPr/>
          <p:nvPr/>
        </p:nvSpPr>
        <p:spPr bwMode="auto">
          <a:xfrm>
            <a:off x="11671583" y="4432665"/>
            <a:ext cx="152066" cy="152066"/>
          </a:xfrm>
          <a:prstGeom prst="ellipse">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700" b="1" i="0" u="none" strike="noStrike" kern="1200" cap="none" spc="0" normalizeH="0" baseline="0" noProof="0" dirty="0">
                <a:ln>
                  <a:noFill/>
                </a:ln>
                <a:solidFill>
                  <a:srgbClr val="0078D4"/>
                </a:solidFill>
                <a:effectLst/>
                <a:uLnTx/>
                <a:uFillTx/>
                <a:latin typeface="Segoe UI"/>
                <a:ea typeface="+mn-ea"/>
                <a:cs typeface="+mn-cs"/>
              </a:rPr>
              <a:t>A</a:t>
            </a:r>
          </a:p>
        </p:txBody>
      </p:sp>
      <p:sp>
        <p:nvSpPr>
          <p:cNvPr id="220" name="TextBox 219">
            <a:extLst>
              <a:ext uri="{FF2B5EF4-FFF2-40B4-BE49-F238E27FC236}">
                <a16:creationId xmlns:a16="http://schemas.microsoft.com/office/drawing/2014/main" id="{0B3D59F1-DC7E-4B95-8AD8-14BB9AAF4F09}"/>
              </a:ext>
            </a:extLst>
          </p:cNvPr>
          <p:cNvSpPr txBox="1"/>
          <p:nvPr/>
        </p:nvSpPr>
        <p:spPr>
          <a:xfrm>
            <a:off x="8292697" y="5099727"/>
            <a:ext cx="1897605" cy="215444"/>
          </a:xfrm>
          <a:prstGeom prst="rect">
            <a:avLst/>
          </a:prstGeom>
          <a:noFill/>
        </p:spPr>
        <p:txBody>
          <a:bodyPr wrap="square" lIns="0" tIns="0" rIns="0" bIns="0" rtlCol="0">
            <a:spAutoFit/>
          </a:bodyPr>
          <a:lstStyle/>
          <a:p>
            <a:pPr lvl="0" defTabSz="932563">
              <a:defRPr/>
            </a:pPr>
            <a:r>
              <a:rPr lang="en-US" sz="1400" dirty="0">
                <a:latin typeface="Segoe UI Semibold"/>
                <a:cs typeface="Segoe UI Light"/>
              </a:rPr>
              <a:t>Azure AD Connect</a:t>
            </a:r>
          </a:p>
        </p:txBody>
      </p:sp>
      <p:sp>
        <p:nvSpPr>
          <p:cNvPr id="222" name="Freeform 52">
            <a:extLst>
              <a:ext uri="{FF2B5EF4-FFF2-40B4-BE49-F238E27FC236}">
                <a16:creationId xmlns:a16="http://schemas.microsoft.com/office/drawing/2014/main" id="{2AC037B9-CBBD-4D56-B78E-55099FC1DD94}"/>
              </a:ext>
            </a:extLst>
          </p:cNvPr>
          <p:cNvSpPr>
            <a:spLocks/>
          </p:cNvSpPr>
          <p:nvPr/>
        </p:nvSpPr>
        <p:spPr bwMode="auto">
          <a:xfrm>
            <a:off x="6734273" y="5926515"/>
            <a:ext cx="442475" cy="591772"/>
          </a:xfrm>
          <a:custGeom>
            <a:avLst/>
            <a:gdLst>
              <a:gd name="connsiteX0" fmla="*/ 2357708 w 4634134"/>
              <a:gd name="connsiteY0" fmla="*/ 2986464 h 6197751"/>
              <a:gd name="connsiteX1" fmla="*/ 2533172 w 4634134"/>
              <a:gd name="connsiteY1" fmla="*/ 3119963 h 6197751"/>
              <a:gd name="connsiteX2" fmla="*/ 2539222 w 4634134"/>
              <a:gd name="connsiteY2" fmla="*/ 3487083 h 6197751"/>
              <a:gd name="connsiteX3" fmla="*/ 2336531 w 4634134"/>
              <a:gd name="connsiteY3" fmla="*/ 3632718 h 6197751"/>
              <a:gd name="connsiteX4" fmla="*/ 2136865 w 4634134"/>
              <a:gd name="connsiteY4" fmla="*/ 3484049 h 6197751"/>
              <a:gd name="connsiteX5" fmla="*/ 2109638 w 4634134"/>
              <a:gd name="connsiteY5" fmla="*/ 3305040 h 6197751"/>
              <a:gd name="connsiteX6" fmla="*/ 2151992 w 4634134"/>
              <a:gd name="connsiteY6" fmla="*/ 3107826 h 6197751"/>
              <a:gd name="connsiteX7" fmla="*/ 2357708 w 4634134"/>
              <a:gd name="connsiteY7" fmla="*/ 2986464 h 6197751"/>
              <a:gd name="connsiteX8" fmla="*/ 3208068 w 4634134"/>
              <a:gd name="connsiteY8" fmla="*/ 2686428 h 6197751"/>
              <a:gd name="connsiteX9" fmla="*/ 3138488 w 4634134"/>
              <a:gd name="connsiteY9" fmla="*/ 2756263 h 6197751"/>
              <a:gd name="connsiteX10" fmla="*/ 3141513 w 4634134"/>
              <a:gd name="connsiteY10" fmla="*/ 3308867 h 6197751"/>
              <a:gd name="connsiteX11" fmla="*/ 3138488 w 4634134"/>
              <a:gd name="connsiteY11" fmla="*/ 3873616 h 6197751"/>
              <a:gd name="connsiteX12" fmla="*/ 3198993 w 4634134"/>
              <a:gd name="connsiteY12" fmla="*/ 3934342 h 6197751"/>
              <a:gd name="connsiteX13" fmla="*/ 3879671 w 4634134"/>
              <a:gd name="connsiteY13" fmla="*/ 3934342 h 6197751"/>
              <a:gd name="connsiteX14" fmla="*/ 3937151 w 4634134"/>
              <a:gd name="connsiteY14" fmla="*/ 3876653 h 6197751"/>
              <a:gd name="connsiteX15" fmla="*/ 3937151 w 4634134"/>
              <a:gd name="connsiteY15" fmla="*/ 3718766 h 6197751"/>
              <a:gd name="connsiteX16" fmla="*/ 3864545 w 4634134"/>
              <a:gd name="connsiteY16" fmla="*/ 3642859 h 6197751"/>
              <a:gd name="connsiteX17" fmla="*/ 3592274 w 4634134"/>
              <a:gd name="connsiteY17" fmla="*/ 3642859 h 6197751"/>
              <a:gd name="connsiteX18" fmla="*/ 3510592 w 4634134"/>
              <a:gd name="connsiteY18" fmla="*/ 3560879 h 6197751"/>
              <a:gd name="connsiteX19" fmla="*/ 3513617 w 4634134"/>
              <a:gd name="connsiteY19" fmla="*/ 2756263 h 6197751"/>
              <a:gd name="connsiteX20" fmla="*/ 3444037 w 4634134"/>
              <a:gd name="connsiteY20" fmla="*/ 2686428 h 6197751"/>
              <a:gd name="connsiteX21" fmla="*/ 3208068 w 4634134"/>
              <a:gd name="connsiteY21" fmla="*/ 2686428 h 6197751"/>
              <a:gd name="connsiteX22" fmla="*/ 1262101 w 4634134"/>
              <a:gd name="connsiteY22" fmla="*/ 2670553 h 6197751"/>
              <a:gd name="connsiteX23" fmla="*/ 871308 w 4634134"/>
              <a:gd name="connsiteY23" fmla="*/ 2764659 h 6197751"/>
              <a:gd name="connsiteX24" fmla="*/ 847073 w 4634134"/>
              <a:gd name="connsiteY24" fmla="*/ 3335367 h 6197751"/>
              <a:gd name="connsiteX25" fmla="*/ 1119719 w 4634134"/>
              <a:gd name="connsiteY25" fmla="*/ 3475008 h 6197751"/>
              <a:gd name="connsiteX26" fmla="*/ 1210601 w 4634134"/>
              <a:gd name="connsiteY26" fmla="*/ 3608578 h 6197751"/>
              <a:gd name="connsiteX27" fmla="*/ 1059131 w 4634134"/>
              <a:gd name="connsiteY27" fmla="*/ 3675363 h 6197751"/>
              <a:gd name="connsiteX28" fmla="*/ 1047013 w 4634134"/>
              <a:gd name="connsiteY28" fmla="*/ 3672328 h 6197751"/>
              <a:gd name="connsiteX29" fmla="*/ 786485 w 4634134"/>
              <a:gd name="connsiteY29" fmla="*/ 3581257 h 6197751"/>
              <a:gd name="connsiteX30" fmla="*/ 741044 w 4634134"/>
              <a:gd name="connsiteY30" fmla="*/ 3605543 h 6197751"/>
              <a:gd name="connsiteX31" fmla="*/ 741044 w 4634134"/>
              <a:gd name="connsiteY31" fmla="*/ 3848397 h 6197751"/>
              <a:gd name="connsiteX32" fmla="*/ 783455 w 4634134"/>
              <a:gd name="connsiteY32" fmla="*/ 3900004 h 6197751"/>
              <a:gd name="connsiteX33" fmla="*/ 1437806 w 4634134"/>
              <a:gd name="connsiteY33" fmla="*/ 3875718 h 6197751"/>
              <a:gd name="connsiteX34" fmla="*/ 1492335 w 4634134"/>
              <a:gd name="connsiteY34" fmla="*/ 3283760 h 6197751"/>
              <a:gd name="connsiteX35" fmla="*/ 1186366 w 4634134"/>
              <a:gd name="connsiteY35" fmla="*/ 3122869 h 6197751"/>
              <a:gd name="connsiteX36" fmla="*/ 1119719 w 4634134"/>
              <a:gd name="connsiteY36" fmla="*/ 3019656 h 6197751"/>
              <a:gd name="connsiteX37" fmla="*/ 1213630 w 4634134"/>
              <a:gd name="connsiteY37" fmla="*/ 2949836 h 6197751"/>
              <a:gd name="connsiteX38" fmla="*/ 1513541 w 4634134"/>
              <a:gd name="connsiteY38" fmla="*/ 3004478 h 6197751"/>
              <a:gd name="connsiteX39" fmla="*/ 1562012 w 4634134"/>
              <a:gd name="connsiteY39" fmla="*/ 2971085 h 6197751"/>
              <a:gd name="connsiteX40" fmla="*/ 1562012 w 4634134"/>
              <a:gd name="connsiteY40" fmla="*/ 2770731 h 6197751"/>
              <a:gd name="connsiteX41" fmla="*/ 1504453 w 4634134"/>
              <a:gd name="connsiteY41" fmla="*/ 2700910 h 6197751"/>
              <a:gd name="connsiteX42" fmla="*/ 1262101 w 4634134"/>
              <a:gd name="connsiteY42" fmla="*/ 2670553 h 6197751"/>
              <a:gd name="connsiteX43" fmla="*/ 2365917 w 4634134"/>
              <a:gd name="connsiteY43" fmla="*/ 2669970 h 6197751"/>
              <a:gd name="connsiteX44" fmla="*/ 2200676 w 4634134"/>
              <a:gd name="connsiteY44" fmla="*/ 2685757 h 6197751"/>
              <a:gd name="connsiteX45" fmla="*/ 1719371 w 4634134"/>
              <a:gd name="connsiteY45" fmla="*/ 3268975 h 6197751"/>
              <a:gd name="connsiteX46" fmla="*/ 2243055 w 4634134"/>
              <a:gd name="connsiteY46" fmla="*/ 3943321 h 6197751"/>
              <a:gd name="connsiteX47" fmla="*/ 2330840 w 4634134"/>
              <a:gd name="connsiteY47" fmla="*/ 3991922 h 6197751"/>
              <a:gd name="connsiteX48" fmla="*/ 2530627 w 4634134"/>
              <a:gd name="connsiteY48" fmla="*/ 4210629 h 6197751"/>
              <a:gd name="connsiteX49" fmla="*/ 2582087 w 4634134"/>
              <a:gd name="connsiteY49" fmla="*/ 4247080 h 6197751"/>
              <a:gd name="connsiteX50" fmla="*/ 3011932 w 4634134"/>
              <a:gd name="connsiteY50" fmla="*/ 4247080 h 6197751"/>
              <a:gd name="connsiteX51" fmla="*/ 3021013 w 4634134"/>
              <a:gd name="connsiteY51" fmla="*/ 4228855 h 6197751"/>
              <a:gd name="connsiteX52" fmla="*/ 2993769 w 4634134"/>
              <a:gd name="connsiteY52" fmla="*/ 4213667 h 6197751"/>
              <a:gd name="connsiteX53" fmla="*/ 2657764 w 4634134"/>
              <a:gd name="connsiteY53" fmla="*/ 3928133 h 6197751"/>
              <a:gd name="connsiteX54" fmla="*/ 2663818 w 4634134"/>
              <a:gd name="connsiteY54" fmla="*/ 3864343 h 6197751"/>
              <a:gd name="connsiteX55" fmla="*/ 2818199 w 4634134"/>
              <a:gd name="connsiteY55" fmla="*/ 3733727 h 6197751"/>
              <a:gd name="connsiteX56" fmla="*/ 2957444 w 4634134"/>
              <a:gd name="connsiteY56" fmla="*/ 3278088 h 6197751"/>
              <a:gd name="connsiteX57" fmla="*/ 2365917 w 4634134"/>
              <a:gd name="connsiteY57" fmla="*/ 2669970 h 6197751"/>
              <a:gd name="connsiteX58" fmla="*/ 2302839 w 4634134"/>
              <a:gd name="connsiteY58" fmla="*/ 343135 h 6197751"/>
              <a:gd name="connsiteX59" fmla="*/ 1186001 w 4634134"/>
              <a:gd name="connsiteY59" fmla="*/ 476617 h 6197751"/>
              <a:gd name="connsiteX60" fmla="*/ 756215 w 4634134"/>
              <a:gd name="connsiteY60" fmla="*/ 679874 h 6197751"/>
              <a:gd name="connsiteX61" fmla="*/ 747135 w 4634134"/>
              <a:gd name="connsiteY61" fmla="*/ 998410 h 6197751"/>
              <a:gd name="connsiteX62" fmla="*/ 1074014 w 4634134"/>
              <a:gd name="connsiteY62" fmla="*/ 1174364 h 6197751"/>
              <a:gd name="connsiteX63" fmla="*/ 2139400 w 4634134"/>
              <a:gd name="connsiteY63" fmla="*/ 1344250 h 6197751"/>
              <a:gd name="connsiteX64" fmla="*/ 3334931 w 4634134"/>
              <a:gd name="connsiteY64" fmla="*/ 1238071 h 6197751"/>
              <a:gd name="connsiteX65" fmla="*/ 3828277 w 4634134"/>
              <a:gd name="connsiteY65" fmla="*/ 1040882 h 6197751"/>
              <a:gd name="connsiteX66" fmla="*/ 3819197 w 4634134"/>
              <a:gd name="connsiteY66" fmla="*/ 640436 h 6197751"/>
              <a:gd name="connsiteX67" fmla="*/ 3443891 w 4634134"/>
              <a:gd name="connsiteY67" fmla="*/ 476617 h 6197751"/>
              <a:gd name="connsiteX68" fmla="*/ 2302839 w 4634134"/>
              <a:gd name="connsiteY68" fmla="*/ 343135 h 6197751"/>
              <a:gd name="connsiteX69" fmla="*/ 2420226 w 4634134"/>
              <a:gd name="connsiteY69" fmla="*/ 921 h 6197751"/>
              <a:gd name="connsiteX70" fmla="*/ 3595862 w 4634134"/>
              <a:gd name="connsiteY70" fmla="*/ 169562 h 6197751"/>
              <a:gd name="connsiteX71" fmla="*/ 4400996 w 4634134"/>
              <a:gd name="connsiteY71" fmla="*/ 549064 h 6197751"/>
              <a:gd name="connsiteX72" fmla="*/ 4552337 w 4634134"/>
              <a:gd name="connsiteY72" fmla="*/ 709973 h 6197751"/>
              <a:gd name="connsiteX73" fmla="*/ 4631034 w 4634134"/>
              <a:gd name="connsiteY73" fmla="*/ 955890 h 6197751"/>
              <a:gd name="connsiteX74" fmla="*/ 4631034 w 4634134"/>
              <a:gd name="connsiteY74" fmla="*/ 3117534 h 6197751"/>
              <a:gd name="connsiteX75" fmla="*/ 4634061 w 4634134"/>
              <a:gd name="connsiteY75" fmla="*/ 5197206 h 6197751"/>
              <a:gd name="connsiteX76" fmla="*/ 4388889 w 4634134"/>
              <a:gd name="connsiteY76" fmla="*/ 5682968 h 6197751"/>
              <a:gd name="connsiteX77" fmla="*/ 3744176 w 4634134"/>
              <a:gd name="connsiteY77" fmla="*/ 5995678 h 6197751"/>
              <a:gd name="connsiteX78" fmla="*/ 2657548 w 4634134"/>
              <a:gd name="connsiteY78" fmla="*/ 6186947 h 6197751"/>
              <a:gd name="connsiteX79" fmla="*/ 1056360 w 4634134"/>
              <a:gd name="connsiteY79" fmla="*/ 6038182 h 6197751"/>
              <a:gd name="connsiteX80" fmla="*/ 308736 w 4634134"/>
              <a:gd name="connsiteY80" fmla="*/ 5716365 h 6197751"/>
              <a:gd name="connsiteX81" fmla="*/ 93831 w 4634134"/>
              <a:gd name="connsiteY81" fmla="*/ 5515987 h 6197751"/>
              <a:gd name="connsiteX82" fmla="*/ 0 w 4634134"/>
              <a:gd name="connsiteY82" fmla="*/ 5251854 h 6197751"/>
              <a:gd name="connsiteX83" fmla="*/ 0 w 4634134"/>
              <a:gd name="connsiteY83" fmla="*/ 934638 h 6197751"/>
              <a:gd name="connsiteX84" fmla="*/ 181609 w 4634134"/>
              <a:gd name="connsiteY84" fmla="*/ 573352 h 6197751"/>
              <a:gd name="connsiteX85" fmla="*/ 953448 w 4634134"/>
              <a:gd name="connsiteY85" fmla="*/ 184742 h 6197751"/>
              <a:gd name="connsiteX86" fmla="*/ 2021916 w 4634134"/>
              <a:gd name="connsiteY86" fmla="*/ 8653 h 6197751"/>
              <a:gd name="connsiteX87" fmla="*/ 2420226 w 4634134"/>
              <a:gd name="connsiteY87" fmla="*/ 921 h 6197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4634134" h="6197751">
                <a:moveTo>
                  <a:pt x="2357708" y="2986464"/>
                </a:moveTo>
                <a:cubicBezTo>
                  <a:pt x="2448465" y="2989498"/>
                  <a:pt x="2499894" y="3041077"/>
                  <a:pt x="2533172" y="3119963"/>
                </a:cubicBezTo>
                <a:cubicBezTo>
                  <a:pt x="2581576" y="3241325"/>
                  <a:pt x="2587626" y="3362687"/>
                  <a:pt x="2539222" y="3487083"/>
                </a:cubicBezTo>
                <a:cubicBezTo>
                  <a:pt x="2499894" y="3584173"/>
                  <a:pt x="2430314" y="3632718"/>
                  <a:pt x="2336531" y="3632718"/>
                </a:cubicBezTo>
                <a:cubicBezTo>
                  <a:pt x="2242749" y="3632718"/>
                  <a:pt x="2176194" y="3584173"/>
                  <a:pt x="2136865" y="3484049"/>
                </a:cubicBezTo>
                <a:cubicBezTo>
                  <a:pt x="2115689" y="3426402"/>
                  <a:pt x="2106613" y="3368755"/>
                  <a:pt x="2109638" y="3305040"/>
                </a:cubicBezTo>
                <a:cubicBezTo>
                  <a:pt x="2109638" y="3238291"/>
                  <a:pt x="2118714" y="3168508"/>
                  <a:pt x="2151992" y="3107826"/>
                </a:cubicBezTo>
                <a:cubicBezTo>
                  <a:pt x="2194345" y="3022873"/>
                  <a:pt x="2260900" y="2983430"/>
                  <a:pt x="2357708" y="2986464"/>
                </a:cubicBezTo>
                <a:close/>
                <a:moveTo>
                  <a:pt x="3208068" y="2686428"/>
                </a:moveTo>
                <a:cubicBezTo>
                  <a:pt x="3153614" y="2683392"/>
                  <a:pt x="3138488" y="2704646"/>
                  <a:pt x="3138488" y="2756263"/>
                </a:cubicBezTo>
                <a:cubicBezTo>
                  <a:pt x="3141513" y="2941476"/>
                  <a:pt x="3141513" y="3123654"/>
                  <a:pt x="3141513" y="3308867"/>
                </a:cubicBezTo>
                <a:cubicBezTo>
                  <a:pt x="3141513" y="3497117"/>
                  <a:pt x="3141513" y="3685367"/>
                  <a:pt x="3138488" y="3873616"/>
                </a:cubicBezTo>
                <a:cubicBezTo>
                  <a:pt x="3138488" y="3916124"/>
                  <a:pt x="3153614" y="3934342"/>
                  <a:pt x="3198993" y="3934342"/>
                </a:cubicBezTo>
                <a:cubicBezTo>
                  <a:pt x="3425886" y="3931306"/>
                  <a:pt x="3652778" y="3934342"/>
                  <a:pt x="3879671" y="3934342"/>
                </a:cubicBezTo>
                <a:cubicBezTo>
                  <a:pt x="3922025" y="3934342"/>
                  <a:pt x="3937151" y="3916124"/>
                  <a:pt x="3937151" y="3876653"/>
                </a:cubicBezTo>
                <a:cubicBezTo>
                  <a:pt x="3934126" y="3822000"/>
                  <a:pt x="3934126" y="3770383"/>
                  <a:pt x="3937151" y="3718766"/>
                </a:cubicBezTo>
                <a:cubicBezTo>
                  <a:pt x="3940176" y="3664113"/>
                  <a:pt x="3922025" y="3639822"/>
                  <a:pt x="3864545" y="3642859"/>
                </a:cubicBezTo>
                <a:cubicBezTo>
                  <a:pt x="3773788" y="3645895"/>
                  <a:pt x="3683031" y="3645895"/>
                  <a:pt x="3592274" y="3642859"/>
                </a:cubicBezTo>
                <a:cubicBezTo>
                  <a:pt x="3513617" y="3642859"/>
                  <a:pt x="3510592" y="3642859"/>
                  <a:pt x="3510592" y="3560879"/>
                </a:cubicBezTo>
                <a:cubicBezTo>
                  <a:pt x="3510592" y="3293686"/>
                  <a:pt x="3510592" y="3023456"/>
                  <a:pt x="3513617" y="2756263"/>
                </a:cubicBezTo>
                <a:cubicBezTo>
                  <a:pt x="3513617" y="2704646"/>
                  <a:pt x="3495466" y="2683392"/>
                  <a:pt x="3444037" y="2686428"/>
                </a:cubicBezTo>
                <a:cubicBezTo>
                  <a:pt x="3365381" y="2689465"/>
                  <a:pt x="3286725" y="2689465"/>
                  <a:pt x="3208068" y="2686428"/>
                </a:cubicBezTo>
                <a:close/>
                <a:moveTo>
                  <a:pt x="1262101" y="2670553"/>
                </a:moveTo>
                <a:cubicBezTo>
                  <a:pt x="1074278" y="2670553"/>
                  <a:pt x="971278" y="2697874"/>
                  <a:pt x="871308" y="2764659"/>
                </a:cubicBezTo>
                <a:cubicBezTo>
                  <a:pt x="677426" y="2895193"/>
                  <a:pt x="668338" y="3186619"/>
                  <a:pt x="847073" y="3335367"/>
                </a:cubicBezTo>
                <a:cubicBezTo>
                  <a:pt x="928867" y="3402152"/>
                  <a:pt x="1025807" y="3432509"/>
                  <a:pt x="1119719" y="3475008"/>
                </a:cubicBezTo>
                <a:cubicBezTo>
                  <a:pt x="1192425" y="3511437"/>
                  <a:pt x="1225748" y="3563043"/>
                  <a:pt x="1210601" y="3608578"/>
                </a:cubicBezTo>
                <a:cubicBezTo>
                  <a:pt x="1192425" y="3654114"/>
                  <a:pt x="1131837" y="3681435"/>
                  <a:pt x="1059131" y="3675363"/>
                </a:cubicBezTo>
                <a:cubicBezTo>
                  <a:pt x="1056102" y="3675363"/>
                  <a:pt x="1053072" y="3672328"/>
                  <a:pt x="1047013" y="3672328"/>
                </a:cubicBezTo>
                <a:cubicBezTo>
                  <a:pt x="953102" y="3663221"/>
                  <a:pt x="868279" y="3629828"/>
                  <a:pt x="786485" y="3581257"/>
                </a:cubicBezTo>
                <a:cubicBezTo>
                  <a:pt x="759220" y="3566079"/>
                  <a:pt x="741044" y="3566079"/>
                  <a:pt x="741044" y="3605543"/>
                </a:cubicBezTo>
                <a:cubicBezTo>
                  <a:pt x="741044" y="3687506"/>
                  <a:pt x="741044" y="3766434"/>
                  <a:pt x="741044" y="3848397"/>
                </a:cubicBezTo>
                <a:cubicBezTo>
                  <a:pt x="741044" y="3875718"/>
                  <a:pt x="756191" y="3893932"/>
                  <a:pt x="783455" y="3900004"/>
                </a:cubicBezTo>
                <a:cubicBezTo>
                  <a:pt x="1004602" y="3963753"/>
                  <a:pt x="1225748" y="3981967"/>
                  <a:pt x="1437806" y="3875718"/>
                </a:cubicBezTo>
                <a:cubicBezTo>
                  <a:pt x="1668041" y="3760362"/>
                  <a:pt x="1692276" y="3441616"/>
                  <a:pt x="1492335" y="3283760"/>
                </a:cubicBezTo>
                <a:cubicBezTo>
                  <a:pt x="1398424" y="3207868"/>
                  <a:pt x="1286336" y="3177512"/>
                  <a:pt x="1186366" y="3122869"/>
                </a:cubicBezTo>
                <a:cubicBezTo>
                  <a:pt x="1146984" y="3098584"/>
                  <a:pt x="1107601" y="3071263"/>
                  <a:pt x="1119719" y="3019656"/>
                </a:cubicBezTo>
                <a:cubicBezTo>
                  <a:pt x="1128807" y="2971085"/>
                  <a:pt x="1171219" y="2955907"/>
                  <a:pt x="1213630" y="2949836"/>
                </a:cubicBezTo>
                <a:cubicBezTo>
                  <a:pt x="1319660" y="2928586"/>
                  <a:pt x="1416600" y="2961978"/>
                  <a:pt x="1513541" y="3004478"/>
                </a:cubicBezTo>
                <a:cubicBezTo>
                  <a:pt x="1549894" y="3019656"/>
                  <a:pt x="1565041" y="3010549"/>
                  <a:pt x="1562012" y="2971085"/>
                </a:cubicBezTo>
                <a:cubicBezTo>
                  <a:pt x="1562012" y="2904300"/>
                  <a:pt x="1562012" y="2837516"/>
                  <a:pt x="1562012" y="2770731"/>
                </a:cubicBezTo>
                <a:cubicBezTo>
                  <a:pt x="1565041" y="2728231"/>
                  <a:pt x="1543835" y="2710017"/>
                  <a:pt x="1504453" y="2700910"/>
                </a:cubicBezTo>
                <a:cubicBezTo>
                  <a:pt x="1419630" y="2679660"/>
                  <a:pt x="1334806" y="2667517"/>
                  <a:pt x="1262101" y="2670553"/>
                </a:cubicBezTo>
                <a:close/>
                <a:moveTo>
                  <a:pt x="2365917" y="2669970"/>
                </a:moveTo>
                <a:cubicBezTo>
                  <a:pt x="2313718" y="2669668"/>
                  <a:pt x="2258569" y="2674746"/>
                  <a:pt x="2200676" y="2685757"/>
                </a:cubicBezTo>
                <a:cubicBezTo>
                  <a:pt x="1913104" y="2740434"/>
                  <a:pt x="1749642" y="2953066"/>
                  <a:pt x="1719371" y="3268975"/>
                </a:cubicBezTo>
                <a:cubicBezTo>
                  <a:pt x="1689100" y="3627411"/>
                  <a:pt x="1907049" y="3897757"/>
                  <a:pt x="2243055" y="3943321"/>
                </a:cubicBezTo>
                <a:cubicBezTo>
                  <a:pt x="2279380" y="3949396"/>
                  <a:pt x="2306623" y="3964584"/>
                  <a:pt x="2330840" y="3991922"/>
                </a:cubicBezTo>
                <a:cubicBezTo>
                  <a:pt x="2394408" y="4064825"/>
                  <a:pt x="2464031" y="4137727"/>
                  <a:pt x="2530627" y="4210629"/>
                </a:cubicBezTo>
                <a:cubicBezTo>
                  <a:pt x="2545762" y="4228855"/>
                  <a:pt x="2557870" y="4247080"/>
                  <a:pt x="2582087" y="4247080"/>
                </a:cubicBezTo>
                <a:cubicBezTo>
                  <a:pt x="2724360" y="4247080"/>
                  <a:pt x="2866632" y="4247080"/>
                  <a:pt x="3011932" y="4247080"/>
                </a:cubicBezTo>
                <a:cubicBezTo>
                  <a:pt x="3014959" y="4241005"/>
                  <a:pt x="3017986" y="4234930"/>
                  <a:pt x="3021013" y="4228855"/>
                </a:cubicBezTo>
                <a:cubicBezTo>
                  <a:pt x="3011932" y="4222779"/>
                  <a:pt x="3002850" y="4219742"/>
                  <a:pt x="2993769" y="4213667"/>
                </a:cubicBezTo>
                <a:cubicBezTo>
                  <a:pt x="2881768" y="4119501"/>
                  <a:pt x="2769766" y="4022298"/>
                  <a:pt x="2657764" y="3928133"/>
                </a:cubicBezTo>
                <a:cubicBezTo>
                  <a:pt x="2624466" y="3900795"/>
                  <a:pt x="2621439" y="3885607"/>
                  <a:pt x="2663818" y="3864343"/>
                </a:cubicBezTo>
                <a:cubicBezTo>
                  <a:pt x="2724360" y="3830930"/>
                  <a:pt x="2775820" y="3788404"/>
                  <a:pt x="2818199" y="3733727"/>
                </a:cubicBezTo>
                <a:cubicBezTo>
                  <a:pt x="2924147" y="3597035"/>
                  <a:pt x="2960472" y="3445156"/>
                  <a:pt x="2957444" y="3278088"/>
                </a:cubicBezTo>
                <a:cubicBezTo>
                  <a:pt x="2952147" y="2937878"/>
                  <a:pt x="2731312" y="2672088"/>
                  <a:pt x="2365917" y="2669970"/>
                </a:cubicBezTo>
                <a:close/>
                <a:moveTo>
                  <a:pt x="2302839" y="343135"/>
                </a:moveTo>
                <a:cubicBezTo>
                  <a:pt x="1933586" y="337068"/>
                  <a:pt x="1555254" y="373472"/>
                  <a:pt x="1186001" y="476617"/>
                </a:cubicBezTo>
                <a:cubicBezTo>
                  <a:pt x="1031641" y="519089"/>
                  <a:pt x="880308" y="573695"/>
                  <a:pt x="756215" y="679874"/>
                </a:cubicBezTo>
                <a:cubicBezTo>
                  <a:pt x="644228" y="776952"/>
                  <a:pt x="638175" y="892232"/>
                  <a:pt x="747135" y="998410"/>
                </a:cubicBezTo>
                <a:cubicBezTo>
                  <a:pt x="840961" y="1086387"/>
                  <a:pt x="955975" y="1134926"/>
                  <a:pt x="1074014" y="1174364"/>
                </a:cubicBezTo>
                <a:cubicBezTo>
                  <a:pt x="1419054" y="1292677"/>
                  <a:pt x="1779227" y="1332115"/>
                  <a:pt x="2139400" y="1344250"/>
                </a:cubicBezTo>
                <a:cubicBezTo>
                  <a:pt x="2541946" y="1359418"/>
                  <a:pt x="2941465" y="1332115"/>
                  <a:pt x="3334931" y="1238071"/>
                </a:cubicBezTo>
                <a:cubicBezTo>
                  <a:pt x="3507451" y="1195599"/>
                  <a:pt x="3679970" y="1147061"/>
                  <a:pt x="3828277" y="1040882"/>
                </a:cubicBezTo>
                <a:cubicBezTo>
                  <a:pt x="4006850" y="910434"/>
                  <a:pt x="4003823" y="764817"/>
                  <a:pt x="3819197" y="640436"/>
                </a:cubicBezTo>
                <a:cubicBezTo>
                  <a:pt x="3704184" y="561560"/>
                  <a:pt x="3574037" y="513022"/>
                  <a:pt x="3443891" y="476617"/>
                </a:cubicBezTo>
                <a:cubicBezTo>
                  <a:pt x="3074638" y="376506"/>
                  <a:pt x="2699332" y="340102"/>
                  <a:pt x="2302839" y="343135"/>
                </a:cubicBezTo>
                <a:close/>
                <a:moveTo>
                  <a:pt x="2420226" y="921"/>
                </a:moveTo>
                <a:cubicBezTo>
                  <a:pt x="2817212" y="8464"/>
                  <a:pt x="3209942" y="62543"/>
                  <a:pt x="3595862" y="169562"/>
                </a:cubicBezTo>
                <a:cubicBezTo>
                  <a:pt x="3886437" y="248499"/>
                  <a:pt x="4161877" y="357795"/>
                  <a:pt x="4400996" y="549064"/>
                </a:cubicBezTo>
                <a:cubicBezTo>
                  <a:pt x="4458506" y="594604"/>
                  <a:pt x="4509962" y="649253"/>
                  <a:pt x="4552337" y="709973"/>
                </a:cubicBezTo>
                <a:cubicBezTo>
                  <a:pt x="4603793" y="782838"/>
                  <a:pt x="4631034" y="864810"/>
                  <a:pt x="4631034" y="955890"/>
                </a:cubicBezTo>
                <a:cubicBezTo>
                  <a:pt x="4631034" y="1675426"/>
                  <a:pt x="4631034" y="2394963"/>
                  <a:pt x="4631034" y="3117534"/>
                </a:cubicBezTo>
                <a:cubicBezTo>
                  <a:pt x="4631034" y="3809746"/>
                  <a:pt x="4624980" y="4504994"/>
                  <a:pt x="4634061" y="5197206"/>
                </a:cubicBezTo>
                <a:cubicBezTo>
                  <a:pt x="4637088" y="5412763"/>
                  <a:pt x="4546284" y="5561528"/>
                  <a:pt x="4388889" y="5682968"/>
                </a:cubicBezTo>
                <a:cubicBezTo>
                  <a:pt x="4195172" y="5831733"/>
                  <a:pt x="3974214" y="5925850"/>
                  <a:pt x="3744176" y="5995678"/>
                </a:cubicBezTo>
                <a:cubicBezTo>
                  <a:pt x="3390038" y="6108011"/>
                  <a:pt x="3026820" y="6162659"/>
                  <a:pt x="2657548" y="6186947"/>
                </a:cubicBezTo>
                <a:cubicBezTo>
                  <a:pt x="2115747" y="6220343"/>
                  <a:pt x="1580000" y="6177839"/>
                  <a:pt x="1056360" y="6038182"/>
                </a:cubicBezTo>
                <a:cubicBezTo>
                  <a:pt x="790000" y="5968354"/>
                  <a:pt x="538774" y="5871201"/>
                  <a:pt x="308736" y="5716365"/>
                </a:cubicBezTo>
                <a:cubicBezTo>
                  <a:pt x="227011" y="5658680"/>
                  <a:pt x="154368" y="5594924"/>
                  <a:pt x="93831" y="5515987"/>
                </a:cubicBezTo>
                <a:cubicBezTo>
                  <a:pt x="33295" y="5437051"/>
                  <a:pt x="0" y="5352043"/>
                  <a:pt x="0" y="5251854"/>
                </a:cubicBezTo>
                <a:cubicBezTo>
                  <a:pt x="0" y="3812782"/>
                  <a:pt x="0" y="2373710"/>
                  <a:pt x="0" y="934638"/>
                </a:cubicBezTo>
                <a:cubicBezTo>
                  <a:pt x="0" y="782838"/>
                  <a:pt x="75670" y="670505"/>
                  <a:pt x="181609" y="573352"/>
                </a:cubicBezTo>
                <a:cubicBezTo>
                  <a:pt x="405594" y="372975"/>
                  <a:pt x="674981" y="269751"/>
                  <a:pt x="953448" y="184742"/>
                </a:cubicBezTo>
                <a:cubicBezTo>
                  <a:pt x="1301532" y="81518"/>
                  <a:pt x="1658697" y="29905"/>
                  <a:pt x="2021916" y="8653"/>
                </a:cubicBezTo>
                <a:cubicBezTo>
                  <a:pt x="2155096" y="1063"/>
                  <a:pt x="2287898" y="-1593"/>
                  <a:pt x="2420226" y="921"/>
                </a:cubicBezTo>
                <a:close/>
              </a:path>
            </a:pathLst>
          </a:custGeom>
          <a:solidFill>
            <a:schemeClr val="bg1">
              <a:lumMod val="50000"/>
            </a:schemeClr>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223" name="Rectangle 222">
            <a:extLst>
              <a:ext uri="{FF2B5EF4-FFF2-40B4-BE49-F238E27FC236}">
                <a16:creationId xmlns:a16="http://schemas.microsoft.com/office/drawing/2014/main" id="{0BD0C0F5-2B3C-445B-AC48-E8C068E75D2B}"/>
              </a:ext>
            </a:extLst>
          </p:cNvPr>
          <p:cNvSpPr/>
          <p:nvPr/>
        </p:nvSpPr>
        <p:spPr bwMode="auto">
          <a:xfrm>
            <a:off x="5483557" y="6085874"/>
            <a:ext cx="1183699" cy="273054"/>
          </a:xfrm>
          <a:prstGeom prst="rect">
            <a:avLst/>
          </a:prstGeom>
          <a:noFill/>
          <a:ln w="10795" cap="flat" cmpd="sng" algn="ctr">
            <a:noFill/>
            <a:prstDash val="solid"/>
          </a:ln>
          <a:effectLst/>
        </p:spPr>
        <p:txBody>
          <a:bodyPr rot="0" spcFirstLastPara="0" vertOverflow="overflow" horzOverflow="overflow" vert="horz" wrap="square" lIns="4663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defRPr/>
            </a:pPr>
            <a:r>
              <a:rPr lang="en-US" sz="1200" kern="0" dirty="0">
                <a:latin typeface="Segoe UI Semibold"/>
              </a:rPr>
              <a:t>Azure SQL DB</a:t>
            </a:r>
          </a:p>
        </p:txBody>
      </p:sp>
      <p:sp>
        <p:nvSpPr>
          <p:cNvPr id="224" name="Right Bracket 223">
            <a:extLst>
              <a:ext uri="{FF2B5EF4-FFF2-40B4-BE49-F238E27FC236}">
                <a16:creationId xmlns:a16="http://schemas.microsoft.com/office/drawing/2014/main" id="{43FE4CA5-A804-42E6-85D7-D7DD575640DD}"/>
              </a:ext>
            </a:extLst>
          </p:cNvPr>
          <p:cNvSpPr/>
          <p:nvPr/>
        </p:nvSpPr>
        <p:spPr>
          <a:xfrm>
            <a:off x="2646068" y="3988288"/>
            <a:ext cx="157242" cy="2455671"/>
          </a:xfrm>
          <a:prstGeom prst="rightBracket">
            <a:avLst>
              <a:gd name="adj" fmla="val 0"/>
            </a:avLst>
          </a:prstGeom>
          <a:ln w="6350" cap="rnd">
            <a:solidFill>
              <a:schemeClr val="tx1">
                <a:lumMod val="50000"/>
                <a:lumOff val="50000"/>
              </a:schemeClr>
            </a:solidFill>
            <a:prstDash val="solid"/>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14" tIns="45706" rIns="91414" bIns="45706" numCol="1" spcCol="0" rtlCol="0" fromWordArt="0" anchor="ctr" anchorCtr="0" forceAA="0" compatLnSpc="1">
            <a:prstTxWarp prst="textNoShape">
              <a:avLst/>
            </a:prstTxWarp>
            <a:noAutofit/>
          </a:bodyPr>
          <a:lstStyle/>
          <a:p>
            <a:pPr marL="0" marR="0" lvl="0" indent="0" algn="ctr" defTabSz="932384" rtl="0" eaLnBrk="1" fontAlgn="auto" latinLnBrk="0" hangingPunct="1">
              <a:lnSpc>
                <a:spcPct val="100000"/>
              </a:lnSpc>
              <a:spcBef>
                <a:spcPts val="0"/>
              </a:spcBef>
              <a:spcAft>
                <a:spcPts val="0"/>
              </a:spcAft>
              <a:buClrTx/>
              <a:buSzTx/>
              <a:buFontTx/>
              <a:buNone/>
              <a:tabLst/>
              <a:defRPr/>
            </a:pPr>
            <a:endParaRPr kumimoji="0" lang="en-US" sz="13800" b="0" i="0" u="none" strike="noStrike" kern="1200" cap="none" spc="0" normalizeH="0" baseline="0" noProof="0">
              <a:ln>
                <a:noFill/>
              </a:ln>
              <a:solidFill>
                <a:srgbClr val="505050"/>
              </a:solidFill>
              <a:effectLst/>
              <a:uLnTx/>
              <a:uFillTx/>
              <a:latin typeface="Segoe UI"/>
              <a:ea typeface="+mn-ea"/>
              <a:cs typeface="+mn-cs"/>
            </a:endParaRPr>
          </a:p>
        </p:txBody>
      </p:sp>
      <p:grpSp>
        <p:nvGrpSpPr>
          <p:cNvPr id="227" name="Group 226">
            <a:extLst>
              <a:ext uri="{FF2B5EF4-FFF2-40B4-BE49-F238E27FC236}">
                <a16:creationId xmlns:a16="http://schemas.microsoft.com/office/drawing/2014/main" id="{783DFB2F-05E6-4A65-8179-B59B89121342}"/>
              </a:ext>
            </a:extLst>
          </p:cNvPr>
          <p:cNvGrpSpPr/>
          <p:nvPr/>
        </p:nvGrpSpPr>
        <p:grpSpPr>
          <a:xfrm>
            <a:off x="7857670" y="3722621"/>
            <a:ext cx="386361" cy="386360"/>
            <a:chOff x="5564119" y="2081144"/>
            <a:chExt cx="501718" cy="501718"/>
          </a:xfrm>
        </p:grpSpPr>
        <p:sp>
          <p:nvSpPr>
            <p:cNvPr id="228" name="Diamond 227">
              <a:extLst>
                <a:ext uri="{FF2B5EF4-FFF2-40B4-BE49-F238E27FC236}">
                  <a16:creationId xmlns:a16="http://schemas.microsoft.com/office/drawing/2014/main" id="{7DBFF8B3-86E8-4941-9CE0-40C8A654CE44}"/>
                </a:ext>
              </a:extLst>
            </p:cNvPr>
            <p:cNvSpPr/>
            <p:nvPr/>
          </p:nvSpPr>
          <p:spPr bwMode="auto">
            <a:xfrm>
              <a:off x="5614884" y="2160973"/>
              <a:ext cx="418054" cy="395723"/>
            </a:xfrm>
            <a:prstGeom prst="diamond">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pic>
          <p:nvPicPr>
            <p:cNvPr id="229" name="Graphic 228">
              <a:extLst>
                <a:ext uri="{FF2B5EF4-FFF2-40B4-BE49-F238E27FC236}">
                  <a16:creationId xmlns:a16="http://schemas.microsoft.com/office/drawing/2014/main" id="{EC058284-A5C4-43B9-889C-800B1A604925}"/>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5564119" y="2081144"/>
              <a:ext cx="501718" cy="501718"/>
            </a:xfrm>
            <a:prstGeom prst="rect">
              <a:avLst/>
            </a:prstGeom>
          </p:spPr>
        </p:pic>
      </p:grpSp>
      <p:cxnSp>
        <p:nvCxnSpPr>
          <p:cNvPr id="232" name="Straight Arrow Connector 231">
            <a:extLst>
              <a:ext uri="{FF2B5EF4-FFF2-40B4-BE49-F238E27FC236}">
                <a16:creationId xmlns:a16="http://schemas.microsoft.com/office/drawing/2014/main" id="{D028277A-B351-438B-B33F-91E790DAE21D}"/>
              </a:ext>
            </a:extLst>
          </p:cNvPr>
          <p:cNvCxnSpPr>
            <a:cxnSpLocks/>
          </p:cNvCxnSpPr>
          <p:nvPr/>
        </p:nvCxnSpPr>
        <p:spPr>
          <a:xfrm flipV="1">
            <a:off x="3570779" y="3876042"/>
            <a:ext cx="4300681" cy="0"/>
          </a:xfrm>
          <a:prstGeom prst="straightConnector1">
            <a:avLst/>
          </a:prstGeom>
          <a:ln w="22225">
            <a:solidFill>
              <a:schemeClr val="accent2"/>
            </a:solidFill>
            <a:headEnd type="none"/>
            <a:tailEnd type="arrow" w="lg" len="med"/>
          </a:ln>
          <a:effectLst/>
        </p:spPr>
        <p:style>
          <a:lnRef idx="1">
            <a:schemeClr val="accent1"/>
          </a:lnRef>
          <a:fillRef idx="0">
            <a:schemeClr val="accent1"/>
          </a:fillRef>
          <a:effectRef idx="0">
            <a:schemeClr val="accent1"/>
          </a:effectRef>
          <a:fontRef idx="minor">
            <a:schemeClr val="tx1"/>
          </a:fontRef>
        </p:style>
      </p:cxnSp>
      <p:cxnSp>
        <p:nvCxnSpPr>
          <p:cNvPr id="233" name="Straight Arrow Connector 232">
            <a:extLst>
              <a:ext uri="{FF2B5EF4-FFF2-40B4-BE49-F238E27FC236}">
                <a16:creationId xmlns:a16="http://schemas.microsoft.com/office/drawing/2014/main" id="{2C6539EA-7C3C-47D4-B51A-6BFB8D137504}"/>
              </a:ext>
            </a:extLst>
          </p:cNvPr>
          <p:cNvCxnSpPr>
            <a:cxnSpLocks/>
          </p:cNvCxnSpPr>
          <p:nvPr/>
        </p:nvCxnSpPr>
        <p:spPr>
          <a:xfrm flipH="1">
            <a:off x="2798038" y="3876042"/>
            <a:ext cx="772741" cy="496755"/>
          </a:xfrm>
          <a:prstGeom prst="straightConnector1">
            <a:avLst/>
          </a:prstGeom>
          <a:ln w="22225">
            <a:solidFill>
              <a:schemeClr val="accent2"/>
            </a:solidFill>
            <a:headEnd type="none"/>
            <a:tailEnd type="none" w="lg" len="med"/>
          </a:ln>
          <a:effectLst/>
        </p:spPr>
        <p:style>
          <a:lnRef idx="1">
            <a:schemeClr val="accent1"/>
          </a:lnRef>
          <a:fillRef idx="0">
            <a:schemeClr val="accent1"/>
          </a:fillRef>
          <a:effectRef idx="0">
            <a:schemeClr val="accent1"/>
          </a:effectRef>
          <a:fontRef idx="minor">
            <a:schemeClr val="tx1"/>
          </a:fontRef>
        </p:style>
      </p:cxnSp>
      <p:cxnSp>
        <p:nvCxnSpPr>
          <p:cNvPr id="239" name="Straight Arrow Connector 238">
            <a:extLst>
              <a:ext uri="{FF2B5EF4-FFF2-40B4-BE49-F238E27FC236}">
                <a16:creationId xmlns:a16="http://schemas.microsoft.com/office/drawing/2014/main" id="{6E2BF0A5-CD4C-4797-87C8-2B3769AB9591}"/>
              </a:ext>
            </a:extLst>
          </p:cNvPr>
          <p:cNvCxnSpPr>
            <a:cxnSpLocks/>
            <a:stCxn id="214" idx="1"/>
            <a:endCxn id="229" idx="2"/>
          </p:cNvCxnSpPr>
          <p:nvPr/>
        </p:nvCxnSpPr>
        <p:spPr>
          <a:xfrm rot="10800000">
            <a:off x="8050851" y="4108982"/>
            <a:ext cx="341562" cy="1684937"/>
          </a:xfrm>
          <a:prstGeom prst="bentConnector2">
            <a:avLst/>
          </a:prstGeom>
          <a:ln w="22225">
            <a:solidFill>
              <a:schemeClr val="accent2"/>
            </a:solidFill>
            <a:headEnd type="none"/>
            <a:tailEnd type="arrow" w="lg" len="med"/>
          </a:ln>
          <a:effectLst/>
        </p:spPr>
        <p:style>
          <a:lnRef idx="1">
            <a:schemeClr val="accent1"/>
          </a:lnRef>
          <a:fillRef idx="0">
            <a:schemeClr val="accent1"/>
          </a:fillRef>
          <a:effectRef idx="0">
            <a:schemeClr val="accent1"/>
          </a:effectRef>
          <a:fontRef idx="minor">
            <a:schemeClr val="tx1"/>
          </a:fontRef>
        </p:style>
      </p:cxnSp>
      <p:sp>
        <p:nvSpPr>
          <p:cNvPr id="242" name="Rectangle 241">
            <a:extLst>
              <a:ext uri="{FF2B5EF4-FFF2-40B4-BE49-F238E27FC236}">
                <a16:creationId xmlns:a16="http://schemas.microsoft.com/office/drawing/2014/main" id="{9A2B927A-CEDC-4798-9651-7EC8EDCE9397}"/>
              </a:ext>
            </a:extLst>
          </p:cNvPr>
          <p:cNvSpPr/>
          <p:nvPr/>
        </p:nvSpPr>
        <p:spPr>
          <a:xfrm rot="16200000">
            <a:off x="2832206" y="5106142"/>
            <a:ext cx="821778" cy="191312"/>
          </a:xfrm>
          <a:prstGeom prst="rect">
            <a:avLst/>
          </a:prstGeom>
          <a:solidFill>
            <a:schemeClr val="bg1"/>
          </a:solidFill>
          <a:effectLst/>
        </p:spPr>
        <p:txBody>
          <a:bodyPr wrap="none" anchor="ctr">
            <a:noAutofit/>
          </a:bodyPr>
          <a:lstStyle/>
          <a:p>
            <a:pPr marL="0" marR="0" lvl="0" indent="0" algn="ctr" defTabSz="932563"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effectLst/>
                <a:uLnTx/>
                <a:uFillTx/>
                <a:latin typeface="Segoe UI Semibold"/>
                <a:ea typeface="+mn-ea"/>
                <a:cs typeface="Segoe UI Light"/>
              </a:rPr>
              <a:t>FIREWALL</a:t>
            </a:r>
            <a:endParaRPr kumimoji="0" lang="en-US" sz="1200" b="0" i="0" u="none" strike="noStrike" kern="1200" cap="none" spc="0" normalizeH="0" baseline="0" noProof="0" dirty="0">
              <a:ln>
                <a:noFill/>
              </a:ln>
              <a:effectLst/>
              <a:uLnTx/>
              <a:uFillTx/>
              <a:latin typeface="Segoe UI Semibold"/>
              <a:ea typeface="+mn-ea"/>
            </a:endParaRPr>
          </a:p>
        </p:txBody>
      </p:sp>
      <p:sp>
        <p:nvSpPr>
          <p:cNvPr id="243" name="Rectangle 242">
            <a:extLst>
              <a:ext uri="{FF2B5EF4-FFF2-40B4-BE49-F238E27FC236}">
                <a16:creationId xmlns:a16="http://schemas.microsoft.com/office/drawing/2014/main" id="{CE5AF6EC-AD87-403B-85DC-2047B5F80EC3}"/>
              </a:ext>
            </a:extLst>
          </p:cNvPr>
          <p:cNvSpPr/>
          <p:nvPr/>
        </p:nvSpPr>
        <p:spPr>
          <a:xfrm rot="16200000">
            <a:off x="7102478" y="5106143"/>
            <a:ext cx="821778" cy="191312"/>
          </a:xfrm>
          <a:prstGeom prst="rect">
            <a:avLst/>
          </a:prstGeom>
          <a:solidFill>
            <a:schemeClr val="bg1"/>
          </a:solidFill>
          <a:effectLst/>
        </p:spPr>
        <p:txBody>
          <a:bodyPr wrap="none" anchor="ctr">
            <a:noAutofit/>
          </a:bodyPr>
          <a:lstStyle/>
          <a:p>
            <a:pPr marL="0" marR="0" lvl="0" indent="0" algn="ctr" defTabSz="932563"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effectLst/>
                <a:uLnTx/>
                <a:uFillTx/>
                <a:latin typeface="Segoe UI Semibold"/>
                <a:ea typeface="+mn-ea"/>
                <a:cs typeface="Segoe UI Light"/>
              </a:rPr>
              <a:t>FIREWALL</a:t>
            </a:r>
            <a:endParaRPr kumimoji="0" lang="en-US" sz="1200" b="0" i="0" u="none" strike="noStrike" kern="1200" cap="none" spc="0" normalizeH="0" baseline="0" noProof="0" dirty="0">
              <a:ln>
                <a:noFill/>
              </a:ln>
              <a:effectLst/>
              <a:uLnTx/>
              <a:uFillTx/>
              <a:latin typeface="Segoe UI Semibold"/>
              <a:ea typeface="+mn-ea"/>
            </a:endParaRPr>
          </a:p>
        </p:txBody>
      </p:sp>
    </p:spTree>
    <p:extLst>
      <p:ext uri="{BB962C8B-B14F-4D97-AF65-F5344CB8AC3E}">
        <p14:creationId xmlns:p14="http://schemas.microsoft.com/office/powerpoint/2010/main" val="679936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103"/>
                                        </p:tgtEl>
                                        <p:attrNameLst>
                                          <p:attrName>style.visibility</p:attrName>
                                        </p:attrNameLst>
                                      </p:cBhvr>
                                      <p:to>
                                        <p:strVal val="visible"/>
                                      </p:to>
                                    </p:set>
                                    <p:animEffect transition="in" filter="wipe(up)">
                                      <p:cBhvr>
                                        <p:cTn id="7" dur="500"/>
                                        <p:tgtEl>
                                          <p:spTgt spid="103"/>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animBg="1"/>
      <p:bldP spid="3" grpId="0" animBg="1"/>
      <p:bldP spid="4" grpId="0"/>
      <p:bldP spid="106" grpId="0" animBg="1"/>
      <p:bldP spid="107" grpId="0"/>
      <p:bldP spid="108" grpId="0" animBg="1"/>
      <p:bldP spid="10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87A00442-E04E-4403-97D8-D00492B0DB3B}"/>
              </a:ext>
            </a:extLst>
          </p:cNvPr>
          <p:cNvGraphicFramePr>
            <a:graphicFrameLocks noChangeAspect="1"/>
          </p:cNvGraphicFramePr>
          <p:nvPr>
            <p:custDataLst>
              <p:tags r:id="rId2"/>
            </p:custDataLs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8612" name="think-cell Slide" r:id="rId5" imgW="425" imgH="424" progId="TCLayout.ActiveDocument.1">
                  <p:embed/>
                </p:oleObj>
              </mc:Choice>
              <mc:Fallback>
                <p:oleObj name="think-cell Slide" r:id="rId5" imgW="425" imgH="424" progId="TCLayout.ActiveDocument.1">
                  <p:embed/>
                  <p:pic>
                    <p:nvPicPr>
                      <p:cNvPr id="5" name="Object 4" hidden="1">
                        <a:extLst>
                          <a:ext uri="{FF2B5EF4-FFF2-40B4-BE49-F238E27FC236}">
                            <a16:creationId xmlns:a16="http://schemas.microsoft.com/office/drawing/2014/main" id="{87A00442-E04E-4403-97D8-D00492B0DB3B}"/>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D356A448-B625-457B-B8E3-7EB67F99E95A}"/>
              </a:ext>
            </a:extLst>
          </p:cNvPr>
          <p:cNvSpPr>
            <a:spLocks noGrp="1"/>
          </p:cNvSpPr>
          <p:nvPr>
            <p:ph type="title"/>
          </p:nvPr>
        </p:nvSpPr>
        <p:spPr>
          <a:xfrm>
            <a:off x="434974" y="449264"/>
            <a:ext cx="11563350" cy="773112"/>
          </a:xfrm>
        </p:spPr>
        <p:txBody>
          <a:bodyPr/>
          <a:lstStyle/>
          <a:p>
            <a:r>
              <a:rPr lang="en-US"/>
              <a:t>Prerequisites</a:t>
            </a:r>
          </a:p>
        </p:txBody>
      </p:sp>
      <p:sp>
        <p:nvSpPr>
          <p:cNvPr id="8" name="Rectangle 7">
            <a:extLst>
              <a:ext uri="{FF2B5EF4-FFF2-40B4-BE49-F238E27FC236}">
                <a16:creationId xmlns:a16="http://schemas.microsoft.com/office/drawing/2014/main" id="{1B574D3C-E7C6-4648-ADB3-AE7DCCC6C7AF}"/>
              </a:ext>
            </a:extLst>
          </p:cNvPr>
          <p:cNvSpPr/>
          <p:nvPr/>
        </p:nvSpPr>
        <p:spPr>
          <a:xfrm>
            <a:off x="454001" y="2132772"/>
            <a:ext cx="11544323" cy="4031721"/>
          </a:xfrm>
          <a:prstGeom prst="rect">
            <a:avLst/>
          </a:prstGeom>
          <a:solidFill>
            <a:schemeClr val="bg1"/>
          </a:solidFill>
          <a:ln w="6350">
            <a:solidFill>
              <a:schemeClr val="bg1">
                <a:lumMod val="85000"/>
              </a:schemeClr>
            </a:solidFill>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t" anchorCtr="0"/>
          <a:lstStyle/>
          <a:p>
            <a:pPr defTabSz="932472" fontAlgn="base">
              <a:lnSpc>
                <a:spcPct val="90000"/>
              </a:lnSpc>
              <a:spcBef>
                <a:spcPts val="600"/>
              </a:spcBef>
            </a:pPr>
            <a:endParaRPr lang="en-US" sz="1800" dirty="0">
              <a:solidFill>
                <a:schemeClr val="tx1"/>
              </a:solidFill>
              <a:ea typeface="Segoe UI" pitchFamily="34" charset="0"/>
              <a:cs typeface="Segoe UI" pitchFamily="34" charset="0"/>
            </a:endParaRPr>
          </a:p>
          <a:p>
            <a:pPr defTabSz="932472" fontAlgn="base">
              <a:lnSpc>
                <a:spcPct val="90000"/>
              </a:lnSpc>
              <a:spcBef>
                <a:spcPts val="600"/>
              </a:spcBef>
            </a:pPr>
            <a:r>
              <a:rPr lang="en-US" sz="1800" dirty="0">
                <a:solidFill>
                  <a:schemeClr val="tx1"/>
                </a:solidFill>
                <a:ea typeface="Segoe UI" pitchFamily="34" charset="0"/>
                <a:cs typeface="Segoe UI" pitchFamily="34" charset="0"/>
              </a:rPr>
              <a:t>Azure Subscription</a:t>
            </a:r>
          </a:p>
          <a:p>
            <a:pPr defTabSz="932472" fontAlgn="base">
              <a:lnSpc>
                <a:spcPct val="90000"/>
              </a:lnSpc>
              <a:spcBef>
                <a:spcPts val="2000"/>
              </a:spcBef>
            </a:pPr>
            <a:r>
              <a:rPr lang="en-US" sz="1800" dirty="0">
                <a:solidFill>
                  <a:schemeClr val="tx1"/>
                </a:solidFill>
                <a:ea typeface="Segoe UI" pitchFamily="34" charset="0"/>
                <a:cs typeface="Segoe UI" pitchFamily="34" charset="0"/>
              </a:rPr>
              <a:t>Azure Active Directory setup</a:t>
            </a:r>
          </a:p>
          <a:p>
            <a:pPr marL="361950" indent="-223520" defTabSz="932472" fontAlgn="base">
              <a:lnSpc>
                <a:spcPct val="90000"/>
              </a:lnSpc>
              <a:spcBef>
                <a:spcPts val="800"/>
              </a:spcBef>
              <a:buFont typeface="Arial" panose="020B0604020202020204" pitchFamily="34" charset="0"/>
              <a:buChar char="•"/>
            </a:pPr>
            <a:r>
              <a:rPr lang="en-US" sz="1600" dirty="0">
                <a:solidFill>
                  <a:schemeClr val="tx1"/>
                </a:solidFill>
                <a:ea typeface="Segoe UI" pitchFamily="34" charset="0"/>
                <a:cs typeface="Segoe UI" pitchFamily="34" charset="0"/>
              </a:rPr>
              <a:t>Full admin rights</a:t>
            </a:r>
            <a:endParaRPr lang="en-US" sz="1600">
              <a:solidFill>
                <a:schemeClr val="tx1"/>
              </a:solidFill>
              <a:ea typeface="Segoe UI" pitchFamily="34" charset="0"/>
              <a:cs typeface="Segoe UI" pitchFamily="34" charset="0"/>
            </a:endParaRPr>
          </a:p>
          <a:p>
            <a:pPr marL="361950" indent="-223520" defTabSz="932472" fontAlgn="base">
              <a:lnSpc>
                <a:spcPct val="90000"/>
              </a:lnSpc>
              <a:spcBef>
                <a:spcPts val="1200"/>
              </a:spcBef>
              <a:buFont typeface="Arial" panose="020B0604020202020204" pitchFamily="34" charset="0"/>
              <a:buChar char="•"/>
            </a:pPr>
            <a:r>
              <a:rPr lang="en-US" sz="1600" dirty="0">
                <a:solidFill>
                  <a:schemeClr val="tx1"/>
                </a:solidFill>
                <a:ea typeface="Segoe UI" pitchFamily="34" charset="0"/>
                <a:cs typeface="Segoe UI" pitchFamily="34" charset="0"/>
              </a:rPr>
              <a:t>Azure AD Connect </a:t>
            </a:r>
            <a:endParaRPr lang="en-US" sz="1600">
              <a:solidFill>
                <a:schemeClr val="tx1"/>
              </a:solidFill>
              <a:ea typeface="Segoe UI" pitchFamily="34" charset="0"/>
              <a:cs typeface="Segoe UI" pitchFamily="34" charset="0"/>
            </a:endParaRPr>
          </a:p>
          <a:p>
            <a:pPr marL="361950" indent="-223520" defTabSz="932472" fontAlgn="base">
              <a:lnSpc>
                <a:spcPct val="90000"/>
              </a:lnSpc>
              <a:spcBef>
                <a:spcPts val="1200"/>
              </a:spcBef>
              <a:buFont typeface="Arial" panose="020B0604020202020204" pitchFamily="34" charset="0"/>
              <a:buChar char="•"/>
            </a:pPr>
            <a:r>
              <a:rPr lang="en-US" sz="1600">
                <a:solidFill>
                  <a:schemeClr val="tx1"/>
                </a:solidFill>
                <a:ea typeface="Segoe UI" pitchFamily="34" charset="0"/>
                <a:cs typeface="Segoe UI"/>
              </a:rPr>
              <a:t>ADFS (optional for SSO)</a:t>
            </a:r>
          </a:p>
          <a:p>
            <a:pPr defTabSz="932472" fontAlgn="base">
              <a:lnSpc>
                <a:spcPct val="90000"/>
              </a:lnSpc>
              <a:spcBef>
                <a:spcPts val="2000"/>
              </a:spcBef>
            </a:pPr>
            <a:r>
              <a:rPr lang="en-US" sz="1800" dirty="0">
                <a:solidFill>
                  <a:schemeClr val="tx1"/>
                </a:solidFill>
                <a:ea typeface="Segoe UI" pitchFamily="34" charset="0"/>
                <a:cs typeface="Segoe UI" pitchFamily="34" charset="0"/>
              </a:rPr>
              <a:t>Domain controller</a:t>
            </a:r>
          </a:p>
          <a:p>
            <a:pPr defTabSz="932472" fontAlgn="base">
              <a:lnSpc>
                <a:spcPct val="90000"/>
              </a:lnSpc>
              <a:spcBef>
                <a:spcPts val="2000"/>
              </a:spcBef>
            </a:pPr>
            <a:r>
              <a:rPr lang="en-US" sz="1800" dirty="0">
                <a:solidFill>
                  <a:schemeClr val="tx1"/>
                </a:solidFill>
                <a:ea typeface="Segoe UI" pitchFamily="34" charset="0"/>
                <a:cs typeface="Segoe UI" pitchFamily="34" charset="0"/>
              </a:rPr>
              <a:t>Optional: Networking/on-prem connectivity – express route, VPN, etc.</a:t>
            </a:r>
          </a:p>
          <a:p>
            <a:pPr defTabSz="932472" fontAlgn="base">
              <a:lnSpc>
                <a:spcPct val="90000"/>
              </a:lnSpc>
              <a:spcBef>
                <a:spcPts val="2000"/>
              </a:spcBef>
            </a:pPr>
            <a:r>
              <a:rPr lang="en-US" sz="1800" dirty="0">
                <a:solidFill>
                  <a:schemeClr val="tx1"/>
                </a:solidFill>
                <a:ea typeface="Segoe UI" pitchFamily="34" charset="0"/>
                <a:cs typeface="Segoe UI" pitchFamily="34" charset="0"/>
              </a:rPr>
              <a:t>Entitlement check (licensing)</a:t>
            </a:r>
            <a:endParaRPr lang="en-US" sz="2000" dirty="0">
              <a:solidFill>
                <a:schemeClr val="tx1"/>
              </a:solidFill>
              <a:ea typeface="Segoe UI" pitchFamily="34" charset="0"/>
              <a:cs typeface="Segoe UI" pitchFamily="34" charset="0"/>
            </a:endParaRPr>
          </a:p>
        </p:txBody>
      </p:sp>
      <p:sp>
        <p:nvSpPr>
          <p:cNvPr id="9" name="Rectangle 8">
            <a:extLst>
              <a:ext uri="{FF2B5EF4-FFF2-40B4-BE49-F238E27FC236}">
                <a16:creationId xmlns:a16="http://schemas.microsoft.com/office/drawing/2014/main" id="{E5F4E7B5-00AE-4A08-A35A-560DB82B7BBB}"/>
              </a:ext>
            </a:extLst>
          </p:cNvPr>
          <p:cNvSpPr/>
          <p:nvPr/>
        </p:nvSpPr>
        <p:spPr bwMode="auto">
          <a:xfrm>
            <a:off x="454001" y="1452215"/>
            <a:ext cx="11544323" cy="693066"/>
          </a:xfrm>
          <a:prstGeom prst="rect">
            <a:avLst/>
          </a:prstGeom>
          <a:solidFill>
            <a:srgbClr val="003C6C"/>
          </a:solidFill>
          <a:ln w="635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46304" rIns="182880" bIns="146304" numCol="1" spcCol="0" rtlCol="0" fromWordArt="0" anchor="ctr" anchorCtr="0" forceAA="0" compatLnSpc="1">
            <a:prstTxWarp prst="textNoShape">
              <a:avLst/>
            </a:prstTxWarp>
            <a:noAutofit/>
          </a:bodyPr>
          <a:lstStyle/>
          <a:p>
            <a:pPr defTabSz="699422">
              <a:lnSpc>
                <a:spcPct val="90000"/>
              </a:lnSpc>
            </a:pPr>
            <a:r>
              <a:rPr lang="en-US" sz="2400" dirty="0">
                <a:solidFill>
                  <a:schemeClr val="bg1"/>
                </a:solidFill>
              </a:rPr>
              <a:t>Requirements</a:t>
            </a:r>
          </a:p>
        </p:txBody>
      </p:sp>
    </p:spTree>
    <p:extLst>
      <p:ext uri="{BB962C8B-B14F-4D97-AF65-F5344CB8AC3E}">
        <p14:creationId xmlns:p14="http://schemas.microsoft.com/office/powerpoint/2010/main" val="53450185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041AB034-B256-45A1-B3CA-3AC44A3A8D52}"/>
              </a:ext>
            </a:extLst>
          </p:cNvPr>
          <p:cNvGraphicFramePr>
            <a:graphicFrameLocks noChangeAspect="1"/>
          </p:cNvGraphicFramePr>
          <p:nvPr>
            <p:custDataLst>
              <p:tags r:id="rId2"/>
            </p:custDataLs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0660" name="think-cell Slide" r:id="rId6" imgW="425" imgH="424" progId="TCLayout.ActiveDocument.1">
                  <p:embed/>
                </p:oleObj>
              </mc:Choice>
              <mc:Fallback>
                <p:oleObj name="think-cell Slide" r:id="rId6" imgW="425" imgH="424" progId="TCLayout.ActiveDocument.1">
                  <p:embed/>
                  <p:pic>
                    <p:nvPicPr>
                      <p:cNvPr id="4" name="Object 3" hidden="1">
                        <a:extLst>
                          <a:ext uri="{FF2B5EF4-FFF2-40B4-BE49-F238E27FC236}">
                            <a16:creationId xmlns:a16="http://schemas.microsoft.com/office/drawing/2014/main" id="{041AB034-B256-45A1-B3CA-3AC44A3A8D52}"/>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4737DE79-7188-49C4-AC04-9F3E5A59AA5C}"/>
              </a:ext>
            </a:extLst>
          </p:cNvPr>
          <p:cNvSpPr/>
          <p:nvPr>
            <p:custDataLst>
              <p:tags r:id="rId3"/>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199" dirty="0" err="1">
              <a:gradFill>
                <a:gsLst>
                  <a:gs pos="0">
                    <a:srgbClr val="FFFFFF"/>
                  </a:gs>
                  <a:gs pos="100000">
                    <a:srgbClr val="FFFFFF"/>
                  </a:gs>
                </a:gsLst>
                <a:lin ang="5400000" scaled="0"/>
              </a:gradFill>
              <a:latin typeface="Segoe UI Semibold" panose="020B0702040204020203" pitchFamily="34" charset="0"/>
              <a:cs typeface="Segoe UI" panose="020B0502040204020203" pitchFamily="34" charset="0"/>
              <a:sym typeface="Segoe UI Semibold" panose="020B0702040204020203" pitchFamily="34" charset="0"/>
            </a:endParaRPr>
          </a:p>
        </p:txBody>
      </p:sp>
      <p:sp>
        <p:nvSpPr>
          <p:cNvPr id="2" name="Title 1">
            <a:extLst>
              <a:ext uri="{FF2B5EF4-FFF2-40B4-BE49-F238E27FC236}">
                <a16:creationId xmlns:a16="http://schemas.microsoft.com/office/drawing/2014/main" id="{F2D5D4E8-1FAC-426B-9CE0-4F1C627FE644}"/>
              </a:ext>
            </a:extLst>
          </p:cNvPr>
          <p:cNvSpPr>
            <a:spLocks noGrp="1"/>
          </p:cNvSpPr>
          <p:nvPr>
            <p:ph type="title"/>
          </p:nvPr>
        </p:nvSpPr>
        <p:spPr/>
        <p:txBody>
          <a:bodyPr/>
          <a:lstStyle/>
          <a:p>
            <a:r>
              <a:rPr lang="en-US" dirty="0"/>
              <a:t>Network requirements and considerations</a:t>
            </a:r>
          </a:p>
        </p:txBody>
      </p:sp>
      <p:graphicFrame>
        <p:nvGraphicFramePr>
          <p:cNvPr id="56" name="Content Placeholder 5">
            <a:extLst>
              <a:ext uri="{FF2B5EF4-FFF2-40B4-BE49-F238E27FC236}">
                <a16:creationId xmlns:a16="http://schemas.microsoft.com/office/drawing/2014/main" id="{A86F742A-3CF1-415E-8E51-2D45B6E469F5}"/>
              </a:ext>
            </a:extLst>
          </p:cNvPr>
          <p:cNvGraphicFramePr>
            <a:graphicFrameLocks/>
          </p:cNvGraphicFramePr>
          <p:nvPr>
            <p:extLst/>
          </p:nvPr>
        </p:nvGraphicFramePr>
        <p:xfrm>
          <a:off x="6531195" y="3078121"/>
          <a:ext cx="5557595" cy="3037393"/>
        </p:xfrm>
        <a:graphic>
          <a:graphicData uri="http://schemas.openxmlformats.org/drawingml/2006/table">
            <a:tbl>
              <a:tblPr firstRow="1" firstCol="1" bandRow="1">
                <a:tableStyleId>{5C22544A-7EE6-4342-B048-85BDC9FD1C3A}</a:tableStyleId>
              </a:tblPr>
              <a:tblGrid>
                <a:gridCol w="1258567">
                  <a:extLst>
                    <a:ext uri="{9D8B030D-6E8A-4147-A177-3AD203B41FA5}">
                      <a16:colId xmlns:a16="http://schemas.microsoft.com/office/drawing/2014/main" val="2809098465"/>
                    </a:ext>
                  </a:extLst>
                </a:gridCol>
                <a:gridCol w="1984961">
                  <a:extLst>
                    <a:ext uri="{9D8B030D-6E8A-4147-A177-3AD203B41FA5}">
                      <a16:colId xmlns:a16="http://schemas.microsoft.com/office/drawing/2014/main" val="4032334004"/>
                    </a:ext>
                  </a:extLst>
                </a:gridCol>
                <a:gridCol w="2314067">
                  <a:extLst>
                    <a:ext uri="{9D8B030D-6E8A-4147-A177-3AD203B41FA5}">
                      <a16:colId xmlns:a16="http://schemas.microsoft.com/office/drawing/2014/main" val="2309847289"/>
                    </a:ext>
                  </a:extLst>
                </a:gridCol>
              </a:tblGrid>
              <a:tr h="440624">
                <a:tc>
                  <a:txBody>
                    <a:bodyPr/>
                    <a:lstStyle/>
                    <a:p>
                      <a:endParaRPr lang="en-US" sz="1600" dirty="0">
                        <a:solidFill>
                          <a:schemeClr val="tx1"/>
                        </a:solidFill>
                      </a:endParaRPr>
                    </a:p>
                  </a:txBody>
                  <a:tcPr marL="0" marR="189263" marT="46630" marB="46630">
                    <a:lnR w="12700" cap="flat" cmpd="sng" algn="ctr">
                      <a:solidFill>
                        <a:schemeClr val="bg1"/>
                      </a:solidFill>
                      <a:prstDash val="solid"/>
                      <a:round/>
                      <a:headEnd type="none" w="med" len="med"/>
                      <a:tailEnd type="none" w="med" len="med"/>
                    </a:lnR>
                    <a:lnB w="28575" cap="flat" cmpd="sng" algn="ctr">
                      <a:solidFill>
                        <a:schemeClr val="accent5"/>
                      </a:solidFill>
                      <a:prstDash val="solid"/>
                      <a:round/>
                      <a:headEnd type="none" w="med" len="med"/>
                      <a:tailEnd type="none" w="med" len="med"/>
                    </a:lnB>
                    <a:noFill/>
                  </a:tcPr>
                </a:tc>
                <a:tc>
                  <a:txBody>
                    <a:bodyPr/>
                    <a:lstStyle/>
                    <a:p>
                      <a:r>
                        <a:rPr lang="en-US" sz="1600" b="0" kern="1200" dirty="0">
                          <a:solidFill>
                            <a:schemeClr val="accent1"/>
                          </a:solidFill>
                          <a:latin typeface="+mj-lt"/>
                          <a:ea typeface="+mn-ea"/>
                          <a:cs typeface="+mn-cs"/>
                        </a:rPr>
                        <a:t>Connectivity Type</a:t>
                      </a:r>
                    </a:p>
                  </a:txBody>
                  <a:tcPr marT="46630" marB="4663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28575" cap="flat" cmpd="sng" algn="ctr">
                      <a:solidFill>
                        <a:schemeClr val="accent1"/>
                      </a:solidFill>
                      <a:prstDash val="solid"/>
                      <a:round/>
                      <a:headEnd type="none" w="med" len="med"/>
                      <a:tailEnd type="none" w="med" len="med"/>
                    </a:lnB>
                    <a:noFill/>
                  </a:tcPr>
                </a:tc>
                <a:tc>
                  <a:txBody>
                    <a:bodyPr/>
                    <a:lstStyle/>
                    <a:p>
                      <a:r>
                        <a:rPr lang="en-US" sz="1600" b="0" kern="1200" dirty="0">
                          <a:solidFill>
                            <a:schemeClr val="accent1"/>
                          </a:solidFill>
                          <a:latin typeface="+mj-lt"/>
                          <a:ea typeface="+mn-ea"/>
                          <a:cs typeface="+mn-cs"/>
                        </a:rPr>
                        <a:t>Special Considerations</a:t>
                      </a:r>
                    </a:p>
                  </a:txBody>
                  <a:tcPr marT="46630" marB="46630">
                    <a:lnL w="12700" cap="flat" cmpd="sng" algn="ctr">
                      <a:solidFill>
                        <a:schemeClr val="bg1"/>
                      </a:solidFill>
                      <a:prstDash val="solid"/>
                      <a:round/>
                      <a:headEnd type="none" w="med" len="med"/>
                      <a:tailEnd type="none" w="med" len="med"/>
                    </a:lnL>
                    <a:lnB w="28575"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3970478617"/>
                  </a:ext>
                </a:extLst>
              </a:tr>
              <a:tr h="679667">
                <a:tc>
                  <a:txBody>
                    <a:bodyPr/>
                    <a:lstStyle/>
                    <a:p>
                      <a:r>
                        <a:rPr lang="en-US" sz="1400" b="0" dirty="0">
                          <a:solidFill>
                            <a:schemeClr val="bg1"/>
                          </a:solidFill>
                          <a:latin typeface="+mj-lt"/>
                        </a:rPr>
                        <a:t>ExpressRoute</a:t>
                      </a:r>
                    </a:p>
                  </a:txBody>
                  <a:tcPr marT="46630" marB="46630" anchor="ctr">
                    <a:lnL w="28575"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5"/>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r>
                        <a:rPr lang="en-US" sz="1400" dirty="0">
                          <a:solidFill>
                            <a:schemeClr val="tx1"/>
                          </a:solidFill>
                        </a:rPr>
                        <a:t>Hybrid</a:t>
                      </a:r>
                    </a:p>
                  </a:txBody>
                  <a:tcPr marR="189263" marT="46630" marB="46630" anchor="ctr">
                    <a:lnL w="1270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28575" cap="flat" cmpd="sng" algn="ctr">
                      <a:solidFill>
                        <a:schemeClr val="accent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a:txBody>
                    <a:bodyPr/>
                    <a:lstStyle/>
                    <a:p>
                      <a:r>
                        <a:rPr lang="en-US" sz="1400" dirty="0">
                          <a:solidFill>
                            <a:schemeClr val="tx1"/>
                          </a:solidFill>
                        </a:rPr>
                        <a:t>Dedicated network through service provider</a:t>
                      </a:r>
                    </a:p>
                  </a:txBody>
                  <a:tcPr marR="189263" marT="46630" marB="4663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28575" cap="flat" cmpd="sng" algn="ctr">
                      <a:solidFill>
                        <a:schemeClr val="accent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976004626"/>
                  </a:ext>
                </a:extLst>
              </a:tr>
              <a:tr h="958551">
                <a:tc>
                  <a:txBody>
                    <a:bodyPr/>
                    <a:lstStyle/>
                    <a:p>
                      <a:r>
                        <a:rPr lang="en-US" sz="1400" b="0" dirty="0">
                          <a:solidFill>
                            <a:schemeClr val="bg1"/>
                          </a:solidFill>
                          <a:latin typeface="+mj-lt"/>
                        </a:rPr>
                        <a:t>Site-to-Site VPN</a:t>
                      </a:r>
                    </a:p>
                  </a:txBody>
                  <a:tcPr marT="46630" marB="46630" anchor="ctr">
                    <a:lnL w="28575"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r>
                        <a:rPr lang="en-US" sz="1400" dirty="0">
                          <a:solidFill>
                            <a:schemeClr val="tx1"/>
                          </a:solidFill>
                        </a:rPr>
                        <a:t>Hybrid</a:t>
                      </a:r>
                    </a:p>
                  </a:txBody>
                  <a:tcPr marR="189263" marT="46630" marB="46630" anchor="ctr">
                    <a:lnL w="1270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a:txBody>
                    <a:bodyPr/>
                    <a:lstStyle/>
                    <a:p>
                      <a:r>
                        <a:rPr lang="en-US" sz="1400" dirty="0">
                          <a:solidFill>
                            <a:schemeClr val="tx1"/>
                          </a:solidFill>
                        </a:rPr>
                        <a:t>Limited bandwidth compared to ExpressRoute</a:t>
                      </a:r>
                    </a:p>
                  </a:txBody>
                  <a:tcPr marR="189263" marT="46630" marB="4663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914840560"/>
                  </a:ext>
                </a:extLst>
              </a:tr>
              <a:tr h="958551">
                <a:tc>
                  <a:txBody>
                    <a:bodyPr/>
                    <a:lstStyle/>
                    <a:p>
                      <a:r>
                        <a:rPr lang="en-US" sz="1400" b="0" dirty="0">
                          <a:solidFill>
                            <a:schemeClr val="bg1"/>
                          </a:solidFill>
                          <a:latin typeface="+mj-lt"/>
                        </a:rPr>
                        <a:t>Azure AD Domain Services</a:t>
                      </a:r>
                    </a:p>
                  </a:txBody>
                  <a:tcPr marT="46630" marB="46630" anchor="ctr">
                    <a:lnL w="28575"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5"/>
                    </a:solidFill>
                  </a:tcPr>
                </a:tc>
                <a:tc>
                  <a:txBody>
                    <a:bodyPr/>
                    <a:lstStyle/>
                    <a:p>
                      <a:r>
                        <a:rPr lang="en-US" sz="1400" dirty="0">
                          <a:solidFill>
                            <a:schemeClr val="tx1"/>
                          </a:solidFill>
                        </a:rPr>
                        <a:t>Isolated</a:t>
                      </a:r>
                    </a:p>
                  </a:txBody>
                  <a:tcPr marR="189263" marT="46630" marB="46630" anchor="ctr">
                    <a:lnL w="1270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a:txBody>
                    <a:bodyPr/>
                    <a:lstStyle/>
                    <a:p>
                      <a:r>
                        <a:rPr lang="en-US" sz="1400" dirty="0">
                          <a:solidFill>
                            <a:schemeClr val="tx1"/>
                          </a:solidFill>
                        </a:rPr>
                        <a:t>Must synchronize password hashes to Azure AD</a:t>
                      </a:r>
                    </a:p>
                  </a:txBody>
                  <a:tcPr marR="189263" marT="46630" marB="4663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3471199328"/>
                  </a:ext>
                </a:extLst>
              </a:tr>
            </a:tbl>
          </a:graphicData>
        </a:graphic>
      </p:graphicFrame>
      <p:grpSp>
        <p:nvGrpSpPr>
          <p:cNvPr id="10" name="Group 9">
            <a:extLst>
              <a:ext uri="{FF2B5EF4-FFF2-40B4-BE49-F238E27FC236}">
                <a16:creationId xmlns:a16="http://schemas.microsoft.com/office/drawing/2014/main" id="{158886C4-1ADA-47F9-B088-3435A383A594}"/>
              </a:ext>
            </a:extLst>
          </p:cNvPr>
          <p:cNvGrpSpPr/>
          <p:nvPr/>
        </p:nvGrpSpPr>
        <p:grpSpPr>
          <a:xfrm>
            <a:off x="-7841" y="1925097"/>
            <a:ext cx="6107699" cy="951453"/>
            <a:chOff x="-1523" y="1338943"/>
            <a:chExt cx="6537941" cy="951453"/>
          </a:xfrm>
        </p:grpSpPr>
        <p:sp>
          <p:nvSpPr>
            <p:cNvPr id="35" name="Rectangle: Rounded Corners 34">
              <a:extLst>
                <a:ext uri="{FF2B5EF4-FFF2-40B4-BE49-F238E27FC236}">
                  <a16:creationId xmlns:a16="http://schemas.microsoft.com/office/drawing/2014/main" id="{BAC2E40C-4BF9-4106-A8A4-F8E775300105}"/>
                </a:ext>
              </a:extLst>
            </p:cNvPr>
            <p:cNvSpPr/>
            <p:nvPr/>
          </p:nvSpPr>
          <p:spPr bwMode="auto">
            <a:xfrm>
              <a:off x="-1523" y="1465165"/>
              <a:ext cx="6397512" cy="699009"/>
            </a:xfrm>
            <a:prstGeom prst="roundRect">
              <a:avLst>
                <a:gd name="adj" fmla="val 0"/>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114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IN" sz="2400" dirty="0">
                  <a:solidFill>
                    <a:schemeClr val="bg1"/>
                  </a:solidFill>
                  <a:ea typeface="Segoe UI" pitchFamily="34" charset="0"/>
                  <a:cs typeface="Segoe UI" pitchFamily="34" charset="0"/>
                </a:rPr>
                <a:t>Requirements</a:t>
              </a:r>
            </a:p>
          </p:txBody>
        </p:sp>
        <p:grpSp>
          <p:nvGrpSpPr>
            <p:cNvPr id="8" name="Group 7">
              <a:extLst>
                <a:ext uri="{FF2B5EF4-FFF2-40B4-BE49-F238E27FC236}">
                  <a16:creationId xmlns:a16="http://schemas.microsoft.com/office/drawing/2014/main" id="{A76922A0-5812-45AA-9BA9-D6106BC067BA}"/>
                </a:ext>
              </a:extLst>
            </p:cNvPr>
            <p:cNvGrpSpPr/>
            <p:nvPr/>
          </p:nvGrpSpPr>
          <p:grpSpPr>
            <a:xfrm>
              <a:off x="-5" y="1338943"/>
              <a:ext cx="6536423" cy="951453"/>
              <a:chOff x="-3" y="1338943"/>
              <a:chExt cx="4200146" cy="951453"/>
            </a:xfrm>
          </p:grpSpPr>
          <p:sp>
            <p:nvSpPr>
              <p:cNvPr id="29" name="Arrow: Bent 28">
                <a:extLst>
                  <a:ext uri="{FF2B5EF4-FFF2-40B4-BE49-F238E27FC236}">
                    <a16:creationId xmlns:a16="http://schemas.microsoft.com/office/drawing/2014/main" id="{C96018C6-41BD-4429-AE97-FFF112C8DEF4}"/>
                  </a:ext>
                </a:extLst>
              </p:cNvPr>
              <p:cNvSpPr/>
              <p:nvPr/>
            </p:nvSpPr>
            <p:spPr bwMode="auto">
              <a:xfrm rot="5400000">
                <a:off x="1735583" y="-396643"/>
                <a:ext cx="728974" cy="4200145"/>
              </a:xfrm>
              <a:prstGeom prst="bentArrow">
                <a:avLst>
                  <a:gd name="adj1" fmla="val 25000"/>
                  <a:gd name="adj2" fmla="val 0"/>
                  <a:gd name="adj3" fmla="val 25000"/>
                  <a:gd name="adj4" fmla="val 0"/>
                </a:avLst>
              </a:prstGeom>
              <a:ln w="6350">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solidFill>
                    <a:schemeClr val="bg1"/>
                  </a:solidFill>
                  <a:ea typeface="Segoe UI" pitchFamily="34" charset="0"/>
                  <a:cs typeface="Segoe UI" pitchFamily="34" charset="0"/>
                </a:endParaRPr>
              </a:p>
            </p:txBody>
          </p:sp>
          <p:sp>
            <p:nvSpPr>
              <p:cNvPr id="38" name="Arrow: Bent 37">
                <a:extLst>
                  <a:ext uri="{FF2B5EF4-FFF2-40B4-BE49-F238E27FC236}">
                    <a16:creationId xmlns:a16="http://schemas.microsoft.com/office/drawing/2014/main" id="{78DC6EE1-E476-4279-93F1-BF1A712DE82F}"/>
                  </a:ext>
                </a:extLst>
              </p:cNvPr>
              <p:cNvSpPr/>
              <p:nvPr/>
            </p:nvSpPr>
            <p:spPr bwMode="auto">
              <a:xfrm rot="16200000" flipV="1">
                <a:off x="3054393" y="1144646"/>
                <a:ext cx="630155" cy="1661345"/>
              </a:xfrm>
              <a:prstGeom prst="bentArrow">
                <a:avLst>
                  <a:gd name="adj1" fmla="val 25000"/>
                  <a:gd name="adj2" fmla="val 0"/>
                  <a:gd name="adj3" fmla="val 25000"/>
                  <a:gd name="adj4" fmla="val 0"/>
                </a:avLst>
              </a:prstGeom>
              <a:ln w="6350">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solidFill>
                    <a:schemeClr val="bg1"/>
                  </a:solidFill>
                  <a:ea typeface="Segoe UI" pitchFamily="34" charset="0"/>
                  <a:cs typeface="Segoe UI" pitchFamily="34" charset="0"/>
                </a:endParaRPr>
              </a:p>
            </p:txBody>
          </p:sp>
        </p:grpSp>
      </p:grpSp>
      <p:sp>
        <p:nvSpPr>
          <p:cNvPr id="45" name="Rectangle 44">
            <a:extLst>
              <a:ext uri="{FF2B5EF4-FFF2-40B4-BE49-F238E27FC236}">
                <a16:creationId xmlns:a16="http://schemas.microsoft.com/office/drawing/2014/main" id="{C737D163-15C4-41CD-B79D-1E043A1D6B2D}"/>
              </a:ext>
            </a:extLst>
          </p:cNvPr>
          <p:cNvSpPr/>
          <p:nvPr/>
        </p:nvSpPr>
        <p:spPr>
          <a:xfrm>
            <a:off x="411479" y="3146682"/>
            <a:ext cx="5684819" cy="535531"/>
          </a:xfrm>
          <a:prstGeom prst="rect">
            <a:avLst/>
          </a:prstGeom>
        </p:spPr>
        <p:txBody>
          <a:bodyPr wrap="square">
            <a:spAutoFit/>
          </a:bodyPr>
          <a:lstStyle/>
          <a:p>
            <a:pPr defTabSz="932472" fontAlgn="base">
              <a:lnSpc>
                <a:spcPct val="90000"/>
              </a:lnSpc>
              <a:spcBef>
                <a:spcPts val="1800"/>
              </a:spcBef>
            </a:pPr>
            <a:r>
              <a:rPr lang="en-US" sz="1600" dirty="0">
                <a:ea typeface="Segoe UI" pitchFamily="34" charset="0"/>
                <a:cs typeface="Segoe UI" pitchFamily="34" charset="0"/>
              </a:rPr>
              <a:t>Network must route to a Windows Server Active</a:t>
            </a:r>
            <a:br>
              <a:rPr lang="en-US" sz="1600" dirty="0">
                <a:ea typeface="Segoe UI" pitchFamily="34" charset="0"/>
                <a:cs typeface="Segoe UI" pitchFamily="34" charset="0"/>
              </a:rPr>
            </a:br>
            <a:r>
              <a:rPr lang="en-US" sz="1600" dirty="0">
                <a:ea typeface="Segoe UI" pitchFamily="34" charset="0"/>
                <a:cs typeface="Segoe UI" pitchFamily="34" charset="0"/>
              </a:rPr>
              <a:t>Directory (AD)</a:t>
            </a:r>
          </a:p>
        </p:txBody>
      </p:sp>
      <p:sp>
        <p:nvSpPr>
          <p:cNvPr id="49" name="Rectangle 48">
            <a:extLst>
              <a:ext uri="{FF2B5EF4-FFF2-40B4-BE49-F238E27FC236}">
                <a16:creationId xmlns:a16="http://schemas.microsoft.com/office/drawing/2014/main" id="{33715EDD-8E6A-4F40-8F58-349DDEE498CE}"/>
              </a:ext>
            </a:extLst>
          </p:cNvPr>
          <p:cNvSpPr/>
          <p:nvPr/>
        </p:nvSpPr>
        <p:spPr>
          <a:xfrm>
            <a:off x="411227" y="4028697"/>
            <a:ext cx="5664885" cy="535531"/>
          </a:xfrm>
          <a:prstGeom prst="rect">
            <a:avLst/>
          </a:prstGeom>
        </p:spPr>
        <p:txBody>
          <a:bodyPr wrap="square">
            <a:spAutoFit/>
          </a:bodyPr>
          <a:lstStyle/>
          <a:p>
            <a:pPr defTabSz="932472" fontAlgn="base">
              <a:lnSpc>
                <a:spcPct val="90000"/>
              </a:lnSpc>
              <a:spcBef>
                <a:spcPts val="1800"/>
              </a:spcBef>
            </a:pPr>
            <a:r>
              <a:rPr lang="en-US" sz="1600" dirty="0">
                <a:ea typeface="Segoe UI" pitchFamily="34" charset="0"/>
                <a:cs typeface="Segoe UI" pitchFamily="34" charset="0"/>
              </a:rPr>
              <a:t>This AD must be in sync with Azure AD so users can be associated between the two</a:t>
            </a:r>
          </a:p>
        </p:txBody>
      </p:sp>
      <p:sp>
        <p:nvSpPr>
          <p:cNvPr id="52" name="Rectangle 51">
            <a:extLst>
              <a:ext uri="{FF2B5EF4-FFF2-40B4-BE49-F238E27FC236}">
                <a16:creationId xmlns:a16="http://schemas.microsoft.com/office/drawing/2014/main" id="{362B1C6A-89D6-4D22-ABC7-F713166C5009}"/>
              </a:ext>
            </a:extLst>
          </p:cNvPr>
          <p:cNvSpPr/>
          <p:nvPr/>
        </p:nvSpPr>
        <p:spPr>
          <a:xfrm>
            <a:off x="409885" y="4920873"/>
            <a:ext cx="5559191" cy="313932"/>
          </a:xfrm>
          <a:prstGeom prst="rect">
            <a:avLst/>
          </a:prstGeom>
        </p:spPr>
        <p:txBody>
          <a:bodyPr wrap="square">
            <a:spAutoFit/>
          </a:bodyPr>
          <a:lstStyle/>
          <a:p>
            <a:pPr defTabSz="932472" fontAlgn="base">
              <a:lnSpc>
                <a:spcPct val="90000"/>
              </a:lnSpc>
              <a:spcBef>
                <a:spcPts val="1800"/>
              </a:spcBef>
            </a:pPr>
            <a:r>
              <a:rPr lang="en-US" sz="1600" dirty="0">
                <a:ea typeface="Segoe UI" pitchFamily="34" charset="0"/>
                <a:cs typeface="Segoe UI" pitchFamily="34" charset="0"/>
              </a:rPr>
              <a:t>VMs must domain-join this AD</a:t>
            </a:r>
          </a:p>
        </p:txBody>
      </p:sp>
      <p:grpSp>
        <p:nvGrpSpPr>
          <p:cNvPr id="16" name="Group 15">
            <a:extLst>
              <a:ext uri="{FF2B5EF4-FFF2-40B4-BE49-F238E27FC236}">
                <a16:creationId xmlns:a16="http://schemas.microsoft.com/office/drawing/2014/main" id="{828A9CDB-7207-4CAB-B282-522DF08B1F76}"/>
              </a:ext>
            </a:extLst>
          </p:cNvPr>
          <p:cNvGrpSpPr/>
          <p:nvPr/>
        </p:nvGrpSpPr>
        <p:grpSpPr>
          <a:xfrm>
            <a:off x="538480" y="3855455"/>
            <a:ext cx="5430190" cy="882015"/>
            <a:chOff x="459707" y="3269301"/>
            <a:chExt cx="5679836" cy="882015"/>
          </a:xfrm>
        </p:grpSpPr>
        <p:cxnSp>
          <p:nvCxnSpPr>
            <p:cNvPr id="54" name="Straight Connector 53">
              <a:extLst>
                <a:ext uri="{FF2B5EF4-FFF2-40B4-BE49-F238E27FC236}">
                  <a16:creationId xmlns:a16="http://schemas.microsoft.com/office/drawing/2014/main" id="{98F64F1E-C74A-4F73-B7A2-4FF7F39E34F2}"/>
                </a:ext>
              </a:extLst>
            </p:cNvPr>
            <p:cNvCxnSpPr>
              <a:cxnSpLocks/>
            </p:cNvCxnSpPr>
            <p:nvPr/>
          </p:nvCxnSpPr>
          <p:spPr>
            <a:xfrm>
              <a:off x="459707" y="3269301"/>
              <a:ext cx="5654149" cy="0"/>
            </a:xfrm>
            <a:prstGeom prst="line">
              <a:avLst/>
            </a:prstGeom>
            <a:ln w="6350">
              <a:solidFill>
                <a:schemeClr val="bg1">
                  <a:lumMod val="7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DDE39818-D848-4C35-97FE-3B5042041269}"/>
                </a:ext>
              </a:extLst>
            </p:cNvPr>
            <p:cNvCxnSpPr>
              <a:cxnSpLocks/>
            </p:cNvCxnSpPr>
            <p:nvPr/>
          </p:nvCxnSpPr>
          <p:spPr>
            <a:xfrm>
              <a:off x="519797" y="4151316"/>
              <a:ext cx="5619746" cy="0"/>
            </a:xfrm>
            <a:prstGeom prst="line">
              <a:avLst/>
            </a:prstGeom>
            <a:ln w="6350">
              <a:solidFill>
                <a:schemeClr val="bg1">
                  <a:lumMod val="7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8" name="Group 17">
            <a:extLst>
              <a:ext uri="{FF2B5EF4-FFF2-40B4-BE49-F238E27FC236}">
                <a16:creationId xmlns:a16="http://schemas.microsoft.com/office/drawing/2014/main" id="{C2AAC34B-084E-4AE1-8073-350A16537AA3}"/>
              </a:ext>
            </a:extLst>
          </p:cNvPr>
          <p:cNvGrpSpPr/>
          <p:nvPr/>
        </p:nvGrpSpPr>
        <p:grpSpPr>
          <a:xfrm>
            <a:off x="233680" y="2876555"/>
            <a:ext cx="11962515" cy="3577000"/>
            <a:chOff x="233680" y="2290400"/>
            <a:chExt cx="11962515" cy="4369477"/>
          </a:xfrm>
        </p:grpSpPr>
        <p:sp>
          <p:nvSpPr>
            <p:cNvPr id="27" name="Arrow: Bent 26">
              <a:extLst>
                <a:ext uri="{FF2B5EF4-FFF2-40B4-BE49-F238E27FC236}">
                  <a16:creationId xmlns:a16="http://schemas.microsoft.com/office/drawing/2014/main" id="{01760F3D-0C21-4C69-B59A-A7B189A05931}"/>
                </a:ext>
              </a:extLst>
            </p:cNvPr>
            <p:cNvSpPr/>
            <p:nvPr/>
          </p:nvSpPr>
          <p:spPr bwMode="auto">
            <a:xfrm>
              <a:off x="233680" y="2290400"/>
              <a:ext cx="3717291" cy="4369477"/>
            </a:xfrm>
            <a:prstGeom prst="bentArrow">
              <a:avLst>
                <a:gd name="adj1" fmla="val 25000"/>
                <a:gd name="adj2" fmla="val 0"/>
                <a:gd name="adj3" fmla="val 25000"/>
                <a:gd name="adj4" fmla="val 0"/>
              </a:avLst>
            </a:prstGeom>
            <a:ln w="6350">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cs typeface="Segoe UI" pitchFamily="34" charset="0"/>
              </a:endParaRPr>
            </a:p>
          </p:txBody>
        </p:sp>
        <p:sp>
          <p:nvSpPr>
            <p:cNvPr id="58" name="Arrow: Bent 57">
              <a:extLst>
                <a:ext uri="{FF2B5EF4-FFF2-40B4-BE49-F238E27FC236}">
                  <a16:creationId xmlns:a16="http://schemas.microsoft.com/office/drawing/2014/main" id="{1596912F-228B-4D2D-98B3-CCCFF3FF2B22}"/>
                </a:ext>
              </a:extLst>
            </p:cNvPr>
            <p:cNvSpPr/>
            <p:nvPr/>
          </p:nvSpPr>
          <p:spPr bwMode="auto">
            <a:xfrm flipH="1">
              <a:off x="8478904" y="2290400"/>
              <a:ext cx="3717291" cy="4369477"/>
            </a:xfrm>
            <a:prstGeom prst="bentArrow">
              <a:avLst>
                <a:gd name="adj1" fmla="val 25000"/>
                <a:gd name="adj2" fmla="val 0"/>
                <a:gd name="adj3" fmla="val 25000"/>
                <a:gd name="adj4" fmla="val 0"/>
              </a:avLst>
            </a:prstGeom>
            <a:ln w="6350">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cs typeface="Segoe UI" pitchFamily="34" charset="0"/>
              </a:endParaRPr>
            </a:p>
          </p:txBody>
        </p:sp>
      </p:grpSp>
      <p:grpSp>
        <p:nvGrpSpPr>
          <p:cNvPr id="59" name="Group 58">
            <a:extLst>
              <a:ext uri="{FF2B5EF4-FFF2-40B4-BE49-F238E27FC236}">
                <a16:creationId xmlns:a16="http://schemas.microsoft.com/office/drawing/2014/main" id="{C9FE49A5-68CD-4963-9C03-095595286DE7}"/>
              </a:ext>
            </a:extLst>
          </p:cNvPr>
          <p:cNvGrpSpPr/>
          <p:nvPr/>
        </p:nvGrpSpPr>
        <p:grpSpPr>
          <a:xfrm flipH="1">
            <a:off x="6330017" y="1925097"/>
            <a:ext cx="6107697" cy="951453"/>
            <a:chOff x="-1521" y="1338943"/>
            <a:chExt cx="6537939" cy="951453"/>
          </a:xfrm>
        </p:grpSpPr>
        <p:sp>
          <p:nvSpPr>
            <p:cNvPr id="71" name="Rectangle: Rounded Corners 70">
              <a:extLst>
                <a:ext uri="{FF2B5EF4-FFF2-40B4-BE49-F238E27FC236}">
                  <a16:creationId xmlns:a16="http://schemas.microsoft.com/office/drawing/2014/main" id="{D1126213-A983-4A70-8AFB-E5CEB3FFDBAF}"/>
                </a:ext>
              </a:extLst>
            </p:cNvPr>
            <p:cNvSpPr/>
            <p:nvPr/>
          </p:nvSpPr>
          <p:spPr bwMode="auto">
            <a:xfrm>
              <a:off x="-1521" y="1465165"/>
              <a:ext cx="6375165" cy="699009"/>
            </a:xfrm>
            <a:prstGeom prst="roundRect">
              <a:avLst>
                <a:gd name="adj" fmla="val 0"/>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114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IN" sz="2400" dirty="0">
                  <a:solidFill>
                    <a:schemeClr val="bg1"/>
                  </a:solidFill>
                  <a:ea typeface="Segoe UI" pitchFamily="34" charset="0"/>
                  <a:cs typeface="Segoe UI" pitchFamily="34" charset="0"/>
                </a:rPr>
                <a:t>Considerations</a:t>
              </a:r>
            </a:p>
          </p:txBody>
        </p:sp>
        <p:grpSp>
          <p:nvGrpSpPr>
            <p:cNvPr id="72" name="Group 71">
              <a:extLst>
                <a:ext uri="{FF2B5EF4-FFF2-40B4-BE49-F238E27FC236}">
                  <a16:creationId xmlns:a16="http://schemas.microsoft.com/office/drawing/2014/main" id="{7BA79E51-1989-4FC3-8760-DD181F5437C1}"/>
                </a:ext>
              </a:extLst>
            </p:cNvPr>
            <p:cNvGrpSpPr/>
            <p:nvPr/>
          </p:nvGrpSpPr>
          <p:grpSpPr>
            <a:xfrm>
              <a:off x="-5" y="1338943"/>
              <a:ext cx="6536423" cy="951453"/>
              <a:chOff x="-3" y="1338943"/>
              <a:chExt cx="4200146" cy="951453"/>
            </a:xfrm>
          </p:grpSpPr>
          <p:sp>
            <p:nvSpPr>
              <p:cNvPr id="73" name="Arrow: Bent 72">
                <a:extLst>
                  <a:ext uri="{FF2B5EF4-FFF2-40B4-BE49-F238E27FC236}">
                    <a16:creationId xmlns:a16="http://schemas.microsoft.com/office/drawing/2014/main" id="{7060318D-BDDE-49A5-BA8A-0AA52EDBB68C}"/>
                  </a:ext>
                </a:extLst>
              </p:cNvPr>
              <p:cNvSpPr/>
              <p:nvPr/>
            </p:nvSpPr>
            <p:spPr bwMode="auto">
              <a:xfrm rot="5400000">
                <a:off x="1735583" y="-396643"/>
                <a:ext cx="728974" cy="4200145"/>
              </a:xfrm>
              <a:prstGeom prst="bentArrow">
                <a:avLst>
                  <a:gd name="adj1" fmla="val 25000"/>
                  <a:gd name="adj2" fmla="val 0"/>
                  <a:gd name="adj3" fmla="val 25000"/>
                  <a:gd name="adj4" fmla="val 0"/>
                </a:avLst>
              </a:prstGeom>
              <a:ln w="6350">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solidFill>
                    <a:schemeClr val="bg1"/>
                  </a:solidFill>
                  <a:ea typeface="Segoe UI" pitchFamily="34" charset="0"/>
                  <a:cs typeface="Segoe UI" pitchFamily="34" charset="0"/>
                </a:endParaRPr>
              </a:p>
            </p:txBody>
          </p:sp>
          <p:sp>
            <p:nvSpPr>
              <p:cNvPr id="74" name="Arrow: Bent 73">
                <a:extLst>
                  <a:ext uri="{FF2B5EF4-FFF2-40B4-BE49-F238E27FC236}">
                    <a16:creationId xmlns:a16="http://schemas.microsoft.com/office/drawing/2014/main" id="{DA7A41F5-2D96-4DC8-9E88-F5ED66921738}"/>
                  </a:ext>
                </a:extLst>
              </p:cNvPr>
              <p:cNvSpPr/>
              <p:nvPr/>
            </p:nvSpPr>
            <p:spPr bwMode="auto">
              <a:xfrm rot="16200000" flipV="1">
                <a:off x="3054393" y="1144646"/>
                <a:ext cx="630155" cy="1661345"/>
              </a:xfrm>
              <a:prstGeom prst="bentArrow">
                <a:avLst>
                  <a:gd name="adj1" fmla="val 25000"/>
                  <a:gd name="adj2" fmla="val 0"/>
                  <a:gd name="adj3" fmla="val 25000"/>
                  <a:gd name="adj4" fmla="val 0"/>
                </a:avLst>
              </a:prstGeom>
              <a:ln w="6350">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solidFill>
                    <a:schemeClr val="bg1"/>
                  </a:solidFill>
                  <a:ea typeface="Segoe UI" pitchFamily="34" charset="0"/>
                  <a:cs typeface="Segoe UI" pitchFamily="34" charset="0"/>
                </a:endParaRPr>
              </a:p>
            </p:txBody>
          </p:sp>
        </p:grpSp>
      </p:grpSp>
      <p:sp>
        <p:nvSpPr>
          <p:cNvPr id="9" name="Rectangle 8">
            <a:extLst>
              <a:ext uri="{FF2B5EF4-FFF2-40B4-BE49-F238E27FC236}">
                <a16:creationId xmlns:a16="http://schemas.microsoft.com/office/drawing/2014/main" id="{F846BFFC-3380-4A66-A751-E9ABFD7CF161}"/>
              </a:ext>
            </a:extLst>
          </p:cNvPr>
          <p:cNvSpPr/>
          <p:nvPr/>
        </p:nvSpPr>
        <p:spPr bwMode="auto">
          <a:xfrm flipH="1">
            <a:off x="216178" y="6322695"/>
            <a:ext cx="36576" cy="148909"/>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7" name="Rectangle 66">
            <a:extLst>
              <a:ext uri="{FF2B5EF4-FFF2-40B4-BE49-F238E27FC236}">
                <a16:creationId xmlns:a16="http://schemas.microsoft.com/office/drawing/2014/main" id="{BEFF0BDA-D9D5-4C04-B366-0E8C204B063E}"/>
              </a:ext>
            </a:extLst>
          </p:cNvPr>
          <p:cNvSpPr/>
          <p:nvPr/>
        </p:nvSpPr>
        <p:spPr bwMode="auto">
          <a:xfrm>
            <a:off x="12177121" y="6322695"/>
            <a:ext cx="36576" cy="148909"/>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4" name="Rectangle 43">
            <a:extLst>
              <a:ext uri="{FF2B5EF4-FFF2-40B4-BE49-F238E27FC236}">
                <a16:creationId xmlns:a16="http://schemas.microsoft.com/office/drawing/2014/main" id="{F3248724-7FD0-463E-AAB9-5C262BE6EFA7}"/>
              </a:ext>
            </a:extLst>
          </p:cNvPr>
          <p:cNvSpPr/>
          <p:nvPr/>
        </p:nvSpPr>
        <p:spPr bwMode="auto">
          <a:xfrm>
            <a:off x="174269" y="3235776"/>
            <a:ext cx="109728" cy="105107"/>
          </a:xfrm>
          <a:prstGeom prst="rect">
            <a:avLst/>
          </a:prstGeom>
          <a:solidFill>
            <a:schemeClr val="bg1"/>
          </a:solidFill>
          <a:ln w="6350">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1600" dirty="0" err="1">
              <a:gradFill>
                <a:gsLst>
                  <a:gs pos="0">
                    <a:srgbClr val="FFFFFF"/>
                  </a:gs>
                  <a:gs pos="100000">
                    <a:srgbClr val="FFFFFF"/>
                  </a:gs>
                </a:gsLst>
                <a:lin ang="5400000" scaled="0"/>
              </a:gradFill>
              <a:cs typeface="Segoe UI" pitchFamily="34" charset="0"/>
            </a:endParaRPr>
          </a:p>
        </p:txBody>
      </p:sp>
      <p:sp>
        <p:nvSpPr>
          <p:cNvPr id="50" name="Rectangle 49">
            <a:extLst>
              <a:ext uri="{FF2B5EF4-FFF2-40B4-BE49-F238E27FC236}">
                <a16:creationId xmlns:a16="http://schemas.microsoft.com/office/drawing/2014/main" id="{141BC81C-6DB1-4A39-86B7-960492174A39}"/>
              </a:ext>
            </a:extLst>
          </p:cNvPr>
          <p:cNvSpPr/>
          <p:nvPr/>
        </p:nvSpPr>
        <p:spPr bwMode="auto">
          <a:xfrm>
            <a:off x="174270" y="4130297"/>
            <a:ext cx="109728" cy="105107"/>
          </a:xfrm>
          <a:prstGeom prst="rect">
            <a:avLst/>
          </a:prstGeom>
          <a:solidFill>
            <a:schemeClr val="bg1"/>
          </a:solidFill>
          <a:ln w="6350">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1600" dirty="0" err="1">
              <a:gradFill>
                <a:gsLst>
                  <a:gs pos="0">
                    <a:srgbClr val="FFFFFF"/>
                  </a:gs>
                  <a:gs pos="100000">
                    <a:srgbClr val="FFFFFF"/>
                  </a:gs>
                </a:gsLst>
                <a:lin ang="5400000" scaled="0"/>
              </a:gradFill>
              <a:cs typeface="Segoe UI" pitchFamily="34" charset="0"/>
            </a:endParaRPr>
          </a:p>
        </p:txBody>
      </p:sp>
      <p:sp>
        <p:nvSpPr>
          <p:cNvPr id="53" name="Rectangle 52">
            <a:extLst>
              <a:ext uri="{FF2B5EF4-FFF2-40B4-BE49-F238E27FC236}">
                <a16:creationId xmlns:a16="http://schemas.microsoft.com/office/drawing/2014/main" id="{443CDC2A-E5D9-42CA-8B9B-1F1CE2A71EEB}"/>
              </a:ext>
            </a:extLst>
          </p:cNvPr>
          <p:cNvSpPr/>
          <p:nvPr/>
        </p:nvSpPr>
        <p:spPr bwMode="auto">
          <a:xfrm>
            <a:off x="174269" y="5028976"/>
            <a:ext cx="109728" cy="105107"/>
          </a:xfrm>
          <a:prstGeom prst="rect">
            <a:avLst/>
          </a:prstGeom>
          <a:solidFill>
            <a:schemeClr val="bg1"/>
          </a:solidFill>
          <a:ln w="6350">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1600" dirty="0" err="1">
              <a:gradFill>
                <a:gsLst>
                  <a:gs pos="0">
                    <a:srgbClr val="FFFFFF"/>
                  </a:gs>
                  <a:gs pos="100000">
                    <a:srgbClr val="FFFFFF"/>
                  </a:gs>
                </a:gsLst>
                <a:lin ang="5400000" scaled="0"/>
              </a:gradFill>
              <a:cs typeface="Segoe UI" pitchFamily="34" charset="0"/>
            </a:endParaRPr>
          </a:p>
        </p:txBody>
      </p:sp>
      <p:cxnSp>
        <p:nvCxnSpPr>
          <p:cNvPr id="76" name="Straight Connector 75">
            <a:extLst>
              <a:ext uri="{FF2B5EF4-FFF2-40B4-BE49-F238E27FC236}">
                <a16:creationId xmlns:a16="http://schemas.microsoft.com/office/drawing/2014/main" id="{99237333-0632-4ED5-9A4C-0DAF66D660F8}"/>
              </a:ext>
            </a:extLst>
          </p:cNvPr>
          <p:cNvCxnSpPr/>
          <p:nvPr/>
        </p:nvCxnSpPr>
        <p:spPr>
          <a:xfrm>
            <a:off x="6218237" y="2968128"/>
            <a:ext cx="0" cy="3389291"/>
          </a:xfrm>
          <a:prstGeom prst="line">
            <a:avLst/>
          </a:prstGeom>
          <a:ln>
            <a:solidFill>
              <a:schemeClr val="bg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722591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DBD76683-E875-49EC-A8DF-458AF29DAC99}"/>
              </a:ext>
            </a:extLst>
          </p:cNvPr>
          <p:cNvGraphicFramePr>
            <a:graphicFrameLocks noChangeAspect="1"/>
          </p:cNvGraphicFramePr>
          <p:nvPr>
            <p:custDataLst>
              <p:tags r:id="rId2"/>
            </p:custDataLst>
            <p:extLst>
              <p:ext uri="{D42A27DB-BD31-4B8C-83A1-F6EECF244321}">
                <p14:modId xmlns:p14="http://schemas.microsoft.com/office/powerpoint/2010/main" val="198451423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2708" name="think-cell Slide" r:id="rId5" imgW="425" imgH="424" progId="TCLayout.ActiveDocument.1">
                  <p:embed/>
                </p:oleObj>
              </mc:Choice>
              <mc:Fallback>
                <p:oleObj name="think-cell Slide" r:id="rId5" imgW="425" imgH="424" progId="TCLayout.ActiveDocument.1">
                  <p:embed/>
                  <p:pic>
                    <p:nvPicPr>
                      <p:cNvPr id="5" name="Object 4" hidden="1">
                        <a:extLst>
                          <a:ext uri="{FF2B5EF4-FFF2-40B4-BE49-F238E27FC236}">
                            <a16:creationId xmlns:a16="http://schemas.microsoft.com/office/drawing/2014/main" id="{DBD76683-E875-49EC-A8DF-458AF29DAC99}"/>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59E7DD12-50E5-45C6-9AD1-9A4AE9102398}"/>
              </a:ext>
            </a:extLst>
          </p:cNvPr>
          <p:cNvSpPr/>
          <p:nvPr>
            <p:custDataLst>
              <p:tags r:id="rId3"/>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5399" dirty="0" err="1">
              <a:gradFill>
                <a:gsLst>
                  <a:gs pos="0">
                    <a:srgbClr val="FFFFFF"/>
                  </a:gs>
                  <a:gs pos="100000">
                    <a:srgbClr val="FFFFFF"/>
                  </a:gs>
                </a:gsLst>
                <a:lin ang="5400000" scaled="0"/>
              </a:gradFill>
              <a:latin typeface="Segoe UI Semibold" panose="020B0702040204020203" pitchFamily="34" charset="0"/>
              <a:cs typeface="Segoe UI" panose="020B0502040204020203" pitchFamily="34" charset="0"/>
              <a:sym typeface="Segoe UI Semibold" panose="020B0702040204020203" pitchFamily="34" charset="0"/>
            </a:endParaRPr>
          </a:p>
        </p:txBody>
      </p:sp>
      <p:sp>
        <p:nvSpPr>
          <p:cNvPr id="2" name="Title 1">
            <a:extLst>
              <a:ext uri="{FF2B5EF4-FFF2-40B4-BE49-F238E27FC236}">
                <a16:creationId xmlns:a16="http://schemas.microsoft.com/office/drawing/2014/main" id="{B8A73FAA-7A46-4469-8EA1-9A16CB6B52FE}"/>
              </a:ext>
            </a:extLst>
          </p:cNvPr>
          <p:cNvSpPr>
            <a:spLocks noGrp="1"/>
          </p:cNvSpPr>
          <p:nvPr>
            <p:ph type="title"/>
          </p:nvPr>
        </p:nvSpPr>
        <p:spPr/>
        <p:txBody>
          <a:bodyPr anchor="b"/>
          <a:lstStyle/>
          <a:p>
            <a:r>
              <a:rPr lang="en-US" dirty="0"/>
              <a:t>Implementation Guidance – infrastructure management</a:t>
            </a:r>
          </a:p>
        </p:txBody>
      </p:sp>
    </p:spTree>
    <p:extLst>
      <p:ext uri="{BB962C8B-B14F-4D97-AF65-F5344CB8AC3E}">
        <p14:creationId xmlns:p14="http://schemas.microsoft.com/office/powerpoint/2010/main" val="2068518033"/>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6A448-B625-457B-B8E3-7EB67F99E95A}"/>
              </a:ext>
            </a:extLst>
          </p:cNvPr>
          <p:cNvSpPr>
            <a:spLocks noGrp="1"/>
          </p:cNvSpPr>
          <p:nvPr>
            <p:ph type="title"/>
          </p:nvPr>
        </p:nvSpPr>
        <p:spPr>
          <a:xfrm>
            <a:off x="434975" y="449264"/>
            <a:ext cx="11563350" cy="773112"/>
          </a:xfrm>
        </p:spPr>
        <p:txBody>
          <a:bodyPr/>
          <a:lstStyle/>
          <a:p>
            <a:r>
              <a:rPr lang="en-US" dirty="0"/>
              <a:t>Master Image Management</a:t>
            </a:r>
          </a:p>
        </p:txBody>
      </p:sp>
      <p:sp>
        <p:nvSpPr>
          <p:cNvPr id="7" name="Rectangle 6">
            <a:extLst>
              <a:ext uri="{FF2B5EF4-FFF2-40B4-BE49-F238E27FC236}">
                <a16:creationId xmlns:a16="http://schemas.microsoft.com/office/drawing/2014/main" id="{F8FB072B-EFA6-486C-8BCB-450AD6BD7FEF}"/>
              </a:ext>
            </a:extLst>
          </p:cNvPr>
          <p:cNvSpPr/>
          <p:nvPr/>
        </p:nvSpPr>
        <p:spPr>
          <a:xfrm>
            <a:off x="442808" y="2090057"/>
            <a:ext cx="4547970" cy="4049486"/>
          </a:xfrm>
          <a:prstGeom prst="rect">
            <a:avLst/>
          </a:prstGeom>
          <a:ln w="6350">
            <a:solidFill>
              <a:schemeClr val="bg1">
                <a:lumMod val="85000"/>
              </a:schemeClr>
            </a:solidFill>
          </a:ln>
        </p:spPr>
        <p:txBody>
          <a:bodyPr wrap="square" lIns="137160" tIns="91440" rIns="137160" bIns="91440">
            <a:noAutofit/>
          </a:bodyPr>
          <a:lstStyle/>
          <a:p>
            <a:pPr defTabSz="932472" fontAlgn="base">
              <a:spcBef>
                <a:spcPts val="600"/>
              </a:spcBef>
              <a:spcAft>
                <a:spcPts val="600"/>
              </a:spcAft>
            </a:pPr>
            <a:r>
              <a:rPr lang="en-US" sz="2400" dirty="0">
                <a:solidFill>
                  <a:schemeClr val="accent1"/>
                </a:solidFill>
                <a:cs typeface="Segoe UI" pitchFamily="34" charset="0"/>
              </a:rPr>
              <a:t>Master image can be managed by any already existing process and technologies including</a:t>
            </a:r>
          </a:p>
          <a:p>
            <a:pPr marL="419100" indent="-266700" defTabSz="932472" fontAlgn="base">
              <a:spcBef>
                <a:spcPts val="600"/>
              </a:spcBef>
              <a:spcAft>
                <a:spcPts val="600"/>
              </a:spcAft>
              <a:buFont typeface="Arial" panose="020B0604020202020204" pitchFamily="34" charset="0"/>
              <a:buChar char="•"/>
            </a:pPr>
            <a:r>
              <a:rPr lang="en-US" sz="2400" dirty="0">
                <a:ea typeface="Segoe UI" pitchFamily="34" charset="0"/>
                <a:cs typeface="Segoe UI" pitchFamily="34" charset="0"/>
              </a:rPr>
              <a:t>Azure Update Management </a:t>
            </a:r>
          </a:p>
          <a:p>
            <a:pPr marL="419100" indent="-266700" defTabSz="932472" fontAlgn="base">
              <a:spcBef>
                <a:spcPts val="600"/>
              </a:spcBef>
              <a:spcAft>
                <a:spcPts val="600"/>
              </a:spcAft>
              <a:buFont typeface="Arial" panose="020B0604020202020204" pitchFamily="34" charset="0"/>
              <a:buChar char="•"/>
            </a:pPr>
            <a:r>
              <a:rPr lang="en-US" sz="2400" dirty="0">
                <a:ea typeface="Segoe UI" pitchFamily="34" charset="0"/>
                <a:cs typeface="Segoe UI" pitchFamily="34" charset="0"/>
              </a:rPr>
              <a:t>System Center Configuration Manager</a:t>
            </a:r>
          </a:p>
          <a:p>
            <a:pPr marL="419100" indent="-266700" defTabSz="932472" fontAlgn="base">
              <a:spcBef>
                <a:spcPts val="600"/>
              </a:spcBef>
              <a:spcAft>
                <a:spcPts val="600"/>
              </a:spcAft>
              <a:buFont typeface="Arial" panose="020B0604020202020204" pitchFamily="34" charset="0"/>
              <a:buChar char="•"/>
            </a:pPr>
            <a:r>
              <a:rPr lang="en-US" sz="2400" dirty="0">
                <a:ea typeface="Segoe UI" pitchFamily="34" charset="0"/>
                <a:cs typeface="Segoe UI" pitchFamily="34" charset="0"/>
              </a:rPr>
              <a:t>3</a:t>
            </a:r>
            <a:r>
              <a:rPr lang="en-US" sz="2400" baseline="30000" dirty="0">
                <a:ea typeface="Segoe UI" pitchFamily="34" charset="0"/>
                <a:cs typeface="Segoe UI" pitchFamily="34" charset="0"/>
              </a:rPr>
              <a:t>rd</a:t>
            </a:r>
            <a:r>
              <a:rPr lang="en-US" sz="2400" dirty="0">
                <a:ea typeface="Segoe UI" pitchFamily="34" charset="0"/>
                <a:cs typeface="Segoe UI" pitchFamily="34" charset="0"/>
              </a:rPr>
              <a:t> party</a:t>
            </a:r>
            <a:endParaRPr lang="en-US" sz="2800" dirty="0">
              <a:cs typeface="Segoe UI" pitchFamily="34" charset="0"/>
            </a:endParaRPr>
          </a:p>
        </p:txBody>
      </p:sp>
      <p:sp>
        <p:nvSpPr>
          <p:cNvPr id="33" name="Rectangle 32">
            <a:extLst>
              <a:ext uri="{FF2B5EF4-FFF2-40B4-BE49-F238E27FC236}">
                <a16:creationId xmlns:a16="http://schemas.microsoft.com/office/drawing/2014/main" id="{3B877B13-5F48-4D31-8871-937B80511EE3}"/>
              </a:ext>
            </a:extLst>
          </p:cNvPr>
          <p:cNvSpPr/>
          <p:nvPr/>
        </p:nvSpPr>
        <p:spPr>
          <a:xfrm>
            <a:off x="5243554" y="2090057"/>
            <a:ext cx="3256935" cy="4049486"/>
          </a:xfrm>
          <a:prstGeom prst="rect">
            <a:avLst/>
          </a:prstGeom>
          <a:ln w="6350">
            <a:solidFill>
              <a:schemeClr val="bg1">
                <a:lumMod val="85000"/>
              </a:schemeClr>
            </a:solidFill>
          </a:ln>
        </p:spPr>
        <p:txBody>
          <a:bodyPr wrap="square" lIns="137160" tIns="91440" rIns="137160" bIns="91440">
            <a:noAutofit/>
          </a:bodyPr>
          <a:lstStyle/>
          <a:p>
            <a:pPr>
              <a:spcBef>
                <a:spcPts val="3000"/>
              </a:spcBef>
              <a:spcAft>
                <a:spcPts val="600"/>
              </a:spcAft>
            </a:pPr>
            <a:r>
              <a:rPr lang="en-US" sz="2400" dirty="0">
                <a:solidFill>
                  <a:schemeClr val="accent1"/>
                </a:solidFill>
                <a:cs typeface="Segoe UI" pitchFamily="34" charset="0"/>
              </a:rPr>
              <a:t>Best practices document will be provided to assist in configuration of a golden image </a:t>
            </a:r>
            <a:br>
              <a:rPr lang="en-US" sz="2400" dirty="0">
                <a:solidFill>
                  <a:schemeClr val="accent1"/>
                </a:solidFill>
                <a:cs typeface="Segoe UI" pitchFamily="34" charset="0"/>
              </a:rPr>
            </a:br>
            <a:r>
              <a:rPr lang="en-US" sz="2400" dirty="0">
                <a:solidFill>
                  <a:schemeClr val="accent1"/>
                </a:solidFill>
                <a:cs typeface="Segoe UI" pitchFamily="34" charset="0"/>
              </a:rPr>
              <a:t>for WVD</a:t>
            </a:r>
          </a:p>
        </p:txBody>
      </p:sp>
      <p:sp>
        <p:nvSpPr>
          <p:cNvPr id="34" name="Rectangle 33">
            <a:extLst>
              <a:ext uri="{FF2B5EF4-FFF2-40B4-BE49-F238E27FC236}">
                <a16:creationId xmlns:a16="http://schemas.microsoft.com/office/drawing/2014/main" id="{BA84428B-0A8F-4AD0-8D8B-EA9DE5B5333A}"/>
              </a:ext>
            </a:extLst>
          </p:cNvPr>
          <p:cNvSpPr/>
          <p:nvPr/>
        </p:nvSpPr>
        <p:spPr>
          <a:xfrm>
            <a:off x="8741390" y="2090057"/>
            <a:ext cx="3256935" cy="4049486"/>
          </a:xfrm>
          <a:prstGeom prst="rect">
            <a:avLst/>
          </a:prstGeom>
          <a:ln w="6350">
            <a:solidFill>
              <a:schemeClr val="bg1">
                <a:lumMod val="85000"/>
              </a:schemeClr>
            </a:solidFill>
          </a:ln>
        </p:spPr>
        <p:txBody>
          <a:bodyPr wrap="square" lIns="137160" tIns="91440" rIns="137160" bIns="91440">
            <a:noAutofit/>
          </a:bodyPr>
          <a:lstStyle/>
          <a:p>
            <a:pPr>
              <a:spcBef>
                <a:spcPts val="3000"/>
              </a:spcBef>
              <a:spcAft>
                <a:spcPts val="1800"/>
              </a:spcAft>
            </a:pPr>
            <a:r>
              <a:rPr lang="en-US" sz="2400" dirty="0">
                <a:solidFill>
                  <a:schemeClr val="accent1"/>
                </a:solidFill>
                <a:cs typeface="Segoe UI" pitchFamily="34" charset="0"/>
              </a:rPr>
              <a:t>Application masking technology to minimize the number of golden images and simplify app image management</a:t>
            </a:r>
          </a:p>
        </p:txBody>
      </p:sp>
      <p:cxnSp>
        <p:nvCxnSpPr>
          <p:cNvPr id="32" name="Straight Connector 31">
            <a:extLst>
              <a:ext uri="{FF2B5EF4-FFF2-40B4-BE49-F238E27FC236}">
                <a16:creationId xmlns:a16="http://schemas.microsoft.com/office/drawing/2014/main" id="{9D096971-071A-4921-9BAA-318754393187}"/>
              </a:ext>
            </a:extLst>
          </p:cNvPr>
          <p:cNvCxnSpPr/>
          <p:nvPr/>
        </p:nvCxnSpPr>
        <p:spPr>
          <a:xfrm>
            <a:off x="466559" y="20900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03371979-0C5C-4E91-8097-2F7AD84014C4}"/>
              </a:ext>
            </a:extLst>
          </p:cNvPr>
          <p:cNvCxnSpPr/>
          <p:nvPr/>
        </p:nvCxnSpPr>
        <p:spPr>
          <a:xfrm>
            <a:off x="5255430" y="20900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0E070313-4158-4354-9ACA-D43F50A64B19}"/>
              </a:ext>
            </a:extLst>
          </p:cNvPr>
          <p:cNvCxnSpPr/>
          <p:nvPr/>
        </p:nvCxnSpPr>
        <p:spPr>
          <a:xfrm>
            <a:off x="8753266" y="20900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0" name="Trackers_EADF" title="Icon of a clipboard with a checklist on it">
            <a:extLst>
              <a:ext uri="{FF2B5EF4-FFF2-40B4-BE49-F238E27FC236}">
                <a16:creationId xmlns:a16="http://schemas.microsoft.com/office/drawing/2014/main" id="{30B3D904-C445-41CB-BE43-669722B40AD7}"/>
              </a:ext>
            </a:extLst>
          </p:cNvPr>
          <p:cNvSpPr>
            <a:spLocks noChangeAspect="1" noEditPoints="1"/>
          </p:cNvSpPr>
          <p:nvPr/>
        </p:nvSpPr>
        <p:spPr bwMode="auto">
          <a:xfrm>
            <a:off x="5255430" y="1481049"/>
            <a:ext cx="373474" cy="509249"/>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2375 w 2750"/>
              <a:gd name="T33" fmla="*/ 1750 h 3750"/>
              <a:gd name="T34" fmla="*/ 1375 w 2750"/>
              <a:gd name="T35" fmla="*/ 1750 h 3750"/>
              <a:gd name="T36" fmla="*/ 2375 w 2750"/>
              <a:gd name="T37" fmla="*/ 2500 h 3750"/>
              <a:gd name="T38" fmla="*/ 1375 w 2750"/>
              <a:gd name="T39" fmla="*/ 2500 h 3750"/>
              <a:gd name="T40" fmla="*/ 2375 w 2750"/>
              <a:gd name="T41" fmla="*/ 3250 h 3750"/>
              <a:gd name="T42" fmla="*/ 1375 w 2750"/>
              <a:gd name="T43" fmla="*/ 3250 h 3750"/>
              <a:gd name="T44" fmla="*/ 500 w 2750"/>
              <a:gd name="T45" fmla="*/ 1500 h 3750"/>
              <a:gd name="T46" fmla="*/ 750 w 2750"/>
              <a:gd name="T47" fmla="*/ 1750 h 3750"/>
              <a:gd name="T48" fmla="*/ 1125 w 2750"/>
              <a:gd name="T49" fmla="*/ 1375 h 3750"/>
              <a:gd name="T50" fmla="*/ 500 w 2750"/>
              <a:gd name="T51" fmla="*/ 2250 h 3750"/>
              <a:gd name="T52" fmla="*/ 750 w 2750"/>
              <a:gd name="T53" fmla="*/ 2500 h 3750"/>
              <a:gd name="T54" fmla="*/ 1125 w 2750"/>
              <a:gd name="T55" fmla="*/ 2125 h 3750"/>
              <a:gd name="T56" fmla="*/ 500 w 2750"/>
              <a:gd name="T57" fmla="*/ 3000 h 3750"/>
              <a:gd name="T58" fmla="*/ 750 w 2750"/>
              <a:gd name="T59" fmla="*/ 3250 h 3750"/>
              <a:gd name="T60" fmla="*/ 112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2375" y="1750"/>
                </a:moveTo>
                <a:cubicBezTo>
                  <a:pt x="1375" y="1750"/>
                  <a:pt x="1375" y="1750"/>
                  <a:pt x="1375" y="1750"/>
                </a:cubicBezTo>
                <a:moveTo>
                  <a:pt x="2375" y="2500"/>
                </a:moveTo>
                <a:cubicBezTo>
                  <a:pt x="1375" y="2500"/>
                  <a:pt x="1375" y="2500"/>
                  <a:pt x="1375" y="2500"/>
                </a:cubicBezTo>
                <a:moveTo>
                  <a:pt x="2375" y="3250"/>
                </a:moveTo>
                <a:cubicBezTo>
                  <a:pt x="1375" y="3250"/>
                  <a:pt x="1375" y="3250"/>
                  <a:pt x="1375" y="3250"/>
                </a:cubicBezTo>
                <a:moveTo>
                  <a:pt x="500" y="1500"/>
                </a:moveTo>
                <a:cubicBezTo>
                  <a:pt x="750" y="1750"/>
                  <a:pt x="750" y="1750"/>
                  <a:pt x="750" y="1750"/>
                </a:cubicBezTo>
                <a:cubicBezTo>
                  <a:pt x="1125" y="1375"/>
                  <a:pt x="1125" y="1375"/>
                  <a:pt x="1125" y="1375"/>
                </a:cubicBezTo>
                <a:moveTo>
                  <a:pt x="500" y="2250"/>
                </a:moveTo>
                <a:cubicBezTo>
                  <a:pt x="750" y="2500"/>
                  <a:pt x="750" y="2500"/>
                  <a:pt x="750" y="2500"/>
                </a:cubicBezTo>
                <a:cubicBezTo>
                  <a:pt x="1125" y="2125"/>
                  <a:pt x="1125" y="2125"/>
                  <a:pt x="1125" y="2125"/>
                </a:cubicBezTo>
                <a:moveTo>
                  <a:pt x="500" y="3000"/>
                </a:moveTo>
                <a:cubicBezTo>
                  <a:pt x="750" y="3250"/>
                  <a:pt x="750" y="3250"/>
                  <a:pt x="750" y="3250"/>
                </a:cubicBezTo>
                <a:cubicBezTo>
                  <a:pt x="1125" y="2875"/>
                  <a:pt x="1125" y="2875"/>
                  <a:pt x="1125" y="2875"/>
                </a:cubicBezTo>
              </a:path>
            </a:pathLst>
          </a:custGeom>
          <a:noFill/>
          <a:ln w="127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41" name="Group 40">
            <a:extLst>
              <a:ext uri="{FF2B5EF4-FFF2-40B4-BE49-F238E27FC236}">
                <a16:creationId xmlns:a16="http://schemas.microsoft.com/office/drawing/2014/main" id="{715E94C3-DABD-4639-A6C4-E3CFB6B5A2FF}"/>
              </a:ext>
            </a:extLst>
          </p:cNvPr>
          <p:cNvGrpSpPr/>
          <p:nvPr/>
        </p:nvGrpSpPr>
        <p:grpSpPr>
          <a:xfrm>
            <a:off x="8758128" y="1476375"/>
            <a:ext cx="466411" cy="513923"/>
            <a:chOff x="8189222" y="3331798"/>
            <a:chExt cx="287665" cy="316971"/>
          </a:xfrm>
        </p:grpSpPr>
        <p:sp>
          <p:nvSpPr>
            <p:cNvPr id="42" name="Freeform: Shape 41">
              <a:extLst>
                <a:ext uri="{FF2B5EF4-FFF2-40B4-BE49-F238E27FC236}">
                  <a16:creationId xmlns:a16="http://schemas.microsoft.com/office/drawing/2014/main" id="{3CBE98BA-D42C-469A-9F33-DF985F6CC2C4}"/>
                </a:ext>
              </a:extLst>
            </p:cNvPr>
            <p:cNvSpPr/>
            <p:nvPr/>
          </p:nvSpPr>
          <p:spPr>
            <a:xfrm>
              <a:off x="8189222" y="3543994"/>
              <a:ext cx="38100" cy="104775"/>
            </a:xfrm>
            <a:custGeom>
              <a:avLst/>
              <a:gdLst>
                <a:gd name="connsiteX0" fmla="*/ 36875 w 38100"/>
                <a:gd name="connsiteY0" fmla="*/ 100693 h 104775"/>
                <a:gd name="connsiteX1" fmla="*/ 7348 w 38100"/>
                <a:gd name="connsiteY1" fmla="*/ 100693 h 104775"/>
                <a:gd name="connsiteX2" fmla="*/ 7348 w 38100"/>
                <a:gd name="connsiteY2" fmla="*/ 7348 h 104775"/>
                <a:gd name="connsiteX3" fmla="*/ 36875 w 38100"/>
                <a:gd name="connsiteY3" fmla="*/ 7348 h 104775"/>
              </a:gdLst>
              <a:ahLst/>
              <a:cxnLst>
                <a:cxn ang="0">
                  <a:pos x="connsiteX0" y="connsiteY0"/>
                </a:cxn>
                <a:cxn ang="0">
                  <a:pos x="connsiteX1" y="connsiteY1"/>
                </a:cxn>
                <a:cxn ang="0">
                  <a:pos x="connsiteX2" y="connsiteY2"/>
                </a:cxn>
                <a:cxn ang="0">
                  <a:pos x="connsiteX3" y="connsiteY3"/>
                </a:cxn>
              </a:cxnLst>
              <a:rect l="l" t="t" r="r" b="b"/>
              <a:pathLst>
                <a:path w="38100" h="104775">
                  <a:moveTo>
                    <a:pt x="36875" y="100693"/>
                  </a:moveTo>
                  <a:lnTo>
                    <a:pt x="7348" y="100693"/>
                  </a:lnTo>
                  <a:lnTo>
                    <a:pt x="7348" y="7348"/>
                  </a:lnTo>
                  <a:lnTo>
                    <a:pt x="36875" y="7348"/>
                  </a:lnTo>
                  <a:close/>
                </a:path>
              </a:pathLst>
            </a:custGeom>
            <a:noFill/>
            <a:ln w="1270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900">
                <a:gradFill>
                  <a:gsLst>
                    <a:gs pos="0">
                      <a:srgbClr val="505050"/>
                    </a:gs>
                    <a:gs pos="100000">
                      <a:srgbClr val="505050"/>
                    </a:gs>
                  </a:gsLst>
                  <a:lin ang="5400000" scaled="1"/>
                </a:gradFill>
              </a:endParaRPr>
            </a:p>
          </p:txBody>
        </p:sp>
        <p:sp>
          <p:nvSpPr>
            <p:cNvPr id="43" name="Freeform: Shape 42">
              <a:extLst>
                <a:ext uri="{FF2B5EF4-FFF2-40B4-BE49-F238E27FC236}">
                  <a16:creationId xmlns:a16="http://schemas.microsoft.com/office/drawing/2014/main" id="{4A34F8B3-11D1-419A-AB2C-55925AE6928F}"/>
                </a:ext>
              </a:extLst>
            </p:cNvPr>
            <p:cNvSpPr/>
            <p:nvPr/>
          </p:nvSpPr>
          <p:spPr>
            <a:xfrm>
              <a:off x="8219712" y="3512972"/>
              <a:ext cx="257175" cy="123825"/>
            </a:xfrm>
            <a:custGeom>
              <a:avLst/>
              <a:gdLst>
                <a:gd name="connsiteX0" fmla="*/ 7348 w 257175"/>
                <a:gd name="connsiteY0" fmla="*/ 50965 h 123825"/>
                <a:gd name="connsiteX1" fmla="*/ 33065 w 257175"/>
                <a:gd name="connsiteY1" fmla="*/ 24295 h 123825"/>
                <a:gd name="connsiteX2" fmla="*/ 67355 w 257175"/>
                <a:gd name="connsiteY2" fmla="*/ 9055 h 123825"/>
                <a:gd name="connsiteX3" fmla="*/ 154986 w 257175"/>
                <a:gd name="connsiteY3" fmla="*/ 8102 h 123825"/>
                <a:gd name="connsiteX4" fmla="*/ 171178 w 257175"/>
                <a:gd name="connsiteY4" fmla="*/ 20485 h 123825"/>
                <a:gd name="connsiteX5" fmla="*/ 152128 w 257175"/>
                <a:gd name="connsiteY5" fmla="*/ 43345 h 123825"/>
                <a:gd name="connsiteX6" fmla="*/ 98788 w 257175"/>
                <a:gd name="connsiteY6" fmla="*/ 43345 h 123825"/>
                <a:gd name="connsiteX7" fmla="*/ 87358 w 257175"/>
                <a:gd name="connsiteY7" fmla="*/ 53822 h 123825"/>
                <a:gd name="connsiteX8" fmla="*/ 96883 w 257175"/>
                <a:gd name="connsiteY8" fmla="*/ 65252 h 123825"/>
                <a:gd name="connsiteX9" fmla="*/ 156890 w 257175"/>
                <a:gd name="connsiteY9" fmla="*/ 65252 h 123825"/>
                <a:gd name="connsiteX10" fmla="*/ 158795 w 257175"/>
                <a:gd name="connsiteY10" fmla="*/ 65252 h 123825"/>
                <a:gd name="connsiteX11" fmla="*/ 182608 w 257175"/>
                <a:gd name="connsiteY11" fmla="*/ 52870 h 123825"/>
                <a:gd name="connsiteX12" fmla="*/ 216898 w 257175"/>
                <a:gd name="connsiteY12" fmla="*/ 21437 h 123825"/>
                <a:gd name="connsiteX13" fmla="*/ 232138 w 257175"/>
                <a:gd name="connsiteY13" fmla="*/ 9055 h 123825"/>
                <a:gd name="connsiteX14" fmla="*/ 251188 w 257175"/>
                <a:gd name="connsiteY14" fmla="*/ 14770 h 123825"/>
                <a:gd name="connsiteX15" fmla="*/ 248330 w 257175"/>
                <a:gd name="connsiteY15" fmla="*/ 32867 h 123825"/>
                <a:gd name="connsiteX16" fmla="*/ 214040 w 257175"/>
                <a:gd name="connsiteY16" fmla="*/ 67157 h 123825"/>
                <a:gd name="connsiteX17" fmla="*/ 214040 w 257175"/>
                <a:gd name="connsiteY17" fmla="*/ 67157 h 123825"/>
                <a:gd name="connsiteX18" fmla="*/ 183561 w 257175"/>
                <a:gd name="connsiteY18" fmla="*/ 97637 h 123825"/>
                <a:gd name="connsiteX19" fmla="*/ 155938 w 257175"/>
                <a:gd name="connsiteY19" fmla="*/ 111925 h 123825"/>
                <a:gd name="connsiteX20" fmla="*/ 7348 w 257175"/>
                <a:gd name="connsiteY20" fmla="*/ 125260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7175" h="123825">
                  <a:moveTo>
                    <a:pt x="7348" y="50965"/>
                  </a:moveTo>
                  <a:cubicBezTo>
                    <a:pt x="7348" y="50965"/>
                    <a:pt x="22588" y="35725"/>
                    <a:pt x="33065" y="24295"/>
                  </a:cubicBezTo>
                  <a:cubicBezTo>
                    <a:pt x="42590" y="13817"/>
                    <a:pt x="54973" y="9055"/>
                    <a:pt x="67355" y="9055"/>
                  </a:cubicBezTo>
                  <a:cubicBezTo>
                    <a:pt x="96883" y="8102"/>
                    <a:pt x="125458" y="8102"/>
                    <a:pt x="154986" y="8102"/>
                  </a:cubicBezTo>
                  <a:cubicBezTo>
                    <a:pt x="161653" y="8102"/>
                    <a:pt x="169273" y="13817"/>
                    <a:pt x="171178" y="20485"/>
                  </a:cubicBezTo>
                  <a:cubicBezTo>
                    <a:pt x="174036" y="32867"/>
                    <a:pt x="163558" y="43345"/>
                    <a:pt x="152128" y="43345"/>
                  </a:cubicBezTo>
                  <a:cubicBezTo>
                    <a:pt x="134983" y="43345"/>
                    <a:pt x="116886" y="43345"/>
                    <a:pt x="98788" y="43345"/>
                  </a:cubicBezTo>
                  <a:cubicBezTo>
                    <a:pt x="91168" y="43345"/>
                    <a:pt x="87358" y="47155"/>
                    <a:pt x="87358" y="53822"/>
                  </a:cubicBezTo>
                  <a:cubicBezTo>
                    <a:pt x="86405" y="58585"/>
                    <a:pt x="92120" y="65252"/>
                    <a:pt x="96883" y="65252"/>
                  </a:cubicBezTo>
                  <a:cubicBezTo>
                    <a:pt x="116886" y="65252"/>
                    <a:pt x="136888" y="65252"/>
                    <a:pt x="156890" y="65252"/>
                  </a:cubicBezTo>
                  <a:cubicBezTo>
                    <a:pt x="157843" y="65252"/>
                    <a:pt x="157843" y="65252"/>
                    <a:pt x="158795" y="65252"/>
                  </a:cubicBezTo>
                  <a:cubicBezTo>
                    <a:pt x="167368" y="63347"/>
                    <a:pt x="174988" y="59537"/>
                    <a:pt x="182608" y="52870"/>
                  </a:cubicBezTo>
                  <a:cubicBezTo>
                    <a:pt x="194038" y="42392"/>
                    <a:pt x="205468" y="31915"/>
                    <a:pt x="216898" y="21437"/>
                  </a:cubicBezTo>
                  <a:cubicBezTo>
                    <a:pt x="221661" y="16675"/>
                    <a:pt x="226423" y="11912"/>
                    <a:pt x="232138" y="9055"/>
                  </a:cubicBezTo>
                  <a:cubicBezTo>
                    <a:pt x="238805" y="5245"/>
                    <a:pt x="246425" y="8102"/>
                    <a:pt x="251188" y="14770"/>
                  </a:cubicBezTo>
                  <a:cubicBezTo>
                    <a:pt x="254998" y="19532"/>
                    <a:pt x="253093" y="27152"/>
                    <a:pt x="248330" y="32867"/>
                  </a:cubicBezTo>
                  <a:cubicBezTo>
                    <a:pt x="236900" y="44297"/>
                    <a:pt x="225470" y="55727"/>
                    <a:pt x="214040" y="67157"/>
                  </a:cubicBezTo>
                  <a:lnTo>
                    <a:pt x="214040" y="67157"/>
                  </a:lnTo>
                  <a:cubicBezTo>
                    <a:pt x="203563" y="77635"/>
                    <a:pt x="194038" y="87160"/>
                    <a:pt x="183561" y="97637"/>
                  </a:cubicBezTo>
                  <a:cubicBezTo>
                    <a:pt x="175940" y="105257"/>
                    <a:pt x="167368" y="110972"/>
                    <a:pt x="155938" y="111925"/>
                  </a:cubicBezTo>
                  <a:cubicBezTo>
                    <a:pt x="132125" y="114782"/>
                    <a:pt x="7348" y="125260"/>
                    <a:pt x="7348" y="125260"/>
                  </a:cubicBezTo>
                </a:path>
              </a:pathLst>
            </a:custGeom>
            <a:noFill/>
            <a:ln w="1270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900">
                <a:gradFill>
                  <a:gsLst>
                    <a:gs pos="0">
                      <a:srgbClr val="505050"/>
                    </a:gs>
                    <a:gs pos="100000">
                      <a:srgbClr val="505050"/>
                    </a:gs>
                  </a:gsLst>
                  <a:lin ang="5400000" scaled="1"/>
                </a:gradFill>
              </a:endParaRPr>
            </a:p>
          </p:txBody>
        </p:sp>
        <p:sp>
          <p:nvSpPr>
            <p:cNvPr id="44" name="Freeform: Shape 43">
              <a:extLst>
                <a:ext uri="{FF2B5EF4-FFF2-40B4-BE49-F238E27FC236}">
                  <a16:creationId xmlns:a16="http://schemas.microsoft.com/office/drawing/2014/main" id="{E23F120D-9D7D-4BF9-8BC3-976594D91CDE}"/>
                </a:ext>
              </a:extLst>
            </p:cNvPr>
            <p:cNvSpPr/>
            <p:nvPr/>
          </p:nvSpPr>
          <p:spPr>
            <a:xfrm>
              <a:off x="8273051" y="3349896"/>
              <a:ext cx="152400" cy="152400"/>
            </a:xfrm>
            <a:custGeom>
              <a:avLst/>
              <a:gdLst>
                <a:gd name="connsiteX0" fmla="*/ 7348 w 152400"/>
                <a:gd name="connsiteY0" fmla="*/ 7348 h 152400"/>
                <a:gd name="connsiteX1" fmla="*/ 146413 w 152400"/>
                <a:gd name="connsiteY1" fmla="*/ 7348 h 152400"/>
                <a:gd name="connsiteX2" fmla="*/ 146413 w 152400"/>
                <a:gd name="connsiteY2" fmla="*/ 152128 h 152400"/>
                <a:gd name="connsiteX3" fmla="*/ 7348 w 152400"/>
                <a:gd name="connsiteY3" fmla="*/ 152128 h 152400"/>
              </a:gdLst>
              <a:ahLst/>
              <a:cxnLst>
                <a:cxn ang="0">
                  <a:pos x="connsiteX0" y="connsiteY0"/>
                </a:cxn>
                <a:cxn ang="0">
                  <a:pos x="connsiteX1" y="connsiteY1"/>
                </a:cxn>
                <a:cxn ang="0">
                  <a:pos x="connsiteX2" y="connsiteY2"/>
                </a:cxn>
                <a:cxn ang="0">
                  <a:pos x="connsiteX3" y="connsiteY3"/>
                </a:cxn>
              </a:cxnLst>
              <a:rect l="l" t="t" r="r" b="b"/>
              <a:pathLst>
                <a:path w="152400" h="152400">
                  <a:moveTo>
                    <a:pt x="7348" y="7348"/>
                  </a:moveTo>
                  <a:lnTo>
                    <a:pt x="146413" y="7348"/>
                  </a:lnTo>
                  <a:lnTo>
                    <a:pt x="146413" y="152128"/>
                  </a:lnTo>
                  <a:lnTo>
                    <a:pt x="7348" y="152128"/>
                  </a:lnTo>
                  <a:close/>
                </a:path>
              </a:pathLst>
            </a:custGeom>
            <a:noFill/>
            <a:ln w="1270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900">
                <a:gradFill>
                  <a:gsLst>
                    <a:gs pos="0">
                      <a:srgbClr val="505050"/>
                    </a:gs>
                    <a:gs pos="100000">
                      <a:srgbClr val="505050"/>
                    </a:gs>
                  </a:gsLst>
                  <a:lin ang="5400000" scaled="1"/>
                </a:gradFill>
              </a:endParaRPr>
            </a:p>
          </p:txBody>
        </p:sp>
        <p:sp>
          <p:nvSpPr>
            <p:cNvPr id="45" name="Freeform: Shape 44">
              <a:extLst>
                <a:ext uri="{FF2B5EF4-FFF2-40B4-BE49-F238E27FC236}">
                  <a16:creationId xmlns:a16="http://schemas.microsoft.com/office/drawing/2014/main" id="{C125F2F3-C6E3-4429-9593-2DFCA924B7EE}"/>
                </a:ext>
              </a:extLst>
            </p:cNvPr>
            <p:cNvSpPr/>
            <p:nvPr/>
          </p:nvSpPr>
          <p:spPr>
            <a:xfrm>
              <a:off x="8253049" y="3331798"/>
              <a:ext cx="152400" cy="152400"/>
            </a:xfrm>
            <a:custGeom>
              <a:avLst/>
              <a:gdLst>
                <a:gd name="connsiteX0" fmla="*/ 26398 w 152400"/>
                <a:gd name="connsiteY0" fmla="*/ 152128 h 152400"/>
                <a:gd name="connsiteX1" fmla="*/ 7348 w 152400"/>
                <a:gd name="connsiteY1" fmla="*/ 152128 h 152400"/>
                <a:gd name="connsiteX2" fmla="*/ 7348 w 152400"/>
                <a:gd name="connsiteY2" fmla="*/ 7348 h 152400"/>
                <a:gd name="connsiteX3" fmla="*/ 146413 w 152400"/>
                <a:gd name="connsiteY3" fmla="*/ 7348 h 152400"/>
                <a:gd name="connsiteX4" fmla="*/ 146413 w 152400"/>
                <a:gd name="connsiteY4" fmla="*/ 24493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52400">
                  <a:moveTo>
                    <a:pt x="26398" y="152128"/>
                  </a:moveTo>
                  <a:lnTo>
                    <a:pt x="7348" y="152128"/>
                  </a:lnTo>
                  <a:lnTo>
                    <a:pt x="7348" y="7348"/>
                  </a:lnTo>
                  <a:lnTo>
                    <a:pt x="146413" y="7348"/>
                  </a:lnTo>
                  <a:lnTo>
                    <a:pt x="146413" y="24493"/>
                  </a:lnTo>
                </a:path>
              </a:pathLst>
            </a:custGeom>
            <a:noFill/>
            <a:ln w="1270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900">
                <a:gradFill>
                  <a:gsLst>
                    <a:gs pos="0">
                      <a:srgbClr val="505050"/>
                    </a:gs>
                    <a:gs pos="100000">
                      <a:srgbClr val="505050"/>
                    </a:gs>
                  </a:gsLst>
                  <a:lin ang="5400000" scaled="1"/>
                </a:gradFill>
              </a:endParaRPr>
            </a:p>
          </p:txBody>
        </p:sp>
        <p:sp>
          <p:nvSpPr>
            <p:cNvPr id="46" name="Freeform: Shape 45">
              <a:extLst>
                <a:ext uri="{FF2B5EF4-FFF2-40B4-BE49-F238E27FC236}">
                  <a16:creationId xmlns:a16="http://schemas.microsoft.com/office/drawing/2014/main" id="{DC87C92E-02AC-44DD-A4D0-DFF79F5E5FD5}"/>
                </a:ext>
              </a:extLst>
            </p:cNvPr>
            <p:cNvSpPr/>
            <p:nvPr/>
          </p:nvSpPr>
          <p:spPr>
            <a:xfrm rot="5400000">
              <a:off x="8306381" y="3390853"/>
              <a:ext cx="85726" cy="76199"/>
            </a:xfrm>
            <a:custGeom>
              <a:avLst/>
              <a:gdLst>
                <a:gd name="connsiteX0" fmla="*/ 50211 w 85725"/>
                <a:gd name="connsiteY0" fmla="*/ 7348 h 76200"/>
                <a:gd name="connsiteX1" fmla="*/ 81643 w 85725"/>
                <a:gd name="connsiteY1" fmla="*/ 39733 h 76200"/>
                <a:gd name="connsiteX2" fmla="*/ 50211 w 85725"/>
                <a:gd name="connsiteY2" fmla="*/ 72118 h 76200"/>
                <a:gd name="connsiteX3" fmla="*/ 76880 w 85725"/>
                <a:gd name="connsiteY3" fmla="*/ 38781 h 76200"/>
                <a:gd name="connsiteX4" fmla="*/ 7348 w 85725"/>
                <a:gd name="connsiteY4" fmla="*/ 387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76200">
                  <a:moveTo>
                    <a:pt x="50211" y="7348"/>
                  </a:moveTo>
                  <a:lnTo>
                    <a:pt x="81643" y="39733"/>
                  </a:lnTo>
                  <a:lnTo>
                    <a:pt x="50211" y="72118"/>
                  </a:lnTo>
                  <a:moveTo>
                    <a:pt x="76880" y="38781"/>
                  </a:moveTo>
                  <a:lnTo>
                    <a:pt x="7348" y="38781"/>
                  </a:lnTo>
                </a:path>
              </a:pathLst>
            </a:custGeom>
            <a:noFill/>
            <a:ln w="1270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900">
                <a:gradFill>
                  <a:gsLst>
                    <a:gs pos="0">
                      <a:srgbClr val="505050"/>
                    </a:gs>
                    <a:gs pos="100000">
                      <a:srgbClr val="505050"/>
                    </a:gs>
                  </a:gsLst>
                  <a:lin ang="5400000" scaled="1"/>
                </a:gradFill>
              </a:endParaRPr>
            </a:p>
          </p:txBody>
        </p:sp>
      </p:grpSp>
      <p:grpSp>
        <p:nvGrpSpPr>
          <p:cNvPr id="47" name="Group 13" descr="Business suitcase and gear">
            <a:extLst>
              <a:ext uri="{FF2B5EF4-FFF2-40B4-BE49-F238E27FC236}">
                <a16:creationId xmlns:a16="http://schemas.microsoft.com/office/drawing/2014/main" id="{9433ABFC-0336-40FB-9FB9-A6DF7A5AEB5B}"/>
              </a:ext>
            </a:extLst>
          </p:cNvPr>
          <p:cNvGrpSpPr>
            <a:grpSpLocks noChangeAspect="1"/>
          </p:cNvGrpSpPr>
          <p:nvPr/>
        </p:nvGrpSpPr>
        <p:grpSpPr bwMode="auto">
          <a:xfrm>
            <a:off x="454684" y="1493816"/>
            <a:ext cx="717953" cy="504784"/>
            <a:chOff x="5281" y="1273"/>
            <a:chExt cx="421" cy="296"/>
          </a:xfrm>
        </p:grpSpPr>
        <p:sp>
          <p:nvSpPr>
            <p:cNvPr id="48" name="Freeform 15">
              <a:extLst>
                <a:ext uri="{FF2B5EF4-FFF2-40B4-BE49-F238E27FC236}">
                  <a16:creationId xmlns:a16="http://schemas.microsoft.com/office/drawing/2014/main" id="{48F52C06-14E6-4DE3-B5A6-DFA3C128D231}"/>
                </a:ext>
              </a:extLst>
            </p:cNvPr>
            <p:cNvSpPr>
              <a:spLocks noEditPoints="1"/>
            </p:cNvSpPr>
            <p:nvPr/>
          </p:nvSpPr>
          <p:spPr bwMode="auto">
            <a:xfrm>
              <a:off x="5281" y="1273"/>
              <a:ext cx="350" cy="263"/>
            </a:xfrm>
            <a:custGeom>
              <a:avLst/>
              <a:gdLst>
                <a:gd name="T0" fmla="*/ 96 w 146"/>
                <a:gd name="T1" fmla="*/ 20 h 109"/>
                <a:gd name="T2" fmla="*/ 96 w 146"/>
                <a:gd name="T3" fmla="*/ 0 h 109"/>
                <a:gd name="T4" fmla="*/ 50 w 146"/>
                <a:gd name="T5" fmla="*/ 0 h 109"/>
                <a:gd name="T6" fmla="*/ 50 w 146"/>
                <a:gd name="T7" fmla="*/ 20 h 109"/>
                <a:gd name="T8" fmla="*/ 117 w 146"/>
                <a:gd name="T9" fmla="*/ 109 h 109"/>
                <a:gd name="T10" fmla="*/ 0 w 146"/>
                <a:gd name="T11" fmla="*/ 109 h 109"/>
                <a:gd name="T12" fmla="*/ 0 w 146"/>
                <a:gd name="T13" fmla="*/ 20 h 109"/>
                <a:gd name="T14" fmla="*/ 146 w 146"/>
                <a:gd name="T15" fmla="*/ 20 h 109"/>
                <a:gd name="T16" fmla="*/ 146 w 146"/>
                <a:gd name="T17" fmla="*/ 59 h 109"/>
                <a:gd name="T18" fmla="*/ 87 w 146"/>
                <a:gd name="T19" fmla="*/ 59 h 109"/>
                <a:gd name="T20" fmla="*/ 58 w 146"/>
                <a:gd name="T21" fmla="*/ 59 h 109"/>
                <a:gd name="T22" fmla="*/ 58 w 146"/>
                <a:gd name="T23" fmla="*/ 79 h 109"/>
                <a:gd name="T24" fmla="*/ 87 w 146"/>
                <a:gd name="T25" fmla="*/ 79 h 109"/>
                <a:gd name="T26" fmla="*/ 87 w 146"/>
                <a:gd name="T27" fmla="*/ 59 h 109"/>
                <a:gd name="T28" fmla="*/ 87 w 146"/>
                <a:gd name="T29" fmla="*/ 59 h 109"/>
                <a:gd name="T30" fmla="*/ 87 w 146"/>
                <a:gd name="T31" fmla="*/ 59 h 109"/>
                <a:gd name="T32" fmla="*/ 87 w 146"/>
                <a:gd name="T33" fmla="*/ 59 h 109"/>
                <a:gd name="T34" fmla="*/ 87 w 146"/>
                <a:gd name="T35" fmla="*/ 59 h 109"/>
                <a:gd name="T36" fmla="*/ 87 w 146"/>
                <a:gd name="T37" fmla="*/ 59 h 109"/>
                <a:gd name="T38" fmla="*/ 57 w 146"/>
                <a:gd name="T39" fmla="*/ 69 h 109"/>
                <a:gd name="T40" fmla="*/ 1 w 146"/>
                <a:gd name="T41" fmla="*/ 45 h 109"/>
                <a:gd name="T42" fmla="*/ 145 w 146"/>
                <a:gd name="T43" fmla="*/ 46 h 109"/>
                <a:gd name="T44" fmla="*/ 89 w 146"/>
                <a:gd name="T45" fmla="*/ 6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6" h="109">
                  <a:moveTo>
                    <a:pt x="96" y="20"/>
                  </a:moveTo>
                  <a:cubicBezTo>
                    <a:pt x="96" y="0"/>
                    <a:pt x="96" y="0"/>
                    <a:pt x="96" y="0"/>
                  </a:cubicBezTo>
                  <a:cubicBezTo>
                    <a:pt x="50" y="0"/>
                    <a:pt x="50" y="0"/>
                    <a:pt x="50" y="0"/>
                  </a:cubicBezTo>
                  <a:cubicBezTo>
                    <a:pt x="50" y="20"/>
                    <a:pt x="50" y="20"/>
                    <a:pt x="50" y="20"/>
                  </a:cubicBezTo>
                  <a:moveTo>
                    <a:pt x="117" y="109"/>
                  </a:moveTo>
                  <a:cubicBezTo>
                    <a:pt x="4" y="109"/>
                    <a:pt x="0" y="109"/>
                    <a:pt x="0" y="109"/>
                  </a:cubicBezTo>
                  <a:cubicBezTo>
                    <a:pt x="0" y="20"/>
                    <a:pt x="0" y="20"/>
                    <a:pt x="0" y="20"/>
                  </a:cubicBezTo>
                  <a:cubicBezTo>
                    <a:pt x="34" y="20"/>
                    <a:pt x="146" y="20"/>
                    <a:pt x="146" y="20"/>
                  </a:cubicBezTo>
                  <a:cubicBezTo>
                    <a:pt x="146" y="59"/>
                    <a:pt x="146" y="59"/>
                    <a:pt x="146" y="59"/>
                  </a:cubicBezTo>
                  <a:moveTo>
                    <a:pt x="87" y="59"/>
                  </a:moveTo>
                  <a:cubicBezTo>
                    <a:pt x="58" y="59"/>
                    <a:pt x="58" y="59"/>
                    <a:pt x="58" y="59"/>
                  </a:cubicBezTo>
                  <a:cubicBezTo>
                    <a:pt x="58" y="79"/>
                    <a:pt x="58" y="79"/>
                    <a:pt x="58" y="79"/>
                  </a:cubicBezTo>
                  <a:cubicBezTo>
                    <a:pt x="87" y="79"/>
                    <a:pt x="87" y="79"/>
                    <a:pt x="87" y="79"/>
                  </a:cubicBezTo>
                  <a:cubicBezTo>
                    <a:pt x="87" y="59"/>
                    <a:pt x="87" y="59"/>
                    <a:pt x="87" y="59"/>
                  </a:cubicBezTo>
                  <a:cubicBezTo>
                    <a:pt x="87" y="59"/>
                    <a:pt x="87" y="59"/>
                    <a:pt x="87" y="59"/>
                  </a:cubicBezTo>
                  <a:cubicBezTo>
                    <a:pt x="87" y="59"/>
                    <a:pt x="87" y="59"/>
                    <a:pt x="87" y="59"/>
                  </a:cubicBezTo>
                  <a:cubicBezTo>
                    <a:pt x="87" y="59"/>
                    <a:pt x="87" y="59"/>
                    <a:pt x="87" y="59"/>
                  </a:cubicBezTo>
                  <a:cubicBezTo>
                    <a:pt x="87" y="59"/>
                    <a:pt x="87" y="59"/>
                    <a:pt x="87" y="59"/>
                  </a:cubicBezTo>
                  <a:cubicBezTo>
                    <a:pt x="87" y="59"/>
                    <a:pt x="87" y="59"/>
                    <a:pt x="87" y="59"/>
                  </a:cubicBezTo>
                  <a:close/>
                  <a:moveTo>
                    <a:pt x="57" y="69"/>
                  </a:moveTo>
                  <a:cubicBezTo>
                    <a:pt x="1" y="45"/>
                    <a:pt x="1" y="45"/>
                    <a:pt x="1" y="45"/>
                  </a:cubicBezTo>
                  <a:moveTo>
                    <a:pt x="145" y="46"/>
                  </a:moveTo>
                  <a:cubicBezTo>
                    <a:pt x="89" y="69"/>
                    <a:pt x="89" y="69"/>
                    <a:pt x="89" y="69"/>
                  </a:cubicBezTo>
                </a:path>
              </a:pathLst>
            </a:custGeom>
            <a:noFill/>
            <a:ln w="1270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9" name="Freeform 16">
              <a:extLst>
                <a:ext uri="{FF2B5EF4-FFF2-40B4-BE49-F238E27FC236}">
                  <a16:creationId xmlns:a16="http://schemas.microsoft.com/office/drawing/2014/main" id="{FB530785-4564-4264-AE4C-C4D7162A88A2}"/>
                </a:ext>
              </a:extLst>
            </p:cNvPr>
            <p:cNvSpPr>
              <a:spLocks noEditPoints="1"/>
            </p:cNvSpPr>
            <p:nvPr/>
          </p:nvSpPr>
          <p:spPr bwMode="auto">
            <a:xfrm>
              <a:off x="5559" y="1418"/>
              <a:ext cx="143" cy="151"/>
            </a:xfrm>
            <a:custGeom>
              <a:avLst/>
              <a:gdLst>
                <a:gd name="T0" fmla="*/ 56 w 60"/>
                <a:gd name="T1" fmla="*/ 31 h 63"/>
                <a:gd name="T2" fmla="*/ 55 w 60"/>
                <a:gd name="T3" fmla="*/ 24 h 63"/>
                <a:gd name="T4" fmla="*/ 60 w 60"/>
                <a:gd name="T5" fmla="*/ 21 h 63"/>
                <a:gd name="T6" fmla="*/ 54 w 60"/>
                <a:gd name="T7" fmla="*/ 11 h 63"/>
                <a:gd name="T8" fmla="*/ 49 w 60"/>
                <a:gd name="T9" fmla="*/ 14 h 63"/>
                <a:gd name="T10" fmla="*/ 36 w 60"/>
                <a:gd name="T11" fmla="*/ 6 h 63"/>
                <a:gd name="T12" fmla="*/ 36 w 60"/>
                <a:gd name="T13" fmla="*/ 0 h 63"/>
                <a:gd name="T14" fmla="*/ 25 w 60"/>
                <a:gd name="T15" fmla="*/ 0 h 63"/>
                <a:gd name="T16" fmla="*/ 25 w 60"/>
                <a:gd name="T17" fmla="*/ 6 h 63"/>
                <a:gd name="T18" fmla="*/ 11 w 60"/>
                <a:gd name="T19" fmla="*/ 14 h 63"/>
                <a:gd name="T20" fmla="*/ 6 w 60"/>
                <a:gd name="T21" fmla="*/ 11 h 63"/>
                <a:gd name="T22" fmla="*/ 0 w 60"/>
                <a:gd name="T23" fmla="*/ 21 h 63"/>
                <a:gd name="T24" fmla="*/ 6 w 60"/>
                <a:gd name="T25" fmla="*/ 24 h 63"/>
                <a:gd name="T26" fmla="*/ 5 w 60"/>
                <a:gd name="T27" fmla="*/ 31 h 63"/>
                <a:gd name="T28" fmla="*/ 6 w 60"/>
                <a:gd name="T29" fmla="*/ 39 h 63"/>
                <a:gd name="T30" fmla="*/ 0 w 60"/>
                <a:gd name="T31" fmla="*/ 42 h 63"/>
                <a:gd name="T32" fmla="*/ 6 w 60"/>
                <a:gd name="T33" fmla="*/ 52 h 63"/>
                <a:gd name="T34" fmla="*/ 12 w 60"/>
                <a:gd name="T35" fmla="*/ 48 h 63"/>
                <a:gd name="T36" fmla="*/ 24 w 60"/>
                <a:gd name="T37" fmla="*/ 56 h 63"/>
                <a:gd name="T38" fmla="*/ 24 w 60"/>
                <a:gd name="T39" fmla="*/ 63 h 63"/>
                <a:gd name="T40" fmla="*/ 35 w 60"/>
                <a:gd name="T41" fmla="*/ 63 h 63"/>
                <a:gd name="T42" fmla="*/ 35 w 60"/>
                <a:gd name="T43" fmla="*/ 56 h 63"/>
                <a:gd name="T44" fmla="*/ 48 w 60"/>
                <a:gd name="T45" fmla="*/ 49 h 63"/>
                <a:gd name="T46" fmla="*/ 54 w 60"/>
                <a:gd name="T47" fmla="*/ 52 h 63"/>
                <a:gd name="T48" fmla="*/ 60 w 60"/>
                <a:gd name="T49" fmla="*/ 43 h 63"/>
                <a:gd name="T50" fmla="*/ 54 w 60"/>
                <a:gd name="T51" fmla="*/ 39 h 63"/>
                <a:gd name="T52" fmla="*/ 56 w 60"/>
                <a:gd name="T53" fmla="*/ 31 h 63"/>
                <a:gd name="T54" fmla="*/ 30 w 60"/>
                <a:gd name="T55" fmla="*/ 45 h 63"/>
                <a:gd name="T56" fmla="*/ 16 w 60"/>
                <a:gd name="T57" fmla="*/ 31 h 63"/>
                <a:gd name="T58" fmla="*/ 30 w 60"/>
                <a:gd name="T59" fmla="*/ 17 h 63"/>
                <a:gd name="T60" fmla="*/ 44 w 60"/>
                <a:gd name="T61" fmla="*/ 31 h 63"/>
                <a:gd name="T62" fmla="*/ 30 w 60"/>
                <a:gd name="T6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 h="63">
                  <a:moveTo>
                    <a:pt x="56" y="31"/>
                  </a:moveTo>
                  <a:cubicBezTo>
                    <a:pt x="56" y="29"/>
                    <a:pt x="55" y="26"/>
                    <a:pt x="55" y="24"/>
                  </a:cubicBezTo>
                  <a:cubicBezTo>
                    <a:pt x="60" y="21"/>
                    <a:pt x="60" y="21"/>
                    <a:pt x="60" y="21"/>
                  </a:cubicBezTo>
                  <a:cubicBezTo>
                    <a:pt x="54" y="11"/>
                    <a:pt x="54" y="11"/>
                    <a:pt x="54" y="11"/>
                  </a:cubicBezTo>
                  <a:cubicBezTo>
                    <a:pt x="49" y="14"/>
                    <a:pt x="49" y="14"/>
                    <a:pt x="49" y="14"/>
                  </a:cubicBezTo>
                  <a:cubicBezTo>
                    <a:pt x="46" y="10"/>
                    <a:pt x="41" y="8"/>
                    <a:pt x="36" y="6"/>
                  </a:cubicBezTo>
                  <a:cubicBezTo>
                    <a:pt x="36" y="0"/>
                    <a:pt x="36" y="0"/>
                    <a:pt x="36" y="0"/>
                  </a:cubicBezTo>
                  <a:cubicBezTo>
                    <a:pt x="25" y="0"/>
                    <a:pt x="25" y="0"/>
                    <a:pt x="25" y="0"/>
                  </a:cubicBezTo>
                  <a:cubicBezTo>
                    <a:pt x="25" y="6"/>
                    <a:pt x="25" y="6"/>
                    <a:pt x="25" y="6"/>
                  </a:cubicBezTo>
                  <a:cubicBezTo>
                    <a:pt x="19" y="8"/>
                    <a:pt x="15" y="10"/>
                    <a:pt x="11" y="14"/>
                  </a:cubicBezTo>
                  <a:cubicBezTo>
                    <a:pt x="6" y="11"/>
                    <a:pt x="6" y="11"/>
                    <a:pt x="6" y="11"/>
                  </a:cubicBezTo>
                  <a:cubicBezTo>
                    <a:pt x="0" y="21"/>
                    <a:pt x="0" y="21"/>
                    <a:pt x="0" y="21"/>
                  </a:cubicBezTo>
                  <a:cubicBezTo>
                    <a:pt x="6" y="24"/>
                    <a:pt x="6" y="24"/>
                    <a:pt x="6" y="24"/>
                  </a:cubicBezTo>
                  <a:cubicBezTo>
                    <a:pt x="5" y="26"/>
                    <a:pt x="5" y="29"/>
                    <a:pt x="5" y="31"/>
                  </a:cubicBezTo>
                  <a:cubicBezTo>
                    <a:pt x="5" y="34"/>
                    <a:pt x="5" y="36"/>
                    <a:pt x="6" y="39"/>
                  </a:cubicBezTo>
                  <a:cubicBezTo>
                    <a:pt x="0" y="42"/>
                    <a:pt x="0" y="42"/>
                    <a:pt x="0" y="42"/>
                  </a:cubicBezTo>
                  <a:cubicBezTo>
                    <a:pt x="6" y="52"/>
                    <a:pt x="6" y="52"/>
                    <a:pt x="6" y="52"/>
                  </a:cubicBezTo>
                  <a:cubicBezTo>
                    <a:pt x="12" y="48"/>
                    <a:pt x="12" y="48"/>
                    <a:pt x="12" y="48"/>
                  </a:cubicBezTo>
                  <a:cubicBezTo>
                    <a:pt x="15" y="52"/>
                    <a:pt x="19" y="55"/>
                    <a:pt x="24" y="56"/>
                  </a:cubicBezTo>
                  <a:cubicBezTo>
                    <a:pt x="24" y="63"/>
                    <a:pt x="24" y="63"/>
                    <a:pt x="24" y="63"/>
                  </a:cubicBezTo>
                  <a:cubicBezTo>
                    <a:pt x="35" y="63"/>
                    <a:pt x="35" y="63"/>
                    <a:pt x="35" y="63"/>
                  </a:cubicBezTo>
                  <a:cubicBezTo>
                    <a:pt x="35" y="56"/>
                    <a:pt x="35" y="56"/>
                    <a:pt x="35" y="56"/>
                  </a:cubicBezTo>
                  <a:cubicBezTo>
                    <a:pt x="40" y="55"/>
                    <a:pt x="45" y="53"/>
                    <a:pt x="48" y="49"/>
                  </a:cubicBezTo>
                  <a:cubicBezTo>
                    <a:pt x="54" y="52"/>
                    <a:pt x="54" y="52"/>
                    <a:pt x="54" y="52"/>
                  </a:cubicBezTo>
                  <a:cubicBezTo>
                    <a:pt x="60" y="43"/>
                    <a:pt x="60" y="43"/>
                    <a:pt x="60" y="43"/>
                  </a:cubicBezTo>
                  <a:cubicBezTo>
                    <a:pt x="54" y="39"/>
                    <a:pt x="54" y="39"/>
                    <a:pt x="54" y="39"/>
                  </a:cubicBezTo>
                  <a:cubicBezTo>
                    <a:pt x="55" y="37"/>
                    <a:pt x="56" y="34"/>
                    <a:pt x="56" y="31"/>
                  </a:cubicBezTo>
                  <a:close/>
                  <a:moveTo>
                    <a:pt x="30" y="45"/>
                  </a:moveTo>
                  <a:cubicBezTo>
                    <a:pt x="22" y="45"/>
                    <a:pt x="16" y="39"/>
                    <a:pt x="16" y="31"/>
                  </a:cubicBezTo>
                  <a:cubicBezTo>
                    <a:pt x="16" y="23"/>
                    <a:pt x="22" y="17"/>
                    <a:pt x="30" y="17"/>
                  </a:cubicBezTo>
                  <a:cubicBezTo>
                    <a:pt x="38" y="17"/>
                    <a:pt x="44" y="23"/>
                    <a:pt x="44" y="31"/>
                  </a:cubicBezTo>
                  <a:cubicBezTo>
                    <a:pt x="44" y="39"/>
                    <a:pt x="38" y="45"/>
                    <a:pt x="30" y="45"/>
                  </a:cubicBezTo>
                  <a:close/>
                </a:path>
              </a:pathLst>
            </a:custGeom>
            <a:noFill/>
            <a:ln w="1270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0896219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6A448-B625-457B-B8E3-7EB67F99E95A}"/>
              </a:ext>
            </a:extLst>
          </p:cNvPr>
          <p:cNvSpPr>
            <a:spLocks noGrp="1"/>
          </p:cNvSpPr>
          <p:nvPr>
            <p:ph type="title"/>
          </p:nvPr>
        </p:nvSpPr>
        <p:spPr/>
        <p:txBody>
          <a:bodyPr/>
          <a:lstStyle/>
          <a:p>
            <a:r>
              <a:rPr lang="en-US"/>
              <a:t>Patch Management</a:t>
            </a:r>
          </a:p>
        </p:txBody>
      </p:sp>
      <p:sp>
        <p:nvSpPr>
          <p:cNvPr id="34" name="Rectangle 33">
            <a:extLst>
              <a:ext uri="{FF2B5EF4-FFF2-40B4-BE49-F238E27FC236}">
                <a16:creationId xmlns:a16="http://schemas.microsoft.com/office/drawing/2014/main" id="{1A018D68-74F8-4587-89E5-8A497559DE0B}"/>
              </a:ext>
            </a:extLst>
          </p:cNvPr>
          <p:cNvSpPr/>
          <p:nvPr/>
        </p:nvSpPr>
        <p:spPr>
          <a:xfrm>
            <a:off x="442807" y="4772297"/>
            <a:ext cx="3913907" cy="1750417"/>
          </a:xfrm>
          <a:prstGeom prst="rect">
            <a:avLst/>
          </a:prstGeom>
          <a:ln w="6350">
            <a:solidFill>
              <a:schemeClr val="bg1">
                <a:lumMod val="85000"/>
              </a:schemeClr>
            </a:solidFill>
          </a:ln>
        </p:spPr>
        <p:txBody>
          <a:bodyPr wrap="square" lIns="137160" tIns="91440" rIns="137160" bIns="91440">
            <a:noAutofit/>
          </a:bodyPr>
          <a:lstStyle/>
          <a:p>
            <a:pPr defTabSz="932472" fontAlgn="base">
              <a:spcBef>
                <a:spcPts val="1200"/>
              </a:spcBef>
              <a:spcAft>
                <a:spcPts val="800"/>
              </a:spcAft>
            </a:pPr>
            <a:r>
              <a:rPr lang="en-US" sz="2400" dirty="0">
                <a:solidFill>
                  <a:schemeClr val="accent1"/>
                </a:solidFill>
                <a:cs typeface="Segoe UI" pitchFamily="34" charset="0"/>
              </a:rPr>
              <a:t>All VMs must be at the same update-level after maintenance window is completed</a:t>
            </a:r>
          </a:p>
        </p:txBody>
      </p:sp>
      <p:cxnSp>
        <p:nvCxnSpPr>
          <p:cNvPr id="35" name="Straight Connector 34">
            <a:extLst>
              <a:ext uri="{FF2B5EF4-FFF2-40B4-BE49-F238E27FC236}">
                <a16:creationId xmlns:a16="http://schemas.microsoft.com/office/drawing/2014/main" id="{C02BF8DD-79F1-4BAC-983E-3474559C0BD5}"/>
              </a:ext>
            </a:extLst>
          </p:cNvPr>
          <p:cNvCxnSpPr/>
          <p:nvPr/>
        </p:nvCxnSpPr>
        <p:spPr>
          <a:xfrm>
            <a:off x="466559" y="477229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7A8DD16F-8D71-4A02-B285-4615561454D7}"/>
              </a:ext>
            </a:extLst>
          </p:cNvPr>
          <p:cNvSpPr/>
          <p:nvPr/>
        </p:nvSpPr>
        <p:spPr>
          <a:xfrm>
            <a:off x="442807" y="2090057"/>
            <a:ext cx="3913907" cy="1750417"/>
          </a:xfrm>
          <a:prstGeom prst="rect">
            <a:avLst/>
          </a:prstGeom>
          <a:ln w="6350">
            <a:solidFill>
              <a:schemeClr val="bg1">
                <a:lumMod val="85000"/>
              </a:schemeClr>
            </a:solidFill>
          </a:ln>
        </p:spPr>
        <p:txBody>
          <a:bodyPr wrap="square" lIns="137160" tIns="91440" rIns="137160" bIns="91440">
            <a:noAutofit/>
          </a:bodyPr>
          <a:lstStyle/>
          <a:p>
            <a:pPr defTabSz="932472" fontAlgn="base">
              <a:spcBef>
                <a:spcPts val="1200"/>
              </a:spcBef>
              <a:spcAft>
                <a:spcPts val="800"/>
              </a:spcAft>
            </a:pPr>
            <a:r>
              <a:rPr lang="en-US" sz="2400" dirty="0">
                <a:solidFill>
                  <a:schemeClr val="accent1"/>
                </a:solidFill>
                <a:cs typeface="Segoe UI" pitchFamily="34" charset="0"/>
              </a:rPr>
              <a:t>Use one host pool as a pilot group before updating all host pools</a:t>
            </a:r>
          </a:p>
        </p:txBody>
      </p:sp>
      <p:cxnSp>
        <p:nvCxnSpPr>
          <p:cNvPr id="16" name="Straight Connector 15">
            <a:extLst>
              <a:ext uri="{FF2B5EF4-FFF2-40B4-BE49-F238E27FC236}">
                <a16:creationId xmlns:a16="http://schemas.microsoft.com/office/drawing/2014/main" id="{728B6FB9-37C0-4AA9-A5B8-DAF2933FFFE8}"/>
              </a:ext>
            </a:extLst>
          </p:cNvPr>
          <p:cNvCxnSpPr/>
          <p:nvPr/>
        </p:nvCxnSpPr>
        <p:spPr>
          <a:xfrm>
            <a:off x="466559" y="20900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494211AB-0245-4185-87A7-3C313851562E}"/>
              </a:ext>
            </a:extLst>
          </p:cNvPr>
          <p:cNvSpPr/>
          <p:nvPr/>
        </p:nvSpPr>
        <p:spPr>
          <a:xfrm>
            <a:off x="8813497" y="2090057"/>
            <a:ext cx="3195941" cy="4432655"/>
          </a:xfrm>
          <a:prstGeom prst="rect">
            <a:avLst/>
          </a:prstGeom>
          <a:ln w="6350">
            <a:solidFill>
              <a:schemeClr val="bg1">
                <a:lumMod val="85000"/>
              </a:schemeClr>
            </a:solidFill>
          </a:ln>
        </p:spPr>
        <p:txBody>
          <a:bodyPr wrap="square" lIns="137160" tIns="91440" rIns="137160" bIns="91440">
            <a:noAutofit/>
          </a:bodyPr>
          <a:lstStyle/>
          <a:p>
            <a:pPr defTabSz="932472" fontAlgn="base">
              <a:spcBef>
                <a:spcPts val="1200"/>
              </a:spcBef>
              <a:spcAft>
                <a:spcPts val="800"/>
              </a:spcAft>
            </a:pPr>
            <a:r>
              <a:rPr lang="en-US" sz="2400" dirty="0">
                <a:solidFill>
                  <a:schemeClr val="accent1"/>
                </a:solidFill>
                <a:cs typeface="Segoe UI" pitchFamily="34" charset="0"/>
              </a:rPr>
              <a:t>Updates can be staged in a maintenance window to keep systems available after logon</a:t>
            </a:r>
          </a:p>
        </p:txBody>
      </p:sp>
      <p:cxnSp>
        <p:nvCxnSpPr>
          <p:cNvPr id="26" name="Straight Connector 25">
            <a:extLst>
              <a:ext uri="{FF2B5EF4-FFF2-40B4-BE49-F238E27FC236}">
                <a16:creationId xmlns:a16="http://schemas.microsoft.com/office/drawing/2014/main" id="{0E1D8CF3-44DE-4EF5-B706-361C33978091}"/>
              </a:ext>
            </a:extLst>
          </p:cNvPr>
          <p:cNvCxnSpPr/>
          <p:nvPr/>
        </p:nvCxnSpPr>
        <p:spPr>
          <a:xfrm>
            <a:off x="8832547" y="20900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67B4C37A-B7D8-4544-A93C-A0283D5A0508}"/>
              </a:ext>
            </a:extLst>
          </p:cNvPr>
          <p:cNvSpPr/>
          <p:nvPr/>
        </p:nvSpPr>
        <p:spPr>
          <a:xfrm>
            <a:off x="4628152" y="2090057"/>
            <a:ext cx="3913907" cy="1750417"/>
          </a:xfrm>
          <a:prstGeom prst="rect">
            <a:avLst/>
          </a:prstGeom>
          <a:ln w="6350">
            <a:solidFill>
              <a:schemeClr val="bg1">
                <a:lumMod val="85000"/>
              </a:schemeClr>
            </a:solidFill>
          </a:ln>
        </p:spPr>
        <p:txBody>
          <a:bodyPr wrap="square" lIns="137160" tIns="91440" rIns="137160" bIns="91440">
            <a:noAutofit/>
          </a:bodyPr>
          <a:lstStyle/>
          <a:p>
            <a:pPr defTabSz="932472" fontAlgn="base">
              <a:spcBef>
                <a:spcPts val="1200"/>
              </a:spcBef>
              <a:spcAft>
                <a:spcPts val="800"/>
              </a:spcAft>
            </a:pPr>
            <a:r>
              <a:rPr lang="en-US" sz="2400" dirty="0">
                <a:solidFill>
                  <a:schemeClr val="accent1"/>
                </a:solidFill>
                <a:cs typeface="Segoe UI" pitchFamily="34" charset="0"/>
              </a:rPr>
              <a:t>Update VMs with existing Azure management solutions and all VMs in</a:t>
            </a:r>
            <a:br>
              <a:rPr lang="en-US" sz="2400" dirty="0">
                <a:solidFill>
                  <a:schemeClr val="accent1"/>
                </a:solidFill>
                <a:cs typeface="Segoe UI" pitchFamily="34" charset="0"/>
              </a:rPr>
            </a:br>
            <a:r>
              <a:rPr lang="en-US" sz="2400" dirty="0">
                <a:solidFill>
                  <a:schemeClr val="accent1"/>
                </a:solidFill>
                <a:cs typeface="Segoe UI" pitchFamily="34" charset="0"/>
              </a:rPr>
              <a:t>a host pool</a:t>
            </a:r>
          </a:p>
        </p:txBody>
      </p:sp>
      <p:sp>
        <p:nvSpPr>
          <p:cNvPr id="40" name="Rectangle 39">
            <a:extLst>
              <a:ext uri="{FF2B5EF4-FFF2-40B4-BE49-F238E27FC236}">
                <a16:creationId xmlns:a16="http://schemas.microsoft.com/office/drawing/2014/main" id="{B6E48AC9-3321-4CF4-878B-BB5BD3B5F99F}"/>
              </a:ext>
            </a:extLst>
          </p:cNvPr>
          <p:cNvSpPr/>
          <p:nvPr/>
        </p:nvSpPr>
        <p:spPr>
          <a:xfrm>
            <a:off x="4628152" y="4772297"/>
            <a:ext cx="3913907" cy="1750417"/>
          </a:xfrm>
          <a:prstGeom prst="rect">
            <a:avLst/>
          </a:prstGeom>
          <a:ln w="6350">
            <a:solidFill>
              <a:schemeClr val="bg1">
                <a:lumMod val="85000"/>
              </a:schemeClr>
            </a:solidFill>
          </a:ln>
        </p:spPr>
        <p:txBody>
          <a:bodyPr wrap="square" lIns="137160" tIns="91440" rIns="137160" bIns="91440">
            <a:noAutofit/>
          </a:bodyPr>
          <a:lstStyle/>
          <a:p>
            <a:pPr defTabSz="932472" fontAlgn="base">
              <a:spcBef>
                <a:spcPts val="1200"/>
              </a:spcBef>
              <a:spcAft>
                <a:spcPts val="800"/>
              </a:spcAft>
            </a:pPr>
            <a:r>
              <a:rPr lang="en-US" sz="2400" dirty="0">
                <a:solidFill>
                  <a:schemeClr val="accent1"/>
                </a:solidFill>
                <a:cs typeface="Segoe UI" pitchFamily="34" charset="0"/>
              </a:rPr>
              <a:t>Use SCCM to manage</a:t>
            </a:r>
            <a:br>
              <a:rPr lang="en-US" sz="2400" dirty="0">
                <a:solidFill>
                  <a:schemeClr val="accent1"/>
                </a:solidFill>
                <a:cs typeface="Segoe UI" pitchFamily="34" charset="0"/>
              </a:rPr>
            </a:br>
            <a:r>
              <a:rPr lang="en-US" sz="2400" dirty="0">
                <a:solidFill>
                  <a:schemeClr val="accent1"/>
                </a:solidFill>
                <a:cs typeface="Segoe UI" pitchFamily="34" charset="0"/>
              </a:rPr>
              <a:t>your images</a:t>
            </a:r>
          </a:p>
        </p:txBody>
      </p:sp>
      <p:cxnSp>
        <p:nvCxnSpPr>
          <p:cNvPr id="41" name="Straight Connector 40">
            <a:extLst>
              <a:ext uri="{FF2B5EF4-FFF2-40B4-BE49-F238E27FC236}">
                <a16:creationId xmlns:a16="http://schemas.microsoft.com/office/drawing/2014/main" id="{7B1B82D3-5325-486F-8295-D614AFD2F7DB}"/>
              </a:ext>
            </a:extLst>
          </p:cNvPr>
          <p:cNvCxnSpPr/>
          <p:nvPr/>
        </p:nvCxnSpPr>
        <p:spPr>
          <a:xfrm>
            <a:off x="4651904" y="477229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1806764-F617-4932-88E7-3DBA99162277}"/>
              </a:ext>
            </a:extLst>
          </p:cNvPr>
          <p:cNvCxnSpPr/>
          <p:nvPr/>
        </p:nvCxnSpPr>
        <p:spPr>
          <a:xfrm>
            <a:off x="4651904" y="20900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6" name="Freeform: Shape 55">
            <a:extLst>
              <a:ext uri="{FF2B5EF4-FFF2-40B4-BE49-F238E27FC236}">
                <a16:creationId xmlns:a16="http://schemas.microsoft.com/office/drawing/2014/main" id="{F8870B8D-106D-45B6-87A9-7FDA336E979D}"/>
              </a:ext>
            </a:extLst>
          </p:cNvPr>
          <p:cNvSpPr/>
          <p:nvPr/>
        </p:nvSpPr>
        <p:spPr>
          <a:xfrm>
            <a:off x="444996" y="1457240"/>
            <a:ext cx="518981" cy="518979"/>
          </a:xfrm>
          <a:custGeom>
            <a:avLst/>
            <a:gdLst>
              <a:gd name="connsiteX0" fmla="*/ 209278 w 314325"/>
              <a:gd name="connsiteY0" fmla="*/ 159748 h 314325"/>
              <a:gd name="connsiteX1" fmla="*/ 158796 w 314325"/>
              <a:gd name="connsiteY1" fmla="*/ 211183 h 314325"/>
              <a:gd name="connsiteX2" fmla="*/ 108313 w 314325"/>
              <a:gd name="connsiteY2" fmla="*/ 159748 h 314325"/>
              <a:gd name="connsiteX3" fmla="*/ 158796 w 314325"/>
              <a:gd name="connsiteY3" fmla="*/ 108313 h 314325"/>
              <a:gd name="connsiteX4" fmla="*/ 209278 w 314325"/>
              <a:gd name="connsiteY4" fmla="*/ 159748 h 314325"/>
              <a:gd name="connsiteX5" fmla="*/ 209278 w 314325"/>
              <a:gd name="connsiteY5" fmla="*/ 159748 h 314325"/>
              <a:gd name="connsiteX6" fmla="*/ 238806 w 314325"/>
              <a:gd name="connsiteY6" fmla="*/ 7348 h 314325"/>
              <a:gd name="connsiteX7" fmla="*/ 208326 w 314325"/>
              <a:gd name="connsiteY7" fmla="*/ 37828 h 314325"/>
              <a:gd name="connsiteX8" fmla="*/ 238806 w 314325"/>
              <a:gd name="connsiteY8" fmla="*/ 68308 h 314325"/>
              <a:gd name="connsiteX9" fmla="*/ 269286 w 314325"/>
              <a:gd name="connsiteY9" fmla="*/ 37828 h 314325"/>
              <a:gd name="connsiteX10" fmla="*/ 238806 w 314325"/>
              <a:gd name="connsiteY10" fmla="*/ 7348 h 314325"/>
              <a:gd name="connsiteX11" fmla="*/ 238806 w 314325"/>
              <a:gd name="connsiteY11" fmla="*/ 7348 h 314325"/>
              <a:gd name="connsiteX12" fmla="*/ 77833 w 314325"/>
              <a:gd name="connsiteY12" fmla="*/ 27351 h 314325"/>
              <a:gd name="connsiteX13" fmla="*/ 47353 w 314325"/>
              <a:gd name="connsiteY13" fmla="*/ 58783 h 314325"/>
              <a:gd name="connsiteX14" fmla="*/ 77833 w 314325"/>
              <a:gd name="connsiteY14" fmla="*/ 89263 h 314325"/>
              <a:gd name="connsiteX15" fmla="*/ 108313 w 314325"/>
              <a:gd name="connsiteY15" fmla="*/ 58783 h 314325"/>
              <a:gd name="connsiteX16" fmla="*/ 77833 w 314325"/>
              <a:gd name="connsiteY16" fmla="*/ 27351 h 314325"/>
              <a:gd name="connsiteX17" fmla="*/ 77833 w 314325"/>
              <a:gd name="connsiteY17" fmla="*/ 27351 h 314325"/>
              <a:gd name="connsiteX18" fmla="*/ 37828 w 314325"/>
              <a:gd name="connsiteY18" fmla="*/ 190228 h 314325"/>
              <a:gd name="connsiteX19" fmla="*/ 7348 w 314325"/>
              <a:gd name="connsiteY19" fmla="*/ 220708 h 314325"/>
              <a:gd name="connsiteX20" fmla="*/ 37828 w 314325"/>
              <a:gd name="connsiteY20" fmla="*/ 252141 h 314325"/>
              <a:gd name="connsiteX21" fmla="*/ 68308 w 314325"/>
              <a:gd name="connsiteY21" fmla="*/ 220708 h 314325"/>
              <a:gd name="connsiteX22" fmla="*/ 37828 w 314325"/>
              <a:gd name="connsiteY22" fmla="*/ 190228 h 314325"/>
              <a:gd name="connsiteX23" fmla="*/ 37828 w 314325"/>
              <a:gd name="connsiteY23" fmla="*/ 190228 h 314325"/>
              <a:gd name="connsiteX24" fmla="*/ 198801 w 314325"/>
              <a:gd name="connsiteY24" fmla="*/ 252141 h 314325"/>
              <a:gd name="connsiteX25" fmla="*/ 168321 w 314325"/>
              <a:gd name="connsiteY25" fmla="*/ 282621 h 314325"/>
              <a:gd name="connsiteX26" fmla="*/ 198801 w 314325"/>
              <a:gd name="connsiteY26" fmla="*/ 313101 h 314325"/>
              <a:gd name="connsiteX27" fmla="*/ 229281 w 314325"/>
              <a:gd name="connsiteY27" fmla="*/ 282621 h 314325"/>
              <a:gd name="connsiteX28" fmla="*/ 198801 w 314325"/>
              <a:gd name="connsiteY28" fmla="*/ 252141 h 314325"/>
              <a:gd name="connsiteX29" fmla="*/ 198801 w 314325"/>
              <a:gd name="connsiteY29" fmla="*/ 252141 h 314325"/>
              <a:gd name="connsiteX30" fmla="*/ 279763 w 314325"/>
              <a:gd name="connsiteY30" fmla="*/ 149271 h 314325"/>
              <a:gd name="connsiteX31" fmla="*/ 249283 w 314325"/>
              <a:gd name="connsiteY31" fmla="*/ 179751 h 314325"/>
              <a:gd name="connsiteX32" fmla="*/ 279763 w 314325"/>
              <a:gd name="connsiteY32" fmla="*/ 211183 h 314325"/>
              <a:gd name="connsiteX33" fmla="*/ 310243 w 314325"/>
              <a:gd name="connsiteY33" fmla="*/ 179751 h 314325"/>
              <a:gd name="connsiteX34" fmla="*/ 279763 w 314325"/>
              <a:gd name="connsiteY34" fmla="*/ 149271 h 314325"/>
              <a:gd name="connsiteX35" fmla="*/ 279763 w 314325"/>
              <a:gd name="connsiteY35" fmla="*/ 149271 h 314325"/>
              <a:gd name="connsiteX36" fmla="*/ 221661 w 314325"/>
              <a:gd name="connsiteY36" fmla="*/ 62593 h 314325"/>
              <a:gd name="connsiteX37" fmla="*/ 186418 w 314325"/>
              <a:gd name="connsiteY37" fmla="*/ 116886 h 314325"/>
              <a:gd name="connsiteX38" fmla="*/ 126411 w 314325"/>
              <a:gd name="connsiteY38" fmla="*/ 119743 h 314325"/>
              <a:gd name="connsiteX39" fmla="*/ 95931 w 314325"/>
              <a:gd name="connsiteY39" fmla="*/ 81643 h 314325"/>
              <a:gd name="connsiteX40" fmla="*/ 64498 w 314325"/>
              <a:gd name="connsiteY40" fmla="*/ 207373 h 314325"/>
              <a:gd name="connsiteX41" fmla="*/ 113076 w 314325"/>
              <a:gd name="connsiteY41" fmla="*/ 182608 h 314325"/>
              <a:gd name="connsiteX42" fmla="*/ 189276 w 314325"/>
              <a:gd name="connsiteY42" fmla="*/ 253093 h 314325"/>
              <a:gd name="connsiteX43" fmla="*/ 174988 w 314325"/>
              <a:gd name="connsiteY43" fmla="*/ 208326 h 314325"/>
              <a:gd name="connsiteX44" fmla="*/ 208326 w 314325"/>
              <a:gd name="connsiteY44" fmla="*/ 168321 h 314325"/>
              <a:gd name="connsiteX45" fmla="*/ 249283 w 314325"/>
              <a:gd name="connsiteY45" fmla="*/ 174988 h 31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14325" h="314325">
                <a:moveTo>
                  <a:pt x="209278" y="159748"/>
                </a:moveTo>
                <a:cubicBezTo>
                  <a:pt x="209278" y="187371"/>
                  <a:pt x="186418" y="211183"/>
                  <a:pt x="158796" y="211183"/>
                </a:cubicBezTo>
                <a:cubicBezTo>
                  <a:pt x="131173" y="211183"/>
                  <a:pt x="108313" y="187371"/>
                  <a:pt x="108313" y="159748"/>
                </a:cubicBezTo>
                <a:cubicBezTo>
                  <a:pt x="108313" y="132126"/>
                  <a:pt x="131173" y="108313"/>
                  <a:pt x="158796" y="108313"/>
                </a:cubicBezTo>
                <a:cubicBezTo>
                  <a:pt x="186418" y="108313"/>
                  <a:pt x="209278" y="132126"/>
                  <a:pt x="209278" y="159748"/>
                </a:cubicBezTo>
                <a:lnTo>
                  <a:pt x="209278" y="159748"/>
                </a:lnTo>
                <a:close/>
                <a:moveTo>
                  <a:pt x="238806" y="7348"/>
                </a:moveTo>
                <a:cubicBezTo>
                  <a:pt x="221661" y="7348"/>
                  <a:pt x="208326" y="21636"/>
                  <a:pt x="208326" y="37828"/>
                </a:cubicBezTo>
                <a:cubicBezTo>
                  <a:pt x="208326" y="54973"/>
                  <a:pt x="221661" y="68308"/>
                  <a:pt x="238806" y="68308"/>
                </a:cubicBezTo>
                <a:cubicBezTo>
                  <a:pt x="254998" y="68308"/>
                  <a:pt x="269286" y="54973"/>
                  <a:pt x="269286" y="37828"/>
                </a:cubicBezTo>
                <a:cubicBezTo>
                  <a:pt x="269286" y="20683"/>
                  <a:pt x="254998" y="7348"/>
                  <a:pt x="238806" y="7348"/>
                </a:cubicBezTo>
                <a:lnTo>
                  <a:pt x="238806" y="7348"/>
                </a:lnTo>
                <a:close/>
                <a:moveTo>
                  <a:pt x="77833" y="27351"/>
                </a:moveTo>
                <a:cubicBezTo>
                  <a:pt x="61641" y="27351"/>
                  <a:pt x="47353" y="40686"/>
                  <a:pt x="47353" y="58783"/>
                </a:cubicBezTo>
                <a:cubicBezTo>
                  <a:pt x="47353" y="74976"/>
                  <a:pt x="60688" y="89263"/>
                  <a:pt x="77833" y="89263"/>
                </a:cubicBezTo>
                <a:cubicBezTo>
                  <a:pt x="94978" y="89263"/>
                  <a:pt x="108313" y="74976"/>
                  <a:pt x="108313" y="58783"/>
                </a:cubicBezTo>
                <a:cubicBezTo>
                  <a:pt x="108313" y="40686"/>
                  <a:pt x="94978" y="27351"/>
                  <a:pt x="77833" y="27351"/>
                </a:cubicBezTo>
                <a:lnTo>
                  <a:pt x="77833" y="27351"/>
                </a:lnTo>
                <a:close/>
                <a:moveTo>
                  <a:pt x="37828" y="190228"/>
                </a:moveTo>
                <a:cubicBezTo>
                  <a:pt x="21636" y="190228"/>
                  <a:pt x="7348" y="204516"/>
                  <a:pt x="7348" y="220708"/>
                </a:cubicBezTo>
                <a:cubicBezTo>
                  <a:pt x="7348" y="237853"/>
                  <a:pt x="20683" y="252141"/>
                  <a:pt x="37828" y="252141"/>
                </a:cubicBezTo>
                <a:cubicBezTo>
                  <a:pt x="54973" y="252141"/>
                  <a:pt x="68308" y="237853"/>
                  <a:pt x="68308" y="220708"/>
                </a:cubicBezTo>
                <a:cubicBezTo>
                  <a:pt x="67356" y="204516"/>
                  <a:pt x="54973" y="190228"/>
                  <a:pt x="37828" y="190228"/>
                </a:cubicBezTo>
                <a:lnTo>
                  <a:pt x="37828" y="190228"/>
                </a:lnTo>
                <a:close/>
                <a:moveTo>
                  <a:pt x="198801" y="252141"/>
                </a:moveTo>
                <a:cubicBezTo>
                  <a:pt x="181656" y="252141"/>
                  <a:pt x="168321" y="265476"/>
                  <a:pt x="168321" y="282621"/>
                </a:cubicBezTo>
                <a:cubicBezTo>
                  <a:pt x="168321" y="298813"/>
                  <a:pt x="181656" y="313101"/>
                  <a:pt x="198801" y="313101"/>
                </a:cubicBezTo>
                <a:cubicBezTo>
                  <a:pt x="214993" y="313101"/>
                  <a:pt x="229281" y="298813"/>
                  <a:pt x="229281" y="282621"/>
                </a:cubicBezTo>
                <a:cubicBezTo>
                  <a:pt x="228328" y="265476"/>
                  <a:pt x="214993" y="252141"/>
                  <a:pt x="198801" y="252141"/>
                </a:cubicBezTo>
                <a:lnTo>
                  <a:pt x="198801" y="252141"/>
                </a:lnTo>
                <a:close/>
                <a:moveTo>
                  <a:pt x="279763" y="149271"/>
                </a:moveTo>
                <a:cubicBezTo>
                  <a:pt x="262618" y="149271"/>
                  <a:pt x="249283" y="163558"/>
                  <a:pt x="249283" y="179751"/>
                </a:cubicBezTo>
                <a:cubicBezTo>
                  <a:pt x="249283" y="196896"/>
                  <a:pt x="262618" y="211183"/>
                  <a:pt x="279763" y="211183"/>
                </a:cubicBezTo>
                <a:cubicBezTo>
                  <a:pt x="295956" y="211183"/>
                  <a:pt x="310243" y="196896"/>
                  <a:pt x="310243" y="179751"/>
                </a:cubicBezTo>
                <a:cubicBezTo>
                  <a:pt x="309291" y="163558"/>
                  <a:pt x="295956" y="149271"/>
                  <a:pt x="279763" y="149271"/>
                </a:cubicBezTo>
                <a:lnTo>
                  <a:pt x="279763" y="149271"/>
                </a:lnTo>
                <a:close/>
                <a:moveTo>
                  <a:pt x="221661" y="62593"/>
                </a:moveTo>
                <a:cubicBezTo>
                  <a:pt x="186418" y="116886"/>
                  <a:pt x="186418" y="116886"/>
                  <a:pt x="186418" y="116886"/>
                </a:cubicBezTo>
                <a:moveTo>
                  <a:pt x="126411" y="119743"/>
                </a:moveTo>
                <a:cubicBezTo>
                  <a:pt x="95931" y="81643"/>
                  <a:pt x="95931" y="81643"/>
                  <a:pt x="95931" y="81643"/>
                </a:cubicBezTo>
                <a:moveTo>
                  <a:pt x="64498" y="207373"/>
                </a:moveTo>
                <a:cubicBezTo>
                  <a:pt x="113076" y="182608"/>
                  <a:pt x="113076" y="182608"/>
                  <a:pt x="113076" y="182608"/>
                </a:cubicBezTo>
                <a:moveTo>
                  <a:pt x="189276" y="253093"/>
                </a:moveTo>
                <a:cubicBezTo>
                  <a:pt x="174988" y="208326"/>
                  <a:pt x="174988" y="208326"/>
                  <a:pt x="174988" y="208326"/>
                </a:cubicBezTo>
                <a:moveTo>
                  <a:pt x="208326" y="168321"/>
                </a:moveTo>
                <a:cubicBezTo>
                  <a:pt x="249283" y="174988"/>
                  <a:pt x="249283" y="174988"/>
                  <a:pt x="249283" y="174988"/>
                </a:cubicBezTo>
              </a:path>
            </a:pathLst>
          </a:custGeom>
          <a:noFill/>
          <a:ln w="1270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57" name="arrow_12" title="Icon of a circle made of a curved arrow pointing clockwise">
            <a:extLst>
              <a:ext uri="{FF2B5EF4-FFF2-40B4-BE49-F238E27FC236}">
                <a16:creationId xmlns:a16="http://schemas.microsoft.com/office/drawing/2014/main" id="{98D5A0E1-12F5-46AB-A421-60C6B153FA58}"/>
              </a:ext>
            </a:extLst>
          </p:cNvPr>
          <p:cNvSpPr>
            <a:spLocks noChangeAspect="1" noEditPoints="1"/>
          </p:cNvSpPr>
          <p:nvPr/>
        </p:nvSpPr>
        <p:spPr bwMode="auto">
          <a:xfrm>
            <a:off x="4651904" y="1499616"/>
            <a:ext cx="480928" cy="472845"/>
          </a:xfrm>
          <a:custGeom>
            <a:avLst/>
            <a:gdLst>
              <a:gd name="T0" fmla="*/ 209 w 328"/>
              <a:gd name="T1" fmla="*/ 0 h 321"/>
              <a:gd name="T2" fmla="*/ 328 w 328"/>
              <a:gd name="T3" fmla="*/ 157 h 321"/>
              <a:gd name="T4" fmla="*/ 164 w 328"/>
              <a:gd name="T5" fmla="*/ 321 h 321"/>
              <a:gd name="T6" fmla="*/ 0 w 328"/>
              <a:gd name="T7" fmla="*/ 157 h 321"/>
              <a:gd name="T8" fmla="*/ 110 w 328"/>
              <a:gd name="T9" fmla="*/ 2 h 321"/>
              <a:gd name="T10" fmla="*/ 110 w 328"/>
              <a:gd name="T11" fmla="*/ 77 h 321"/>
              <a:gd name="T12" fmla="*/ 110 w 328"/>
              <a:gd name="T13" fmla="*/ 2 h 321"/>
              <a:gd name="T14" fmla="*/ 36 w 328"/>
              <a:gd name="T15" fmla="*/ 2 h 3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8" h="321">
                <a:moveTo>
                  <a:pt x="209" y="0"/>
                </a:moveTo>
                <a:cubicBezTo>
                  <a:pt x="278" y="19"/>
                  <a:pt x="328" y="82"/>
                  <a:pt x="328" y="157"/>
                </a:cubicBezTo>
                <a:cubicBezTo>
                  <a:pt x="328" y="248"/>
                  <a:pt x="254" y="321"/>
                  <a:pt x="164" y="321"/>
                </a:cubicBezTo>
                <a:cubicBezTo>
                  <a:pt x="73" y="321"/>
                  <a:pt x="0" y="248"/>
                  <a:pt x="0" y="157"/>
                </a:cubicBezTo>
                <a:cubicBezTo>
                  <a:pt x="0" y="85"/>
                  <a:pt x="46" y="24"/>
                  <a:pt x="110" y="2"/>
                </a:cubicBezTo>
                <a:moveTo>
                  <a:pt x="110" y="77"/>
                </a:moveTo>
                <a:cubicBezTo>
                  <a:pt x="110" y="2"/>
                  <a:pt x="110" y="2"/>
                  <a:pt x="110" y="2"/>
                </a:cubicBezTo>
                <a:cubicBezTo>
                  <a:pt x="36" y="2"/>
                  <a:pt x="36" y="2"/>
                  <a:pt x="36" y="2"/>
                </a:cubicBezTo>
              </a:path>
            </a:pathLst>
          </a:custGeom>
          <a:noFill/>
          <a:ln w="12700" cap="sq">
            <a:solidFill>
              <a:schemeClr val="accent1"/>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sz="900" dirty="0">
              <a:gradFill>
                <a:gsLst>
                  <a:gs pos="0">
                    <a:srgbClr val="505050"/>
                  </a:gs>
                  <a:gs pos="100000">
                    <a:srgbClr val="505050"/>
                  </a:gs>
                </a:gsLst>
                <a:lin ang="5400000" scaled="1"/>
              </a:gradFill>
            </a:endParaRPr>
          </a:p>
        </p:txBody>
      </p:sp>
      <p:sp>
        <p:nvSpPr>
          <p:cNvPr id="58" name="BarChartVertical_E9EC" title="Icon of a vertical bar graph">
            <a:extLst>
              <a:ext uri="{FF2B5EF4-FFF2-40B4-BE49-F238E27FC236}">
                <a16:creationId xmlns:a16="http://schemas.microsoft.com/office/drawing/2014/main" id="{8EFB81D0-A415-4EDF-9987-9F1B8770D16F}"/>
              </a:ext>
            </a:extLst>
          </p:cNvPr>
          <p:cNvSpPr>
            <a:spLocks noChangeAspect="1" noEditPoints="1"/>
          </p:cNvSpPr>
          <p:nvPr/>
        </p:nvSpPr>
        <p:spPr bwMode="auto">
          <a:xfrm>
            <a:off x="451206" y="4294206"/>
            <a:ext cx="377849" cy="377938"/>
          </a:xfrm>
          <a:custGeom>
            <a:avLst/>
            <a:gdLst>
              <a:gd name="T0" fmla="*/ 630 w 4250"/>
              <a:gd name="T1" fmla="*/ 3622 h 4251"/>
              <a:gd name="T2" fmla="*/ 630 w 4250"/>
              <a:gd name="T3" fmla="*/ 1102 h 4251"/>
              <a:gd name="T4" fmla="*/ 1259 w 4250"/>
              <a:gd name="T5" fmla="*/ 1102 h 4251"/>
              <a:gd name="T6" fmla="*/ 1259 w 4250"/>
              <a:gd name="T7" fmla="*/ 3622 h 4251"/>
              <a:gd name="T8" fmla="*/ 630 w 4250"/>
              <a:gd name="T9" fmla="*/ 3622 h 4251"/>
              <a:gd name="T10" fmla="*/ 2519 w 4250"/>
              <a:gd name="T11" fmla="*/ 3622 h 4251"/>
              <a:gd name="T12" fmla="*/ 2519 w 4250"/>
              <a:gd name="T13" fmla="*/ 1732 h 4251"/>
              <a:gd name="T14" fmla="*/ 1889 w 4250"/>
              <a:gd name="T15" fmla="*/ 1732 h 4251"/>
              <a:gd name="T16" fmla="*/ 1889 w 4250"/>
              <a:gd name="T17" fmla="*/ 3622 h 4251"/>
              <a:gd name="T18" fmla="*/ 2519 w 4250"/>
              <a:gd name="T19" fmla="*/ 3622 h 4251"/>
              <a:gd name="T20" fmla="*/ 3778 w 4250"/>
              <a:gd name="T21" fmla="*/ 3622 h 4251"/>
              <a:gd name="T22" fmla="*/ 3778 w 4250"/>
              <a:gd name="T23" fmla="*/ 472 h 4251"/>
              <a:gd name="T24" fmla="*/ 3149 w 4250"/>
              <a:gd name="T25" fmla="*/ 472 h 4251"/>
              <a:gd name="T26" fmla="*/ 3149 w 4250"/>
              <a:gd name="T27" fmla="*/ 3622 h 4251"/>
              <a:gd name="T28" fmla="*/ 3778 w 4250"/>
              <a:gd name="T29" fmla="*/ 3622 h 4251"/>
              <a:gd name="T30" fmla="*/ 0 w 4250"/>
              <a:gd name="T31" fmla="*/ 0 h 4251"/>
              <a:gd name="T32" fmla="*/ 0 w 4250"/>
              <a:gd name="T33" fmla="*/ 4251 h 4251"/>
              <a:gd name="T34" fmla="*/ 4250 w 4250"/>
              <a:gd name="T35" fmla="*/ 4251 h 4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50" h="4251">
                <a:moveTo>
                  <a:pt x="630" y="3622"/>
                </a:moveTo>
                <a:lnTo>
                  <a:pt x="630" y="1102"/>
                </a:lnTo>
                <a:lnTo>
                  <a:pt x="1259" y="1102"/>
                </a:lnTo>
                <a:lnTo>
                  <a:pt x="1259" y="3622"/>
                </a:lnTo>
                <a:lnTo>
                  <a:pt x="630" y="3622"/>
                </a:lnTo>
                <a:moveTo>
                  <a:pt x="2519" y="3622"/>
                </a:moveTo>
                <a:lnTo>
                  <a:pt x="2519" y="1732"/>
                </a:lnTo>
                <a:lnTo>
                  <a:pt x="1889" y="1732"/>
                </a:lnTo>
                <a:lnTo>
                  <a:pt x="1889" y="3622"/>
                </a:lnTo>
                <a:lnTo>
                  <a:pt x="2519" y="3622"/>
                </a:lnTo>
                <a:moveTo>
                  <a:pt x="3778" y="3622"/>
                </a:moveTo>
                <a:lnTo>
                  <a:pt x="3778" y="472"/>
                </a:lnTo>
                <a:lnTo>
                  <a:pt x="3149" y="472"/>
                </a:lnTo>
                <a:lnTo>
                  <a:pt x="3149" y="3622"/>
                </a:lnTo>
                <a:lnTo>
                  <a:pt x="3778" y="3622"/>
                </a:lnTo>
                <a:moveTo>
                  <a:pt x="0" y="0"/>
                </a:moveTo>
                <a:lnTo>
                  <a:pt x="0" y="4251"/>
                </a:lnTo>
                <a:lnTo>
                  <a:pt x="4250" y="4251"/>
                </a:lnTo>
              </a:path>
            </a:pathLst>
          </a:custGeom>
          <a:noFill/>
          <a:ln w="1270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grpSp>
        <p:nvGrpSpPr>
          <p:cNvPr id="59" name="Group 58">
            <a:extLst>
              <a:ext uri="{FF2B5EF4-FFF2-40B4-BE49-F238E27FC236}">
                <a16:creationId xmlns:a16="http://schemas.microsoft.com/office/drawing/2014/main" id="{2AEB553D-5F8B-4637-B5E5-5E6D8213C6B5}"/>
              </a:ext>
            </a:extLst>
          </p:cNvPr>
          <p:cNvGrpSpPr/>
          <p:nvPr/>
        </p:nvGrpSpPr>
        <p:grpSpPr>
          <a:xfrm>
            <a:off x="8820529" y="1466850"/>
            <a:ext cx="534416" cy="505611"/>
            <a:chOff x="620178" y="5880668"/>
            <a:chExt cx="421044" cy="398350"/>
          </a:xfrm>
        </p:grpSpPr>
        <p:sp>
          <p:nvSpPr>
            <p:cNvPr id="60" name="Freeform: Shape 59">
              <a:extLst>
                <a:ext uri="{FF2B5EF4-FFF2-40B4-BE49-F238E27FC236}">
                  <a16:creationId xmlns:a16="http://schemas.microsoft.com/office/drawing/2014/main" id="{24EEAAF7-3699-4EF8-B637-6FB500F357AF}"/>
                </a:ext>
              </a:extLst>
            </p:cNvPr>
            <p:cNvSpPr/>
            <p:nvPr/>
          </p:nvSpPr>
          <p:spPr>
            <a:xfrm>
              <a:off x="620178" y="5901242"/>
              <a:ext cx="373454" cy="373454"/>
            </a:xfrm>
            <a:custGeom>
              <a:avLst/>
              <a:gdLst>
                <a:gd name="connsiteX0" fmla="*/ 13777 w 238125"/>
                <a:gd name="connsiteY0" fmla="*/ 202611 h 238125"/>
                <a:gd name="connsiteX1" fmla="*/ 13777 w 238125"/>
                <a:gd name="connsiteY1" fmla="*/ 233091 h 238125"/>
                <a:gd name="connsiteX2" fmla="*/ 44258 w 238125"/>
                <a:gd name="connsiteY2" fmla="*/ 233091 h 238125"/>
                <a:gd name="connsiteX3" fmla="*/ 121410 w 238125"/>
                <a:gd name="connsiteY3" fmla="*/ 155938 h 238125"/>
                <a:gd name="connsiteX4" fmla="*/ 90930 w 238125"/>
                <a:gd name="connsiteY4" fmla="*/ 125458 h 238125"/>
                <a:gd name="connsiteX5" fmla="*/ 13777 w 238125"/>
                <a:gd name="connsiteY5" fmla="*/ 202611 h 238125"/>
                <a:gd name="connsiteX6" fmla="*/ 239520 w 238125"/>
                <a:gd name="connsiteY6" fmla="*/ 37828 h 238125"/>
                <a:gd name="connsiteX7" fmla="*/ 209040 w 238125"/>
                <a:gd name="connsiteY7" fmla="*/ 7348 h 238125"/>
                <a:gd name="connsiteX8" fmla="*/ 185227 w 238125"/>
                <a:gd name="connsiteY8" fmla="*/ 32113 h 238125"/>
                <a:gd name="connsiteX9" fmla="*/ 185227 w 238125"/>
                <a:gd name="connsiteY9" fmla="*/ 62593 h 238125"/>
                <a:gd name="connsiteX10" fmla="*/ 215708 w 238125"/>
                <a:gd name="connsiteY10" fmla="*/ 62593 h 238125"/>
                <a:gd name="connsiteX11" fmla="*/ 239520 w 238125"/>
                <a:gd name="connsiteY11" fmla="*/ 37828 h 238125"/>
                <a:gd name="connsiteX12" fmla="*/ 239520 w 238125"/>
                <a:gd name="connsiteY12" fmla="*/ 37828 h 238125"/>
                <a:gd name="connsiteX13" fmla="*/ 184275 w 238125"/>
                <a:gd name="connsiteY13" fmla="*/ 62593 h 238125"/>
                <a:gd name="connsiteX14" fmla="*/ 142365 w 238125"/>
                <a:gd name="connsiteY14" fmla="*/ 104503 h 238125"/>
                <a:gd name="connsiteX15" fmla="*/ 184275 w 238125"/>
                <a:gd name="connsiteY15" fmla="*/ 62593 h 238125"/>
                <a:gd name="connsiteX0" fmla="*/ 6429 w 232172"/>
                <a:gd name="connsiteY0" fmla="*/ 195263 h 232172"/>
                <a:gd name="connsiteX1" fmla="*/ 6429 w 232172"/>
                <a:gd name="connsiteY1" fmla="*/ 225743 h 232172"/>
                <a:gd name="connsiteX2" fmla="*/ 36910 w 232172"/>
                <a:gd name="connsiteY2" fmla="*/ 225743 h 232172"/>
                <a:gd name="connsiteX3" fmla="*/ 114062 w 232172"/>
                <a:gd name="connsiteY3" fmla="*/ 148590 h 232172"/>
                <a:gd name="connsiteX4" fmla="*/ 83582 w 232172"/>
                <a:gd name="connsiteY4" fmla="*/ 118110 h 232172"/>
                <a:gd name="connsiteX5" fmla="*/ 6429 w 232172"/>
                <a:gd name="connsiteY5" fmla="*/ 195263 h 232172"/>
                <a:gd name="connsiteX6" fmla="*/ 232172 w 232172"/>
                <a:gd name="connsiteY6" fmla="*/ 30480 h 232172"/>
                <a:gd name="connsiteX7" fmla="*/ 201692 w 232172"/>
                <a:gd name="connsiteY7" fmla="*/ 0 h 232172"/>
                <a:gd name="connsiteX8" fmla="*/ 177879 w 232172"/>
                <a:gd name="connsiteY8" fmla="*/ 24765 h 232172"/>
                <a:gd name="connsiteX9" fmla="*/ 177879 w 232172"/>
                <a:gd name="connsiteY9" fmla="*/ 55245 h 232172"/>
                <a:gd name="connsiteX10" fmla="*/ 208360 w 232172"/>
                <a:gd name="connsiteY10" fmla="*/ 55245 h 232172"/>
                <a:gd name="connsiteX11" fmla="*/ 232172 w 232172"/>
                <a:gd name="connsiteY11" fmla="*/ 30480 h 232172"/>
                <a:gd name="connsiteX12" fmla="*/ 232172 w 232172"/>
                <a:gd name="connsiteY12" fmla="*/ 30480 h 232172"/>
                <a:gd name="connsiteX13" fmla="*/ 176927 w 232172"/>
                <a:gd name="connsiteY13" fmla="*/ 55245 h 232172"/>
                <a:gd name="connsiteX14" fmla="*/ 155742 w 232172"/>
                <a:gd name="connsiteY14" fmla="*/ 74949 h 232172"/>
                <a:gd name="connsiteX15" fmla="*/ 176927 w 232172"/>
                <a:gd name="connsiteY15" fmla="*/ 55245 h 232172"/>
                <a:gd name="connsiteX0" fmla="*/ 6429 w 232172"/>
                <a:gd name="connsiteY0" fmla="*/ 195263 h 232172"/>
                <a:gd name="connsiteX1" fmla="*/ 6429 w 232172"/>
                <a:gd name="connsiteY1" fmla="*/ 225743 h 232172"/>
                <a:gd name="connsiteX2" fmla="*/ 36910 w 232172"/>
                <a:gd name="connsiteY2" fmla="*/ 225743 h 232172"/>
                <a:gd name="connsiteX3" fmla="*/ 114062 w 232172"/>
                <a:gd name="connsiteY3" fmla="*/ 148590 h 232172"/>
                <a:gd name="connsiteX4" fmla="*/ 83582 w 232172"/>
                <a:gd name="connsiteY4" fmla="*/ 118110 h 232172"/>
                <a:gd name="connsiteX5" fmla="*/ 6429 w 232172"/>
                <a:gd name="connsiteY5" fmla="*/ 195263 h 232172"/>
                <a:gd name="connsiteX6" fmla="*/ 232172 w 232172"/>
                <a:gd name="connsiteY6" fmla="*/ 30480 h 232172"/>
                <a:gd name="connsiteX7" fmla="*/ 201692 w 232172"/>
                <a:gd name="connsiteY7" fmla="*/ 0 h 232172"/>
                <a:gd name="connsiteX8" fmla="*/ 177879 w 232172"/>
                <a:gd name="connsiteY8" fmla="*/ 24765 h 232172"/>
                <a:gd name="connsiteX9" fmla="*/ 177879 w 232172"/>
                <a:gd name="connsiteY9" fmla="*/ 55245 h 232172"/>
                <a:gd name="connsiteX10" fmla="*/ 208360 w 232172"/>
                <a:gd name="connsiteY10" fmla="*/ 55245 h 232172"/>
                <a:gd name="connsiteX11" fmla="*/ 232172 w 232172"/>
                <a:gd name="connsiteY11" fmla="*/ 30480 h 232172"/>
                <a:gd name="connsiteX12" fmla="*/ 232172 w 232172"/>
                <a:gd name="connsiteY12" fmla="*/ 30480 h 232172"/>
                <a:gd name="connsiteX13" fmla="*/ 176927 w 232172"/>
                <a:gd name="connsiteY13" fmla="*/ 55245 h 232172"/>
                <a:gd name="connsiteX14" fmla="*/ 164624 w 232172"/>
                <a:gd name="connsiteY14" fmla="*/ 71988 h 232172"/>
                <a:gd name="connsiteX15" fmla="*/ 176927 w 232172"/>
                <a:gd name="connsiteY15" fmla="*/ 55245 h 232172"/>
                <a:gd name="connsiteX0" fmla="*/ 6429 w 232172"/>
                <a:gd name="connsiteY0" fmla="*/ 195263 h 232172"/>
                <a:gd name="connsiteX1" fmla="*/ 6429 w 232172"/>
                <a:gd name="connsiteY1" fmla="*/ 225743 h 232172"/>
                <a:gd name="connsiteX2" fmla="*/ 36910 w 232172"/>
                <a:gd name="connsiteY2" fmla="*/ 225743 h 232172"/>
                <a:gd name="connsiteX3" fmla="*/ 114062 w 232172"/>
                <a:gd name="connsiteY3" fmla="*/ 148590 h 232172"/>
                <a:gd name="connsiteX4" fmla="*/ 83582 w 232172"/>
                <a:gd name="connsiteY4" fmla="*/ 118110 h 232172"/>
                <a:gd name="connsiteX5" fmla="*/ 6429 w 232172"/>
                <a:gd name="connsiteY5" fmla="*/ 195263 h 232172"/>
                <a:gd name="connsiteX6" fmla="*/ 232172 w 232172"/>
                <a:gd name="connsiteY6" fmla="*/ 30480 h 232172"/>
                <a:gd name="connsiteX7" fmla="*/ 201692 w 232172"/>
                <a:gd name="connsiteY7" fmla="*/ 0 h 232172"/>
                <a:gd name="connsiteX8" fmla="*/ 177879 w 232172"/>
                <a:gd name="connsiteY8" fmla="*/ 24765 h 232172"/>
                <a:gd name="connsiteX9" fmla="*/ 177879 w 232172"/>
                <a:gd name="connsiteY9" fmla="*/ 55245 h 232172"/>
                <a:gd name="connsiteX10" fmla="*/ 208360 w 232172"/>
                <a:gd name="connsiteY10" fmla="*/ 55245 h 232172"/>
                <a:gd name="connsiteX11" fmla="*/ 232172 w 232172"/>
                <a:gd name="connsiteY11" fmla="*/ 30480 h 232172"/>
                <a:gd name="connsiteX12" fmla="*/ 232172 w 232172"/>
                <a:gd name="connsiteY12" fmla="*/ 30480 h 232172"/>
                <a:gd name="connsiteX13" fmla="*/ 176927 w 232172"/>
                <a:gd name="connsiteY13" fmla="*/ 55245 h 232172"/>
                <a:gd name="connsiteX14" fmla="*/ 152781 w 232172"/>
                <a:gd name="connsiteY14" fmla="*/ 71988 h 232172"/>
                <a:gd name="connsiteX15" fmla="*/ 176927 w 232172"/>
                <a:gd name="connsiteY15" fmla="*/ 55245 h 232172"/>
                <a:gd name="connsiteX0" fmla="*/ 6429 w 232172"/>
                <a:gd name="connsiteY0" fmla="*/ 195263 h 232172"/>
                <a:gd name="connsiteX1" fmla="*/ 6429 w 232172"/>
                <a:gd name="connsiteY1" fmla="*/ 225743 h 232172"/>
                <a:gd name="connsiteX2" fmla="*/ 36910 w 232172"/>
                <a:gd name="connsiteY2" fmla="*/ 225743 h 232172"/>
                <a:gd name="connsiteX3" fmla="*/ 114062 w 232172"/>
                <a:gd name="connsiteY3" fmla="*/ 148590 h 232172"/>
                <a:gd name="connsiteX4" fmla="*/ 83582 w 232172"/>
                <a:gd name="connsiteY4" fmla="*/ 118110 h 232172"/>
                <a:gd name="connsiteX5" fmla="*/ 6429 w 232172"/>
                <a:gd name="connsiteY5" fmla="*/ 195263 h 232172"/>
                <a:gd name="connsiteX6" fmla="*/ 232172 w 232172"/>
                <a:gd name="connsiteY6" fmla="*/ 30480 h 232172"/>
                <a:gd name="connsiteX7" fmla="*/ 201692 w 232172"/>
                <a:gd name="connsiteY7" fmla="*/ 0 h 232172"/>
                <a:gd name="connsiteX8" fmla="*/ 177879 w 232172"/>
                <a:gd name="connsiteY8" fmla="*/ 24765 h 232172"/>
                <a:gd name="connsiteX9" fmla="*/ 177879 w 232172"/>
                <a:gd name="connsiteY9" fmla="*/ 55245 h 232172"/>
                <a:gd name="connsiteX10" fmla="*/ 208360 w 232172"/>
                <a:gd name="connsiteY10" fmla="*/ 55245 h 232172"/>
                <a:gd name="connsiteX11" fmla="*/ 232172 w 232172"/>
                <a:gd name="connsiteY11" fmla="*/ 30480 h 232172"/>
                <a:gd name="connsiteX12" fmla="*/ 232172 w 232172"/>
                <a:gd name="connsiteY12" fmla="*/ 30480 h 232172"/>
                <a:gd name="connsiteX13" fmla="*/ 176927 w 232172"/>
                <a:gd name="connsiteY13" fmla="*/ 55245 h 232172"/>
                <a:gd name="connsiteX14" fmla="*/ 158703 w 232172"/>
                <a:gd name="connsiteY14" fmla="*/ 71988 h 232172"/>
                <a:gd name="connsiteX15" fmla="*/ 176927 w 232172"/>
                <a:gd name="connsiteY15" fmla="*/ 55245 h 232172"/>
                <a:gd name="connsiteX0" fmla="*/ 6429 w 232172"/>
                <a:gd name="connsiteY0" fmla="*/ 195263 h 232172"/>
                <a:gd name="connsiteX1" fmla="*/ 6429 w 232172"/>
                <a:gd name="connsiteY1" fmla="*/ 225743 h 232172"/>
                <a:gd name="connsiteX2" fmla="*/ 36910 w 232172"/>
                <a:gd name="connsiteY2" fmla="*/ 225743 h 232172"/>
                <a:gd name="connsiteX3" fmla="*/ 114062 w 232172"/>
                <a:gd name="connsiteY3" fmla="*/ 148590 h 232172"/>
                <a:gd name="connsiteX4" fmla="*/ 83582 w 232172"/>
                <a:gd name="connsiteY4" fmla="*/ 118110 h 232172"/>
                <a:gd name="connsiteX5" fmla="*/ 6429 w 232172"/>
                <a:gd name="connsiteY5" fmla="*/ 195263 h 232172"/>
                <a:gd name="connsiteX6" fmla="*/ 232172 w 232172"/>
                <a:gd name="connsiteY6" fmla="*/ 30480 h 232172"/>
                <a:gd name="connsiteX7" fmla="*/ 201692 w 232172"/>
                <a:gd name="connsiteY7" fmla="*/ 0 h 232172"/>
                <a:gd name="connsiteX8" fmla="*/ 177879 w 232172"/>
                <a:gd name="connsiteY8" fmla="*/ 24765 h 232172"/>
                <a:gd name="connsiteX9" fmla="*/ 177879 w 232172"/>
                <a:gd name="connsiteY9" fmla="*/ 55245 h 232172"/>
                <a:gd name="connsiteX10" fmla="*/ 208360 w 232172"/>
                <a:gd name="connsiteY10" fmla="*/ 55245 h 232172"/>
                <a:gd name="connsiteX11" fmla="*/ 232172 w 232172"/>
                <a:gd name="connsiteY11" fmla="*/ 30480 h 232172"/>
                <a:gd name="connsiteX12" fmla="*/ 232172 w 232172"/>
                <a:gd name="connsiteY12" fmla="*/ 30480 h 232172"/>
                <a:gd name="connsiteX13" fmla="*/ 176927 w 232172"/>
                <a:gd name="connsiteY13" fmla="*/ 55245 h 232172"/>
                <a:gd name="connsiteX14" fmla="*/ 161663 w 232172"/>
                <a:gd name="connsiteY14" fmla="*/ 69027 h 232172"/>
                <a:gd name="connsiteX15" fmla="*/ 176927 w 232172"/>
                <a:gd name="connsiteY15" fmla="*/ 55245 h 232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172" h="232172">
                  <a:moveTo>
                    <a:pt x="6429" y="195263"/>
                  </a:moveTo>
                  <a:cubicBezTo>
                    <a:pt x="-2143" y="203835"/>
                    <a:pt x="-2143" y="217170"/>
                    <a:pt x="6429" y="225743"/>
                  </a:cubicBezTo>
                  <a:cubicBezTo>
                    <a:pt x="15002" y="234315"/>
                    <a:pt x="29290" y="234315"/>
                    <a:pt x="36910" y="225743"/>
                  </a:cubicBezTo>
                  <a:lnTo>
                    <a:pt x="114062" y="148590"/>
                  </a:lnTo>
                  <a:lnTo>
                    <a:pt x="83582" y="118110"/>
                  </a:lnTo>
                  <a:lnTo>
                    <a:pt x="6429" y="195263"/>
                  </a:lnTo>
                  <a:close/>
                  <a:moveTo>
                    <a:pt x="232172" y="30480"/>
                  </a:moveTo>
                  <a:lnTo>
                    <a:pt x="201692" y="0"/>
                  </a:lnTo>
                  <a:lnTo>
                    <a:pt x="177879" y="24765"/>
                  </a:lnTo>
                  <a:lnTo>
                    <a:pt x="177879" y="55245"/>
                  </a:lnTo>
                  <a:lnTo>
                    <a:pt x="208360" y="55245"/>
                  </a:lnTo>
                  <a:lnTo>
                    <a:pt x="232172" y="30480"/>
                  </a:lnTo>
                  <a:lnTo>
                    <a:pt x="232172" y="30480"/>
                  </a:lnTo>
                  <a:close/>
                  <a:moveTo>
                    <a:pt x="176927" y="55245"/>
                  </a:moveTo>
                  <a:lnTo>
                    <a:pt x="161663" y="69027"/>
                  </a:lnTo>
                  <a:cubicBezTo>
                    <a:pt x="175633" y="55057"/>
                    <a:pt x="162957" y="69215"/>
                    <a:pt x="176927" y="55245"/>
                  </a:cubicBezTo>
                  <a:close/>
                </a:path>
              </a:pathLst>
            </a:custGeom>
            <a:noFill/>
            <a:ln w="1270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900" dirty="0">
                <a:gradFill>
                  <a:gsLst>
                    <a:gs pos="0">
                      <a:srgbClr val="505050"/>
                    </a:gs>
                    <a:gs pos="100000">
                      <a:srgbClr val="505050"/>
                    </a:gs>
                  </a:gsLst>
                  <a:lin ang="5400000" scaled="1"/>
                </a:gradFill>
              </a:endParaRPr>
            </a:p>
          </p:txBody>
        </p:sp>
        <p:sp>
          <p:nvSpPr>
            <p:cNvPr id="61" name="Freeform: Shape 60">
              <a:extLst>
                <a:ext uri="{FF2B5EF4-FFF2-40B4-BE49-F238E27FC236}">
                  <a16:creationId xmlns:a16="http://schemas.microsoft.com/office/drawing/2014/main" id="{D4D74BC2-6018-4D9F-9818-7375BDB61C7B}"/>
                </a:ext>
              </a:extLst>
            </p:cNvPr>
            <p:cNvSpPr/>
            <p:nvPr/>
          </p:nvSpPr>
          <p:spPr>
            <a:xfrm>
              <a:off x="642872" y="5880668"/>
              <a:ext cx="398350" cy="398350"/>
            </a:xfrm>
            <a:custGeom>
              <a:avLst/>
              <a:gdLst>
                <a:gd name="connsiteX0" fmla="*/ 95658 w 247650"/>
                <a:gd name="connsiteY0" fmla="*/ 22315 h 247650"/>
                <a:gd name="connsiteX1" fmla="*/ 35650 w 247650"/>
                <a:gd name="connsiteY1" fmla="*/ 12790 h 247650"/>
                <a:gd name="connsiteX2" fmla="*/ 75655 w 247650"/>
                <a:gd name="connsiteY2" fmla="*/ 52795 h 247650"/>
                <a:gd name="connsiteX3" fmla="*/ 52795 w 247650"/>
                <a:gd name="connsiteY3" fmla="*/ 75655 h 247650"/>
                <a:gd name="connsiteX4" fmla="*/ 12790 w 247650"/>
                <a:gd name="connsiteY4" fmla="*/ 35650 h 247650"/>
                <a:gd name="connsiteX5" fmla="*/ 22315 w 247650"/>
                <a:gd name="connsiteY5" fmla="*/ 95658 h 247650"/>
                <a:gd name="connsiteX6" fmla="*/ 73750 w 247650"/>
                <a:gd name="connsiteY6" fmla="*/ 108993 h 247650"/>
                <a:gd name="connsiteX7" fmla="*/ 202338 w 247650"/>
                <a:gd name="connsiteY7" fmla="*/ 237580 h 247650"/>
                <a:gd name="connsiteX8" fmla="*/ 237580 w 247650"/>
                <a:gd name="connsiteY8" fmla="*/ 237580 h 247650"/>
                <a:gd name="connsiteX9" fmla="*/ 237580 w 247650"/>
                <a:gd name="connsiteY9" fmla="*/ 202338 h 247650"/>
                <a:gd name="connsiteX10" fmla="*/ 108040 w 247650"/>
                <a:gd name="connsiteY10" fmla="*/ 72798 h 247650"/>
                <a:gd name="connsiteX11" fmla="*/ 95658 w 247650"/>
                <a:gd name="connsiteY11" fmla="*/ 22315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7650" h="247650">
                  <a:moveTo>
                    <a:pt x="95658" y="22315"/>
                  </a:moveTo>
                  <a:cubicBezTo>
                    <a:pt x="79465" y="6123"/>
                    <a:pt x="55653" y="3265"/>
                    <a:pt x="35650" y="12790"/>
                  </a:cubicBezTo>
                  <a:lnTo>
                    <a:pt x="75655" y="52795"/>
                  </a:lnTo>
                  <a:lnTo>
                    <a:pt x="52795" y="75655"/>
                  </a:lnTo>
                  <a:lnTo>
                    <a:pt x="12790" y="35650"/>
                  </a:lnTo>
                  <a:cubicBezTo>
                    <a:pt x="3265" y="54700"/>
                    <a:pt x="6123" y="79465"/>
                    <a:pt x="22315" y="95658"/>
                  </a:cubicBezTo>
                  <a:cubicBezTo>
                    <a:pt x="36603" y="109945"/>
                    <a:pt x="55653" y="113755"/>
                    <a:pt x="73750" y="108993"/>
                  </a:cubicBezTo>
                  <a:lnTo>
                    <a:pt x="202338" y="237580"/>
                  </a:lnTo>
                  <a:cubicBezTo>
                    <a:pt x="211863" y="247105"/>
                    <a:pt x="228055" y="247105"/>
                    <a:pt x="237580" y="237580"/>
                  </a:cubicBezTo>
                  <a:cubicBezTo>
                    <a:pt x="247105" y="228055"/>
                    <a:pt x="247105" y="211863"/>
                    <a:pt x="237580" y="202338"/>
                  </a:cubicBezTo>
                  <a:lnTo>
                    <a:pt x="108040" y="72798"/>
                  </a:lnTo>
                  <a:cubicBezTo>
                    <a:pt x="113755" y="55653"/>
                    <a:pt x="108993" y="35650"/>
                    <a:pt x="95658" y="22315"/>
                  </a:cubicBezTo>
                  <a:close/>
                </a:path>
              </a:pathLst>
            </a:custGeom>
            <a:noFill/>
            <a:ln w="1270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900">
                <a:gradFill>
                  <a:gsLst>
                    <a:gs pos="0">
                      <a:srgbClr val="505050"/>
                    </a:gs>
                    <a:gs pos="100000">
                      <a:srgbClr val="505050"/>
                    </a:gs>
                  </a:gsLst>
                  <a:lin ang="5400000" scaled="1"/>
                </a:gradFill>
              </a:endParaRPr>
            </a:p>
          </p:txBody>
        </p:sp>
      </p:grpSp>
      <p:sp>
        <p:nvSpPr>
          <p:cNvPr id="62" name="PhotoCollection_E7AA" title="Icon of a stacked photo of a landscape">
            <a:extLst>
              <a:ext uri="{FF2B5EF4-FFF2-40B4-BE49-F238E27FC236}">
                <a16:creationId xmlns:a16="http://schemas.microsoft.com/office/drawing/2014/main" id="{03D1B0FC-428E-4A9B-B387-B02435C837E5}"/>
              </a:ext>
            </a:extLst>
          </p:cNvPr>
          <p:cNvSpPr>
            <a:spLocks noChangeAspect="1" noEditPoints="1"/>
          </p:cNvSpPr>
          <p:nvPr/>
        </p:nvSpPr>
        <p:spPr bwMode="auto">
          <a:xfrm>
            <a:off x="4639349" y="4294599"/>
            <a:ext cx="504151" cy="385209"/>
          </a:xfrm>
          <a:custGeom>
            <a:avLst/>
            <a:gdLst>
              <a:gd name="T0" fmla="*/ 3326 w 3752"/>
              <a:gd name="T1" fmla="*/ 2439 h 2865"/>
              <a:gd name="T2" fmla="*/ 0 w 3752"/>
              <a:gd name="T3" fmla="*/ 2439 h 2865"/>
              <a:gd name="T4" fmla="*/ 0 w 3752"/>
              <a:gd name="T5" fmla="*/ 0 h 2865"/>
              <a:gd name="T6" fmla="*/ 3326 w 3752"/>
              <a:gd name="T7" fmla="*/ 0 h 2865"/>
              <a:gd name="T8" fmla="*/ 3326 w 3752"/>
              <a:gd name="T9" fmla="*/ 2439 h 2865"/>
              <a:gd name="T10" fmla="*/ 2616 w 3752"/>
              <a:gd name="T11" fmla="*/ 665 h 2865"/>
              <a:gd name="T12" fmla="*/ 2660 w 3752"/>
              <a:gd name="T13" fmla="*/ 710 h 2865"/>
              <a:gd name="T14" fmla="*/ 2705 w 3752"/>
              <a:gd name="T15" fmla="*/ 665 h 2865"/>
              <a:gd name="T16" fmla="*/ 2660 w 3752"/>
              <a:gd name="T17" fmla="*/ 620 h 2865"/>
              <a:gd name="T18" fmla="*/ 2616 w 3752"/>
              <a:gd name="T19" fmla="*/ 665 h 2865"/>
              <a:gd name="T20" fmla="*/ 2660 w 3752"/>
              <a:gd name="T21" fmla="*/ 2439 h 2865"/>
              <a:gd name="T22" fmla="*/ 887 w 3752"/>
              <a:gd name="T23" fmla="*/ 665 h 2865"/>
              <a:gd name="T24" fmla="*/ 0 w 3752"/>
              <a:gd name="T25" fmla="*/ 1552 h 2865"/>
              <a:gd name="T26" fmla="*/ 3326 w 3752"/>
              <a:gd name="T27" fmla="*/ 2217 h 2865"/>
              <a:gd name="T28" fmla="*/ 2439 w 3752"/>
              <a:gd name="T29" fmla="*/ 1330 h 2865"/>
              <a:gd name="T30" fmla="*/ 1995 w 3752"/>
              <a:gd name="T31" fmla="*/ 1774 h 2865"/>
              <a:gd name="T32" fmla="*/ 426 w 3752"/>
              <a:gd name="T33" fmla="*/ 2439 h 2865"/>
              <a:gd name="T34" fmla="*/ 426 w 3752"/>
              <a:gd name="T35" fmla="*/ 2865 h 2865"/>
              <a:gd name="T36" fmla="*/ 3752 w 3752"/>
              <a:gd name="T37" fmla="*/ 2865 h 2865"/>
              <a:gd name="T38" fmla="*/ 3752 w 3752"/>
              <a:gd name="T39" fmla="*/ 426 h 2865"/>
              <a:gd name="T40" fmla="*/ 3326 w 3752"/>
              <a:gd name="T41" fmla="*/ 426 h 2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52" h="2865">
                <a:moveTo>
                  <a:pt x="3326" y="2439"/>
                </a:moveTo>
                <a:cubicBezTo>
                  <a:pt x="0" y="2439"/>
                  <a:pt x="0" y="2439"/>
                  <a:pt x="0" y="2439"/>
                </a:cubicBezTo>
                <a:cubicBezTo>
                  <a:pt x="0" y="0"/>
                  <a:pt x="0" y="0"/>
                  <a:pt x="0" y="0"/>
                </a:cubicBezTo>
                <a:cubicBezTo>
                  <a:pt x="3326" y="0"/>
                  <a:pt x="3326" y="0"/>
                  <a:pt x="3326" y="0"/>
                </a:cubicBezTo>
                <a:lnTo>
                  <a:pt x="3326" y="2439"/>
                </a:lnTo>
                <a:close/>
                <a:moveTo>
                  <a:pt x="2616" y="665"/>
                </a:moveTo>
                <a:cubicBezTo>
                  <a:pt x="2616" y="690"/>
                  <a:pt x="2636" y="710"/>
                  <a:pt x="2660" y="710"/>
                </a:cubicBezTo>
                <a:cubicBezTo>
                  <a:pt x="2685" y="710"/>
                  <a:pt x="2705" y="690"/>
                  <a:pt x="2705" y="665"/>
                </a:cubicBezTo>
                <a:cubicBezTo>
                  <a:pt x="2705" y="640"/>
                  <a:pt x="2685" y="620"/>
                  <a:pt x="2660" y="620"/>
                </a:cubicBezTo>
                <a:cubicBezTo>
                  <a:pt x="2636" y="620"/>
                  <a:pt x="2616" y="640"/>
                  <a:pt x="2616" y="665"/>
                </a:cubicBezTo>
                <a:close/>
                <a:moveTo>
                  <a:pt x="2660" y="2439"/>
                </a:moveTo>
                <a:cubicBezTo>
                  <a:pt x="887" y="665"/>
                  <a:pt x="887" y="665"/>
                  <a:pt x="887" y="665"/>
                </a:cubicBezTo>
                <a:cubicBezTo>
                  <a:pt x="0" y="1552"/>
                  <a:pt x="0" y="1552"/>
                  <a:pt x="0" y="1552"/>
                </a:cubicBezTo>
                <a:moveTo>
                  <a:pt x="3326" y="2217"/>
                </a:moveTo>
                <a:cubicBezTo>
                  <a:pt x="2439" y="1330"/>
                  <a:pt x="2439" y="1330"/>
                  <a:pt x="2439" y="1330"/>
                </a:cubicBezTo>
                <a:cubicBezTo>
                  <a:pt x="1995" y="1774"/>
                  <a:pt x="1995" y="1774"/>
                  <a:pt x="1995" y="1774"/>
                </a:cubicBezTo>
                <a:moveTo>
                  <a:pt x="426" y="2439"/>
                </a:moveTo>
                <a:cubicBezTo>
                  <a:pt x="426" y="2865"/>
                  <a:pt x="426" y="2865"/>
                  <a:pt x="426" y="2865"/>
                </a:cubicBezTo>
                <a:cubicBezTo>
                  <a:pt x="3752" y="2865"/>
                  <a:pt x="3752" y="2865"/>
                  <a:pt x="3752" y="2865"/>
                </a:cubicBezTo>
                <a:cubicBezTo>
                  <a:pt x="3752" y="426"/>
                  <a:pt x="3752" y="426"/>
                  <a:pt x="3752" y="426"/>
                </a:cubicBezTo>
                <a:cubicBezTo>
                  <a:pt x="3326" y="426"/>
                  <a:pt x="3326" y="426"/>
                  <a:pt x="3326" y="426"/>
                </a:cubicBezTo>
              </a:path>
            </a:pathLst>
          </a:custGeom>
          <a:noFill/>
          <a:ln w="1270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23183597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6A448-B625-457B-B8E3-7EB67F99E95A}"/>
              </a:ext>
            </a:extLst>
          </p:cNvPr>
          <p:cNvSpPr>
            <a:spLocks noGrp="1"/>
          </p:cNvSpPr>
          <p:nvPr>
            <p:ph type="title"/>
          </p:nvPr>
        </p:nvSpPr>
        <p:spPr>
          <a:xfrm>
            <a:off x="434975" y="449264"/>
            <a:ext cx="11563350" cy="773112"/>
          </a:xfrm>
        </p:spPr>
        <p:txBody>
          <a:bodyPr/>
          <a:lstStyle/>
          <a:p>
            <a:r>
              <a:rPr lang="en-US" dirty="0"/>
              <a:t>Profile Management</a:t>
            </a:r>
          </a:p>
        </p:txBody>
      </p:sp>
      <p:sp>
        <p:nvSpPr>
          <p:cNvPr id="7" name="Rectangle 6">
            <a:extLst>
              <a:ext uri="{FF2B5EF4-FFF2-40B4-BE49-F238E27FC236}">
                <a16:creationId xmlns:a16="http://schemas.microsoft.com/office/drawing/2014/main" id="{F8FB072B-EFA6-486C-8BCB-450AD6BD7FEF}"/>
              </a:ext>
            </a:extLst>
          </p:cNvPr>
          <p:cNvSpPr/>
          <p:nvPr/>
        </p:nvSpPr>
        <p:spPr>
          <a:xfrm>
            <a:off x="442808" y="2090057"/>
            <a:ext cx="5767090" cy="4049486"/>
          </a:xfrm>
          <a:prstGeom prst="rect">
            <a:avLst/>
          </a:prstGeom>
          <a:ln w="6350">
            <a:solidFill>
              <a:schemeClr val="bg1">
                <a:lumMod val="85000"/>
              </a:schemeClr>
            </a:solidFill>
          </a:ln>
        </p:spPr>
        <p:txBody>
          <a:bodyPr wrap="square" lIns="137160" tIns="91440" rIns="137160" bIns="91440" numCol="2" spcCol="274320">
            <a:noAutofit/>
          </a:bodyPr>
          <a:lstStyle/>
          <a:p>
            <a:pPr defTabSz="932472" fontAlgn="base">
              <a:spcBef>
                <a:spcPts val="1200"/>
              </a:spcBef>
              <a:spcAft>
                <a:spcPts val="800"/>
              </a:spcAft>
            </a:pPr>
            <a:r>
              <a:rPr lang="en-US" sz="2000" dirty="0">
                <a:solidFill>
                  <a:schemeClr val="accent1"/>
                </a:solidFill>
                <a:cs typeface="Segoe UI" pitchFamily="34" charset="0"/>
              </a:rPr>
              <a:t>Profile Container</a:t>
            </a:r>
          </a:p>
          <a:p>
            <a:pPr marL="419100" lvl="0" indent="-266700" defTabSz="932472" fontAlgn="base">
              <a:spcBef>
                <a:spcPts val="600"/>
              </a:spcBef>
              <a:spcAft>
                <a:spcPts val="600"/>
              </a:spcAft>
              <a:buFont typeface="Arial" panose="020B0604020202020204" pitchFamily="34" charset="0"/>
              <a:buChar char="•"/>
              <a:defRPr/>
            </a:pPr>
            <a:r>
              <a:rPr lang="en-US" sz="1400" dirty="0">
                <a:cs typeface="Segoe UI" pitchFamily="34" charset="0"/>
              </a:rPr>
              <a:t>User profile is placed into a VHD container that is stored in a central location on the network or in the cloud</a:t>
            </a:r>
          </a:p>
          <a:p>
            <a:pPr marL="419100" lvl="0" indent="-266700" defTabSz="932472" fontAlgn="base">
              <a:spcBef>
                <a:spcPts val="600"/>
              </a:spcBef>
              <a:spcAft>
                <a:spcPts val="600"/>
              </a:spcAft>
              <a:buFont typeface="Arial" panose="020B0604020202020204" pitchFamily="34" charset="0"/>
              <a:buChar char="•"/>
              <a:defRPr/>
            </a:pPr>
            <a:r>
              <a:rPr lang="en-US" sz="1400" dirty="0">
                <a:cs typeface="Segoe UI" pitchFamily="34" charset="0"/>
              </a:rPr>
              <a:t>This VHD is dynamically attached at user logon</a:t>
            </a:r>
          </a:p>
          <a:p>
            <a:pPr marL="419100" lvl="0" indent="-266700" defTabSz="932472" fontAlgn="base">
              <a:spcBef>
                <a:spcPts val="600"/>
              </a:spcBef>
              <a:spcAft>
                <a:spcPts val="600"/>
              </a:spcAft>
              <a:buFont typeface="Arial" panose="020B0604020202020204" pitchFamily="34" charset="0"/>
              <a:buChar char="•"/>
              <a:defRPr/>
            </a:pPr>
            <a:r>
              <a:rPr lang="en-US" sz="1400" dirty="0">
                <a:cs typeface="Segoe UI" pitchFamily="34" charset="0"/>
              </a:rPr>
              <a:t>Content appear to be in its native location</a:t>
            </a:r>
            <a:br>
              <a:rPr lang="en-US" sz="1400" dirty="0">
                <a:cs typeface="Segoe UI" pitchFamily="34" charset="0"/>
              </a:rPr>
            </a:br>
            <a:br>
              <a:rPr lang="en-US" sz="1200" dirty="0">
                <a:cs typeface="Segoe UI" pitchFamily="34" charset="0"/>
              </a:rPr>
            </a:br>
            <a:endParaRPr lang="en-US" sz="1200" dirty="0">
              <a:cs typeface="Segoe UI" pitchFamily="34" charset="0"/>
            </a:endParaRPr>
          </a:p>
          <a:p>
            <a:pPr lvl="0" defTabSz="932742">
              <a:spcBef>
                <a:spcPts val="600"/>
              </a:spcBef>
              <a:defRPr/>
            </a:pPr>
            <a:endParaRPr lang="en-US" sz="1200" dirty="0">
              <a:cs typeface="Segoe UI" pitchFamily="34" charset="0"/>
            </a:endParaRPr>
          </a:p>
          <a:p>
            <a:pPr lvl="0" algn="ctr" defTabSz="932742">
              <a:spcBef>
                <a:spcPts val="1200"/>
              </a:spcBef>
              <a:defRPr/>
            </a:pPr>
            <a:endParaRPr lang="en-US" sz="1400" b="1" dirty="0">
              <a:cs typeface="Segoe UI" panose="020B0502040204020203" pitchFamily="34" charset="0"/>
            </a:endParaRPr>
          </a:p>
        </p:txBody>
      </p:sp>
      <p:sp>
        <p:nvSpPr>
          <p:cNvPr id="34" name="Rectangle 33">
            <a:extLst>
              <a:ext uri="{FF2B5EF4-FFF2-40B4-BE49-F238E27FC236}">
                <a16:creationId xmlns:a16="http://schemas.microsoft.com/office/drawing/2014/main" id="{BA84428B-0A8F-4AD0-8D8B-EA9DE5B5333A}"/>
              </a:ext>
            </a:extLst>
          </p:cNvPr>
          <p:cNvSpPr/>
          <p:nvPr/>
        </p:nvSpPr>
        <p:spPr>
          <a:xfrm>
            <a:off x="6455390" y="2090057"/>
            <a:ext cx="5767090" cy="4049486"/>
          </a:xfrm>
          <a:prstGeom prst="rect">
            <a:avLst/>
          </a:prstGeom>
          <a:ln w="6350">
            <a:solidFill>
              <a:schemeClr val="bg1">
                <a:lumMod val="85000"/>
              </a:schemeClr>
            </a:solidFill>
          </a:ln>
        </p:spPr>
        <p:txBody>
          <a:bodyPr wrap="square" lIns="137160" tIns="91440" rIns="137160" bIns="91440">
            <a:noAutofit/>
          </a:bodyPr>
          <a:lstStyle/>
          <a:p>
            <a:pPr defTabSz="932472" fontAlgn="base">
              <a:spcBef>
                <a:spcPts val="1200"/>
              </a:spcBef>
              <a:spcAft>
                <a:spcPts val="800"/>
              </a:spcAft>
            </a:pPr>
            <a:r>
              <a:rPr lang="en-US" sz="2000" dirty="0">
                <a:solidFill>
                  <a:schemeClr val="accent1"/>
                </a:solidFill>
                <a:cs typeface="Segoe UI" pitchFamily="34" charset="0"/>
              </a:rPr>
              <a:t>Cloud Cache</a:t>
            </a:r>
          </a:p>
          <a:p>
            <a:pPr marL="419100" indent="-266700" defTabSz="932472" fontAlgn="base">
              <a:lnSpc>
                <a:spcPct val="88000"/>
              </a:lnSpc>
              <a:spcBef>
                <a:spcPts val="600"/>
              </a:spcBef>
              <a:spcAft>
                <a:spcPts val="600"/>
              </a:spcAft>
              <a:buFont typeface="Arial" panose="020B0604020202020204" pitchFamily="34" charset="0"/>
              <a:buChar char="•"/>
              <a:defRPr/>
            </a:pPr>
            <a:r>
              <a:rPr lang="en-US" sz="1400" dirty="0">
                <a:cs typeface="Segoe UI" pitchFamily="34" charset="0"/>
              </a:rPr>
              <a:t>Cloud Cache will absorb reads and optimize writes into cost effective payloads</a:t>
            </a:r>
          </a:p>
          <a:p>
            <a:pPr marL="419100" indent="-266700" defTabSz="932472" fontAlgn="base">
              <a:lnSpc>
                <a:spcPct val="88000"/>
              </a:lnSpc>
              <a:spcBef>
                <a:spcPts val="600"/>
              </a:spcBef>
              <a:spcAft>
                <a:spcPts val="600"/>
              </a:spcAft>
              <a:buFont typeface="Arial" panose="020B0604020202020204" pitchFamily="34" charset="0"/>
              <a:buChar char="•"/>
              <a:defRPr/>
            </a:pPr>
            <a:r>
              <a:rPr lang="en-US" sz="1400" dirty="0">
                <a:cs typeface="Segoe UI" pitchFamily="34" charset="0"/>
              </a:rPr>
              <a:t>Adding a local cache component</a:t>
            </a:r>
          </a:p>
          <a:p>
            <a:pPr marL="419100" indent="-266700" defTabSz="932472" fontAlgn="base">
              <a:lnSpc>
                <a:spcPct val="88000"/>
              </a:lnSpc>
              <a:spcBef>
                <a:spcPts val="600"/>
              </a:spcBef>
              <a:spcAft>
                <a:spcPts val="600"/>
              </a:spcAft>
              <a:buFont typeface="Arial" panose="020B0604020202020204" pitchFamily="34" charset="0"/>
              <a:buChar char="•"/>
              <a:defRPr/>
            </a:pPr>
            <a:r>
              <a:rPr lang="en-US" sz="1400" dirty="0">
                <a:cs typeface="Segoe UI" pitchFamily="34" charset="0"/>
              </a:rPr>
              <a:t>Applications talk to the local cache, and the cache talks to the remote container</a:t>
            </a:r>
          </a:p>
          <a:p>
            <a:pPr marL="419100" indent="-266700" defTabSz="932472" fontAlgn="base">
              <a:lnSpc>
                <a:spcPct val="88000"/>
              </a:lnSpc>
              <a:spcBef>
                <a:spcPts val="600"/>
              </a:spcBef>
              <a:spcAft>
                <a:spcPts val="600"/>
              </a:spcAft>
              <a:buFont typeface="Arial" panose="020B0604020202020204" pitchFamily="34" charset="0"/>
              <a:buChar char="•"/>
              <a:defRPr/>
            </a:pPr>
            <a:r>
              <a:rPr lang="en-US" sz="1400" dirty="0">
                <a:cs typeface="Segoe UI" pitchFamily="34" charset="0"/>
              </a:rPr>
              <a:t>If the connection to the remote container is interrupted, the apps still work because they’re talking to the cache</a:t>
            </a:r>
          </a:p>
          <a:p>
            <a:pPr marL="419100" indent="-266700" defTabSz="932472" fontAlgn="base">
              <a:lnSpc>
                <a:spcPct val="88000"/>
              </a:lnSpc>
              <a:spcBef>
                <a:spcPts val="600"/>
              </a:spcBef>
              <a:spcAft>
                <a:spcPts val="600"/>
              </a:spcAft>
              <a:buFont typeface="Arial" panose="020B0604020202020204" pitchFamily="34" charset="0"/>
              <a:buChar char="•"/>
              <a:defRPr/>
            </a:pPr>
            <a:r>
              <a:rPr lang="en-US" sz="1400" dirty="0">
                <a:cs typeface="Segoe UI" pitchFamily="34" charset="0"/>
              </a:rPr>
              <a:t>If the interruption is short, or no data that isn’t in the cache is requested during the outage, everything behaves normally</a:t>
            </a:r>
          </a:p>
          <a:p>
            <a:pPr marL="419100" indent="-266700" defTabSz="932472" fontAlgn="base">
              <a:lnSpc>
                <a:spcPct val="88000"/>
              </a:lnSpc>
              <a:spcBef>
                <a:spcPts val="600"/>
              </a:spcBef>
              <a:spcAft>
                <a:spcPts val="600"/>
              </a:spcAft>
              <a:buFont typeface="Arial" panose="020B0604020202020204" pitchFamily="34" charset="0"/>
              <a:buChar char="•"/>
              <a:defRPr/>
            </a:pPr>
            <a:r>
              <a:rPr lang="en-US" sz="1400" dirty="0">
                <a:cs typeface="Segoe UI" pitchFamily="34" charset="0"/>
              </a:rPr>
              <a:t>When connection comes back online, we reconnect and re-sync if necessary</a:t>
            </a:r>
          </a:p>
          <a:p>
            <a:pPr>
              <a:spcBef>
                <a:spcPts val="3000"/>
              </a:spcBef>
              <a:spcAft>
                <a:spcPts val="1800"/>
              </a:spcAft>
            </a:pPr>
            <a:endParaRPr lang="en-US" sz="1600" dirty="0">
              <a:solidFill>
                <a:schemeClr val="accent1"/>
              </a:solidFill>
              <a:cs typeface="Segoe UI" pitchFamily="34" charset="0"/>
            </a:endParaRPr>
          </a:p>
        </p:txBody>
      </p:sp>
      <p:cxnSp>
        <p:nvCxnSpPr>
          <p:cNvPr id="32" name="Straight Connector 31">
            <a:extLst>
              <a:ext uri="{FF2B5EF4-FFF2-40B4-BE49-F238E27FC236}">
                <a16:creationId xmlns:a16="http://schemas.microsoft.com/office/drawing/2014/main" id="{9D096971-071A-4921-9BAA-318754393187}"/>
              </a:ext>
            </a:extLst>
          </p:cNvPr>
          <p:cNvCxnSpPr/>
          <p:nvPr/>
        </p:nvCxnSpPr>
        <p:spPr>
          <a:xfrm>
            <a:off x="466559" y="20900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0E070313-4158-4354-9ACA-D43F50A64B19}"/>
              </a:ext>
            </a:extLst>
          </p:cNvPr>
          <p:cNvCxnSpPr/>
          <p:nvPr/>
        </p:nvCxnSpPr>
        <p:spPr>
          <a:xfrm>
            <a:off x="6467266" y="20900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EA0D0EAE-B66D-451D-85EC-B96613E0FED2}"/>
              </a:ext>
            </a:extLst>
          </p:cNvPr>
          <p:cNvGrpSpPr/>
          <p:nvPr/>
        </p:nvGrpSpPr>
        <p:grpSpPr>
          <a:xfrm>
            <a:off x="578939" y="1476375"/>
            <a:ext cx="475883" cy="502842"/>
            <a:chOff x="12831763" y="3690938"/>
            <a:chExt cx="1933576" cy="2043113"/>
          </a:xfrm>
        </p:grpSpPr>
        <p:sp>
          <p:nvSpPr>
            <p:cNvPr id="20" name="Freeform 55">
              <a:extLst>
                <a:ext uri="{FF2B5EF4-FFF2-40B4-BE49-F238E27FC236}">
                  <a16:creationId xmlns:a16="http://schemas.microsoft.com/office/drawing/2014/main" id="{8A0BB0B8-FD60-4623-AD28-BBB6D4AA3B84}"/>
                </a:ext>
              </a:extLst>
            </p:cNvPr>
            <p:cNvSpPr>
              <a:spLocks/>
            </p:cNvSpPr>
            <p:nvPr/>
          </p:nvSpPr>
          <p:spPr bwMode="auto">
            <a:xfrm>
              <a:off x="12831763" y="3690938"/>
              <a:ext cx="885825" cy="882650"/>
            </a:xfrm>
            <a:custGeom>
              <a:avLst/>
              <a:gdLst>
                <a:gd name="T0" fmla="*/ 400 w 458"/>
                <a:gd name="T1" fmla="*/ 458 h 458"/>
                <a:gd name="T2" fmla="*/ 58 w 458"/>
                <a:gd name="T3" fmla="*/ 458 h 458"/>
                <a:gd name="T4" fmla="*/ 0 w 458"/>
                <a:gd name="T5" fmla="*/ 400 h 458"/>
                <a:gd name="T6" fmla="*/ 0 w 458"/>
                <a:gd name="T7" fmla="*/ 58 h 458"/>
                <a:gd name="T8" fmla="*/ 58 w 458"/>
                <a:gd name="T9" fmla="*/ 0 h 458"/>
                <a:gd name="T10" fmla="*/ 400 w 458"/>
                <a:gd name="T11" fmla="*/ 0 h 458"/>
                <a:gd name="T12" fmla="*/ 458 w 458"/>
                <a:gd name="T13" fmla="*/ 58 h 458"/>
                <a:gd name="T14" fmla="*/ 458 w 458"/>
                <a:gd name="T15" fmla="*/ 400 h 458"/>
                <a:gd name="T16" fmla="*/ 400 w 458"/>
                <a:gd name="T17" fmla="*/ 458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8" h="458">
                  <a:moveTo>
                    <a:pt x="400" y="458"/>
                  </a:moveTo>
                  <a:cubicBezTo>
                    <a:pt x="58" y="458"/>
                    <a:pt x="58" y="458"/>
                    <a:pt x="58" y="458"/>
                  </a:cubicBezTo>
                  <a:cubicBezTo>
                    <a:pt x="26" y="458"/>
                    <a:pt x="0" y="432"/>
                    <a:pt x="0" y="400"/>
                  </a:cubicBezTo>
                  <a:cubicBezTo>
                    <a:pt x="0" y="58"/>
                    <a:pt x="0" y="58"/>
                    <a:pt x="0" y="58"/>
                  </a:cubicBezTo>
                  <a:cubicBezTo>
                    <a:pt x="0" y="26"/>
                    <a:pt x="26" y="0"/>
                    <a:pt x="58" y="0"/>
                  </a:cubicBezTo>
                  <a:cubicBezTo>
                    <a:pt x="400" y="0"/>
                    <a:pt x="400" y="0"/>
                    <a:pt x="400" y="0"/>
                  </a:cubicBezTo>
                  <a:cubicBezTo>
                    <a:pt x="432" y="0"/>
                    <a:pt x="458" y="26"/>
                    <a:pt x="458" y="58"/>
                  </a:cubicBezTo>
                  <a:cubicBezTo>
                    <a:pt x="458" y="400"/>
                    <a:pt x="458" y="400"/>
                    <a:pt x="458" y="400"/>
                  </a:cubicBezTo>
                  <a:cubicBezTo>
                    <a:pt x="458" y="432"/>
                    <a:pt x="432" y="458"/>
                    <a:pt x="400" y="458"/>
                  </a:cubicBezTo>
                  <a:close/>
                </a:path>
              </a:pathLst>
            </a:custGeom>
            <a:noFill/>
            <a:ln w="127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56">
              <a:extLst>
                <a:ext uri="{FF2B5EF4-FFF2-40B4-BE49-F238E27FC236}">
                  <a16:creationId xmlns:a16="http://schemas.microsoft.com/office/drawing/2014/main" id="{E87DD413-99F0-47D6-A76F-59F362E7320C}"/>
                </a:ext>
              </a:extLst>
            </p:cNvPr>
            <p:cNvSpPr>
              <a:spLocks/>
            </p:cNvSpPr>
            <p:nvPr/>
          </p:nvSpPr>
          <p:spPr bwMode="auto">
            <a:xfrm>
              <a:off x="13879513" y="4851400"/>
              <a:ext cx="885825" cy="882650"/>
            </a:xfrm>
            <a:custGeom>
              <a:avLst/>
              <a:gdLst>
                <a:gd name="T0" fmla="*/ 400 w 458"/>
                <a:gd name="T1" fmla="*/ 458 h 458"/>
                <a:gd name="T2" fmla="*/ 58 w 458"/>
                <a:gd name="T3" fmla="*/ 458 h 458"/>
                <a:gd name="T4" fmla="*/ 0 w 458"/>
                <a:gd name="T5" fmla="*/ 400 h 458"/>
                <a:gd name="T6" fmla="*/ 0 w 458"/>
                <a:gd name="T7" fmla="*/ 58 h 458"/>
                <a:gd name="T8" fmla="*/ 58 w 458"/>
                <a:gd name="T9" fmla="*/ 0 h 458"/>
                <a:gd name="T10" fmla="*/ 400 w 458"/>
                <a:gd name="T11" fmla="*/ 0 h 458"/>
                <a:gd name="T12" fmla="*/ 458 w 458"/>
                <a:gd name="T13" fmla="*/ 58 h 458"/>
                <a:gd name="T14" fmla="*/ 458 w 458"/>
                <a:gd name="T15" fmla="*/ 400 h 458"/>
                <a:gd name="T16" fmla="*/ 400 w 458"/>
                <a:gd name="T17" fmla="*/ 458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8" h="458">
                  <a:moveTo>
                    <a:pt x="400" y="458"/>
                  </a:moveTo>
                  <a:cubicBezTo>
                    <a:pt x="58" y="458"/>
                    <a:pt x="58" y="458"/>
                    <a:pt x="58" y="458"/>
                  </a:cubicBezTo>
                  <a:cubicBezTo>
                    <a:pt x="26" y="458"/>
                    <a:pt x="0" y="432"/>
                    <a:pt x="0" y="400"/>
                  </a:cubicBezTo>
                  <a:cubicBezTo>
                    <a:pt x="0" y="58"/>
                    <a:pt x="0" y="58"/>
                    <a:pt x="0" y="58"/>
                  </a:cubicBezTo>
                  <a:cubicBezTo>
                    <a:pt x="0" y="26"/>
                    <a:pt x="26" y="0"/>
                    <a:pt x="58" y="0"/>
                  </a:cubicBezTo>
                  <a:cubicBezTo>
                    <a:pt x="400" y="0"/>
                    <a:pt x="400" y="0"/>
                    <a:pt x="400" y="0"/>
                  </a:cubicBezTo>
                  <a:cubicBezTo>
                    <a:pt x="432" y="0"/>
                    <a:pt x="458" y="26"/>
                    <a:pt x="458" y="58"/>
                  </a:cubicBezTo>
                  <a:cubicBezTo>
                    <a:pt x="458" y="400"/>
                    <a:pt x="458" y="400"/>
                    <a:pt x="458" y="400"/>
                  </a:cubicBezTo>
                  <a:cubicBezTo>
                    <a:pt x="458" y="432"/>
                    <a:pt x="432" y="458"/>
                    <a:pt x="400" y="458"/>
                  </a:cubicBezTo>
                  <a:close/>
                </a:path>
              </a:pathLst>
            </a:custGeom>
            <a:noFill/>
            <a:ln w="127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Freeform 57">
              <a:extLst>
                <a:ext uri="{FF2B5EF4-FFF2-40B4-BE49-F238E27FC236}">
                  <a16:creationId xmlns:a16="http://schemas.microsoft.com/office/drawing/2014/main" id="{52913F49-C5AF-4673-A8AD-100F6A6F8A0B}"/>
                </a:ext>
              </a:extLst>
            </p:cNvPr>
            <p:cNvSpPr>
              <a:spLocks/>
            </p:cNvSpPr>
            <p:nvPr/>
          </p:nvSpPr>
          <p:spPr bwMode="auto">
            <a:xfrm>
              <a:off x="14087476" y="3868738"/>
              <a:ext cx="677863" cy="604838"/>
            </a:xfrm>
            <a:custGeom>
              <a:avLst/>
              <a:gdLst>
                <a:gd name="T0" fmla="*/ 0 w 350"/>
                <a:gd name="T1" fmla="*/ 0 h 314"/>
                <a:gd name="T2" fmla="*/ 206 w 350"/>
                <a:gd name="T3" fmla="*/ 0 h 314"/>
                <a:gd name="T4" fmla="*/ 350 w 350"/>
                <a:gd name="T5" fmla="*/ 144 h 314"/>
                <a:gd name="T6" fmla="*/ 350 w 350"/>
                <a:gd name="T7" fmla="*/ 314 h 314"/>
              </a:gdLst>
              <a:ahLst/>
              <a:cxnLst>
                <a:cxn ang="0">
                  <a:pos x="T0" y="T1"/>
                </a:cxn>
                <a:cxn ang="0">
                  <a:pos x="T2" y="T3"/>
                </a:cxn>
                <a:cxn ang="0">
                  <a:pos x="T4" y="T5"/>
                </a:cxn>
                <a:cxn ang="0">
                  <a:pos x="T6" y="T7"/>
                </a:cxn>
              </a:cxnLst>
              <a:rect l="0" t="0" r="r" b="b"/>
              <a:pathLst>
                <a:path w="350" h="314">
                  <a:moveTo>
                    <a:pt x="0" y="0"/>
                  </a:moveTo>
                  <a:cubicBezTo>
                    <a:pt x="206" y="0"/>
                    <a:pt x="206" y="0"/>
                    <a:pt x="206" y="0"/>
                  </a:cubicBezTo>
                  <a:cubicBezTo>
                    <a:pt x="286" y="0"/>
                    <a:pt x="350" y="64"/>
                    <a:pt x="350" y="144"/>
                  </a:cubicBezTo>
                  <a:cubicBezTo>
                    <a:pt x="350" y="314"/>
                    <a:pt x="350" y="314"/>
                    <a:pt x="350" y="314"/>
                  </a:cubicBezTo>
                </a:path>
              </a:pathLst>
            </a:custGeom>
            <a:noFill/>
            <a:ln w="1270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Freeform 58">
              <a:extLst>
                <a:ext uri="{FF2B5EF4-FFF2-40B4-BE49-F238E27FC236}">
                  <a16:creationId xmlns:a16="http://schemas.microsoft.com/office/drawing/2014/main" id="{624DF238-1D6C-4CFF-8FE8-C323F81CD4DE}"/>
                </a:ext>
              </a:extLst>
            </p:cNvPr>
            <p:cNvSpPr>
              <a:spLocks/>
            </p:cNvSpPr>
            <p:nvPr/>
          </p:nvSpPr>
          <p:spPr bwMode="auto">
            <a:xfrm>
              <a:off x="14060488" y="3690938"/>
              <a:ext cx="192088" cy="355600"/>
            </a:xfrm>
            <a:custGeom>
              <a:avLst/>
              <a:gdLst>
                <a:gd name="T0" fmla="*/ 121 w 121"/>
                <a:gd name="T1" fmla="*/ 0 h 224"/>
                <a:gd name="T2" fmla="*/ 0 w 121"/>
                <a:gd name="T3" fmla="*/ 112 h 224"/>
                <a:gd name="T4" fmla="*/ 121 w 121"/>
                <a:gd name="T5" fmla="*/ 224 h 224"/>
              </a:gdLst>
              <a:ahLst/>
              <a:cxnLst>
                <a:cxn ang="0">
                  <a:pos x="T0" y="T1"/>
                </a:cxn>
                <a:cxn ang="0">
                  <a:pos x="T2" y="T3"/>
                </a:cxn>
                <a:cxn ang="0">
                  <a:pos x="T4" y="T5"/>
                </a:cxn>
              </a:cxnLst>
              <a:rect l="0" t="0" r="r" b="b"/>
              <a:pathLst>
                <a:path w="121" h="224">
                  <a:moveTo>
                    <a:pt x="121" y="0"/>
                  </a:moveTo>
                  <a:lnTo>
                    <a:pt x="0" y="112"/>
                  </a:lnTo>
                  <a:lnTo>
                    <a:pt x="121" y="224"/>
                  </a:lnTo>
                </a:path>
              </a:pathLst>
            </a:custGeom>
            <a:noFill/>
            <a:ln w="1270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Freeform 59">
              <a:extLst>
                <a:ext uri="{FF2B5EF4-FFF2-40B4-BE49-F238E27FC236}">
                  <a16:creationId xmlns:a16="http://schemas.microsoft.com/office/drawing/2014/main" id="{56C28F80-89BD-4BAF-90A4-E98253A87570}"/>
                </a:ext>
              </a:extLst>
            </p:cNvPr>
            <p:cNvSpPr>
              <a:spLocks/>
            </p:cNvSpPr>
            <p:nvPr/>
          </p:nvSpPr>
          <p:spPr bwMode="auto">
            <a:xfrm>
              <a:off x="12831763" y="4951413"/>
              <a:ext cx="677863" cy="604838"/>
            </a:xfrm>
            <a:custGeom>
              <a:avLst/>
              <a:gdLst>
                <a:gd name="T0" fmla="*/ 350 w 350"/>
                <a:gd name="T1" fmla="*/ 314 h 314"/>
                <a:gd name="T2" fmla="*/ 144 w 350"/>
                <a:gd name="T3" fmla="*/ 314 h 314"/>
                <a:gd name="T4" fmla="*/ 0 w 350"/>
                <a:gd name="T5" fmla="*/ 170 h 314"/>
                <a:gd name="T6" fmla="*/ 0 w 350"/>
                <a:gd name="T7" fmla="*/ 0 h 314"/>
              </a:gdLst>
              <a:ahLst/>
              <a:cxnLst>
                <a:cxn ang="0">
                  <a:pos x="T0" y="T1"/>
                </a:cxn>
                <a:cxn ang="0">
                  <a:pos x="T2" y="T3"/>
                </a:cxn>
                <a:cxn ang="0">
                  <a:pos x="T4" y="T5"/>
                </a:cxn>
                <a:cxn ang="0">
                  <a:pos x="T6" y="T7"/>
                </a:cxn>
              </a:cxnLst>
              <a:rect l="0" t="0" r="r" b="b"/>
              <a:pathLst>
                <a:path w="350" h="314">
                  <a:moveTo>
                    <a:pt x="350" y="314"/>
                  </a:moveTo>
                  <a:cubicBezTo>
                    <a:pt x="144" y="314"/>
                    <a:pt x="144" y="314"/>
                    <a:pt x="144" y="314"/>
                  </a:cubicBezTo>
                  <a:cubicBezTo>
                    <a:pt x="64" y="314"/>
                    <a:pt x="0" y="250"/>
                    <a:pt x="0" y="170"/>
                  </a:cubicBezTo>
                  <a:cubicBezTo>
                    <a:pt x="0" y="0"/>
                    <a:pt x="0" y="0"/>
                    <a:pt x="0" y="0"/>
                  </a:cubicBezTo>
                </a:path>
              </a:pathLst>
            </a:custGeom>
            <a:noFill/>
            <a:ln w="1270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Freeform 60">
              <a:extLst>
                <a:ext uri="{FF2B5EF4-FFF2-40B4-BE49-F238E27FC236}">
                  <a16:creationId xmlns:a16="http://schemas.microsoft.com/office/drawing/2014/main" id="{B7B7685D-2659-4634-A35F-631EEB6B5B24}"/>
                </a:ext>
              </a:extLst>
            </p:cNvPr>
            <p:cNvSpPr>
              <a:spLocks/>
            </p:cNvSpPr>
            <p:nvPr/>
          </p:nvSpPr>
          <p:spPr bwMode="auto">
            <a:xfrm>
              <a:off x="13344526" y="5380038"/>
              <a:ext cx="192088" cy="354013"/>
            </a:xfrm>
            <a:custGeom>
              <a:avLst/>
              <a:gdLst>
                <a:gd name="T0" fmla="*/ 0 w 121"/>
                <a:gd name="T1" fmla="*/ 223 h 223"/>
                <a:gd name="T2" fmla="*/ 121 w 121"/>
                <a:gd name="T3" fmla="*/ 111 h 223"/>
                <a:gd name="T4" fmla="*/ 0 w 121"/>
                <a:gd name="T5" fmla="*/ 0 h 223"/>
              </a:gdLst>
              <a:ahLst/>
              <a:cxnLst>
                <a:cxn ang="0">
                  <a:pos x="T0" y="T1"/>
                </a:cxn>
                <a:cxn ang="0">
                  <a:pos x="T2" y="T3"/>
                </a:cxn>
                <a:cxn ang="0">
                  <a:pos x="T4" y="T5"/>
                </a:cxn>
              </a:cxnLst>
              <a:rect l="0" t="0" r="r" b="b"/>
              <a:pathLst>
                <a:path w="121" h="223">
                  <a:moveTo>
                    <a:pt x="0" y="223"/>
                  </a:moveTo>
                  <a:lnTo>
                    <a:pt x="121" y="111"/>
                  </a:lnTo>
                  <a:lnTo>
                    <a:pt x="0" y="0"/>
                  </a:lnTo>
                </a:path>
              </a:pathLst>
            </a:custGeom>
            <a:noFill/>
            <a:ln w="1270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pic>
        <p:nvPicPr>
          <p:cNvPr id="4" name="Graphic 3" descr="Download from cloud">
            <a:extLst>
              <a:ext uri="{FF2B5EF4-FFF2-40B4-BE49-F238E27FC236}">
                <a16:creationId xmlns:a16="http://schemas.microsoft.com/office/drawing/2014/main" id="{AD8B2836-E30C-4485-8E93-99FB67E2C2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462608" y="1376839"/>
            <a:ext cx="706229" cy="706229"/>
          </a:xfrm>
          <a:prstGeom prst="rect">
            <a:avLst/>
          </a:prstGeom>
        </p:spPr>
      </p:pic>
      <p:sp>
        <p:nvSpPr>
          <p:cNvPr id="3" name="Rectangle 2">
            <a:extLst>
              <a:ext uri="{FF2B5EF4-FFF2-40B4-BE49-F238E27FC236}">
                <a16:creationId xmlns:a16="http://schemas.microsoft.com/office/drawing/2014/main" id="{1C0458DD-267A-4D20-AB2C-58D9D7431D6C}"/>
              </a:ext>
            </a:extLst>
          </p:cNvPr>
          <p:cNvSpPr/>
          <p:nvPr/>
        </p:nvSpPr>
        <p:spPr bwMode="auto">
          <a:xfrm rot="16200000">
            <a:off x="1616718" y="4008254"/>
            <a:ext cx="4056467" cy="213091"/>
          </a:xfrm>
          <a:prstGeom prst="rect">
            <a:avLst/>
          </a:prstGeom>
          <a:solidFill>
            <a:schemeClr val="bg2">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solidFill>
                <a:ea typeface="Segoe UI" pitchFamily="34" charset="0"/>
                <a:cs typeface="Segoe UI" pitchFamily="34" charset="0"/>
              </a:rPr>
              <a:t>Benefits </a:t>
            </a:r>
          </a:p>
        </p:txBody>
      </p:sp>
      <p:sp>
        <p:nvSpPr>
          <p:cNvPr id="6" name="Rectangle 5">
            <a:extLst>
              <a:ext uri="{FF2B5EF4-FFF2-40B4-BE49-F238E27FC236}">
                <a16:creationId xmlns:a16="http://schemas.microsoft.com/office/drawing/2014/main" id="{61D44388-A570-4063-967B-7A9D0E4E3F39}"/>
              </a:ext>
            </a:extLst>
          </p:cNvPr>
          <p:cNvSpPr/>
          <p:nvPr/>
        </p:nvSpPr>
        <p:spPr>
          <a:xfrm>
            <a:off x="3624942" y="2603967"/>
            <a:ext cx="2257457" cy="3293209"/>
          </a:xfrm>
          <a:prstGeom prst="rect">
            <a:avLst/>
          </a:prstGeom>
        </p:spPr>
        <p:txBody>
          <a:bodyPr wrap="square">
            <a:spAutoFit/>
          </a:bodyPr>
          <a:lstStyle/>
          <a:p>
            <a:pPr marL="419100" lvl="0" indent="-266700" defTabSz="932472" fontAlgn="base">
              <a:spcBef>
                <a:spcPts val="600"/>
              </a:spcBef>
              <a:spcAft>
                <a:spcPts val="600"/>
              </a:spcAft>
              <a:buFont typeface="Arial" panose="020B0604020202020204" pitchFamily="34" charset="0"/>
              <a:buChar char="•"/>
              <a:defRPr/>
            </a:pPr>
            <a:r>
              <a:rPr lang="en-US" sz="1400" dirty="0">
                <a:solidFill>
                  <a:srgbClr val="282828"/>
                </a:solidFill>
                <a:cs typeface="Segoe UI" pitchFamily="34" charset="0"/>
              </a:rPr>
              <a:t>Extremely fast logon times</a:t>
            </a:r>
          </a:p>
          <a:p>
            <a:pPr marL="419100" lvl="0" indent="-266700" defTabSz="932472" fontAlgn="base">
              <a:spcBef>
                <a:spcPts val="600"/>
              </a:spcBef>
              <a:spcAft>
                <a:spcPts val="600"/>
              </a:spcAft>
              <a:buFont typeface="Arial" panose="020B0604020202020204" pitchFamily="34" charset="0"/>
              <a:buChar char="•"/>
              <a:defRPr/>
            </a:pPr>
            <a:r>
              <a:rPr lang="en-US" sz="1400" dirty="0">
                <a:solidFill>
                  <a:srgbClr val="282828"/>
                </a:solidFill>
                <a:cs typeface="Segoe UI" pitchFamily="34" charset="0"/>
              </a:rPr>
              <a:t>Virtually eliminates profile corruption</a:t>
            </a:r>
          </a:p>
          <a:p>
            <a:pPr marL="419100" lvl="0" indent="-266700" defTabSz="932472" fontAlgn="base">
              <a:spcBef>
                <a:spcPts val="600"/>
              </a:spcBef>
              <a:spcAft>
                <a:spcPts val="600"/>
              </a:spcAft>
              <a:buFont typeface="Arial" panose="020B0604020202020204" pitchFamily="34" charset="0"/>
              <a:buChar char="•"/>
              <a:defRPr/>
            </a:pPr>
            <a:r>
              <a:rPr lang="en-US" sz="1400" dirty="0">
                <a:solidFill>
                  <a:srgbClr val="282828"/>
                </a:solidFill>
                <a:cs typeface="Segoe UI" pitchFamily="34" charset="0"/>
              </a:rPr>
              <a:t>Uses native Windows VHD capabilities–no hypervisor</a:t>
            </a:r>
          </a:p>
          <a:p>
            <a:pPr marL="419100" lvl="0" indent="-266700" defTabSz="932472" fontAlgn="base">
              <a:spcBef>
                <a:spcPts val="600"/>
              </a:spcBef>
              <a:spcAft>
                <a:spcPts val="600"/>
              </a:spcAft>
              <a:buFont typeface="Arial" panose="020B0604020202020204" pitchFamily="34" charset="0"/>
              <a:buChar char="•"/>
              <a:defRPr/>
            </a:pPr>
            <a:r>
              <a:rPr lang="en-US" sz="1400" dirty="0">
                <a:solidFill>
                  <a:srgbClr val="282828"/>
                </a:solidFill>
                <a:cs typeface="Segoe UI" pitchFamily="34" charset="0"/>
              </a:rPr>
              <a:t>Very easy to deploy and manage</a:t>
            </a:r>
          </a:p>
          <a:p>
            <a:pPr marL="419100" lvl="0" indent="-266700" defTabSz="932472" fontAlgn="base">
              <a:spcBef>
                <a:spcPts val="600"/>
              </a:spcBef>
              <a:spcAft>
                <a:spcPts val="600"/>
              </a:spcAft>
              <a:buFont typeface="Arial" panose="020B0604020202020204" pitchFamily="34" charset="0"/>
              <a:buChar char="•"/>
              <a:defRPr/>
            </a:pPr>
            <a:r>
              <a:rPr lang="en-US" sz="1400" dirty="0">
                <a:solidFill>
                  <a:srgbClr val="282828"/>
                </a:solidFill>
                <a:cs typeface="Segoe UI" pitchFamily="34" charset="0"/>
              </a:rPr>
              <a:t>Completely seamless end user experience</a:t>
            </a:r>
          </a:p>
        </p:txBody>
      </p:sp>
    </p:spTree>
    <p:extLst>
      <p:ext uri="{BB962C8B-B14F-4D97-AF65-F5344CB8AC3E}">
        <p14:creationId xmlns:p14="http://schemas.microsoft.com/office/powerpoint/2010/main" val="32020607"/>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id="{4CA6A6A4-D64E-4F6C-AD54-0D82FAF02FF0}"/>
              </a:ext>
            </a:extLst>
          </p:cNvPr>
          <p:cNvGrpSpPr/>
          <p:nvPr/>
        </p:nvGrpSpPr>
        <p:grpSpPr>
          <a:xfrm>
            <a:off x="1927836" y="2220913"/>
            <a:ext cx="3538580" cy="3421791"/>
            <a:chOff x="442913" y="2220913"/>
            <a:chExt cx="3538580" cy="3421791"/>
          </a:xfrm>
        </p:grpSpPr>
        <p:sp>
          <p:nvSpPr>
            <p:cNvPr id="6" name="Rectangle 5">
              <a:extLst>
                <a:ext uri="{FF2B5EF4-FFF2-40B4-BE49-F238E27FC236}">
                  <a16:creationId xmlns:a16="http://schemas.microsoft.com/office/drawing/2014/main" id="{35B96C8D-D27B-48AA-AAE5-ADECC46B76FF}"/>
                </a:ext>
              </a:extLst>
            </p:cNvPr>
            <p:cNvSpPr/>
            <p:nvPr/>
          </p:nvSpPr>
          <p:spPr>
            <a:xfrm>
              <a:off x="442913" y="2220914"/>
              <a:ext cx="3538580" cy="3421790"/>
            </a:xfrm>
            <a:prstGeom prst="rect">
              <a:avLst/>
            </a:prstGeom>
            <a:solidFill>
              <a:schemeClr val="bg1"/>
            </a:solidFill>
            <a:ln w="6350">
              <a:solidFill>
                <a:schemeClr val="bg1">
                  <a:lumMod val="85000"/>
                </a:schemeClr>
              </a:solidFill>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lIns="182880" tIns="914400" rIns="182880" bIns="91440" rtlCol="0" anchor="t" anchorCtr="0"/>
            <a:lstStyle/>
            <a:p>
              <a:pPr defTabSz="932472" fontAlgn="base">
                <a:lnSpc>
                  <a:spcPct val="90000"/>
                </a:lnSpc>
                <a:spcBef>
                  <a:spcPts val="1200"/>
                </a:spcBef>
              </a:pPr>
              <a:r>
                <a:rPr lang="en-US" sz="2000" dirty="0">
                  <a:solidFill>
                    <a:schemeClr val="tx1"/>
                  </a:solidFill>
                  <a:cs typeface="Segoe UI" pitchFamily="34" charset="0"/>
                </a:rPr>
                <a:t>Windows 10</a:t>
              </a:r>
            </a:p>
            <a:p>
              <a:pPr defTabSz="932472" fontAlgn="base">
                <a:lnSpc>
                  <a:spcPct val="90000"/>
                </a:lnSpc>
                <a:spcBef>
                  <a:spcPts val="1200"/>
                </a:spcBef>
              </a:pPr>
              <a:r>
                <a:rPr lang="en-US" sz="2000" dirty="0">
                  <a:solidFill>
                    <a:schemeClr val="tx1"/>
                  </a:solidFill>
                  <a:cs typeface="Segoe UI" pitchFamily="34" charset="0"/>
                </a:rPr>
                <a:t>Windows 7</a:t>
              </a:r>
            </a:p>
            <a:p>
              <a:pPr defTabSz="932472" fontAlgn="base">
                <a:lnSpc>
                  <a:spcPct val="90000"/>
                </a:lnSpc>
                <a:spcBef>
                  <a:spcPts val="1200"/>
                </a:spcBef>
              </a:pPr>
              <a:r>
                <a:rPr lang="en-US" sz="2000" dirty="0">
                  <a:solidFill>
                    <a:schemeClr val="tx1"/>
                  </a:solidFill>
                  <a:cs typeface="Segoe UI" pitchFamily="34" charset="0"/>
                </a:rPr>
                <a:t>HTML5 Web client on Windows, macOS and Linux</a:t>
              </a:r>
            </a:p>
            <a:p>
              <a:pPr defTabSz="932472" fontAlgn="base">
                <a:lnSpc>
                  <a:spcPct val="90000"/>
                </a:lnSpc>
                <a:spcBef>
                  <a:spcPts val="800"/>
                </a:spcBef>
              </a:pPr>
              <a:r>
                <a:rPr lang="en-US" sz="2000" dirty="0">
                  <a:solidFill>
                    <a:schemeClr val="tx1"/>
                  </a:solidFill>
                  <a:cs typeface="Segoe UI" pitchFamily="34" charset="0"/>
                </a:rPr>
                <a:t>Android</a:t>
              </a:r>
            </a:p>
            <a:p>
              <a:pPr defTabSz="932472" fontAlgn="base">
                <a:lnSpc>
                  <a:spcPct val="90000"/>
                </a:lnSpc>
                <a:spcBef>
                  <a:spcPts val="800"/>
                </a:spcBef>
              </a:pPr>
              <a:r>
                <a:rPr lang="en-US" sz="2000" dirty="0">
                  <a:solidFill>
                    <a:schemeClr val="tx1"/>
                  </a:solidFill>
                  <a:cs typeface="Segoe UI" pitchFamily="34" charset="0"/>
                </a:rPr>
                <a:t>Chromebook*</a:t>
              </a:r>
            </a:p>
          </p:txBody>
        </p:sp>
        <p:sp>
          <p:nvSpPr>
            <p:cNvPr id="7" name="Rectangle 6">
              <a:extLst>
                <a:ext uri="{FF2B5EF4-FFF2-40B4-BE49-F238E27FC236}">
                  <a16:creationId xmlns:a16="http://schemas.microsoft.com/office/drawing/2014/main" id="{188C6E65-458B-4FED-82E6-BD0641EF027E}"/>
                </a:ext>
              </a:extLst>
            </p:cNvPr>
            <p:cNvSpPr/>
            <p:nvPr/>
          </p:nvSpPr>
          <p:spPr bwMode="auto">
            <a:xfrm>
              <a:off x="442913" y="2220913"/>
              <a:ext cx="3538580" cy="747381"/>
            </a:xfrm>
            <a:prstGeom prst="rect">
              <a:avLst/>
            </a:prstGeom>
            <a:solidFill>
              <a:schemeClr val="accent1"/>
            </a:solidFill>
            <a:ln w="63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46304" rIns="182880" bIns="146304" numCol="1" spcCol="0" rtlCol="0" fromWordArt="0" anchor="ctr" anchorCtr="0" forceAA="0" compatLnSpc="1">
              <a:prstTxWarp prst="textNoShape">
                <a:avLst/>
              </a:prstTxWarp>
              <a:noAutofit/>
            </a:bodyPr>
            <a:lstStyle/>
            <a:p>
              <a:pPr defTabSz="699422">
                <a:lnSpc>
                  <a:spcPct val="90000"/>
                </a:lnSpc>
              </a:pPr>
              <a:r>
                <a:rPr lang="en-US" sz="2000">
                  <a:solidFill>
                    <a:schemeClr val="bg1"/>
                  </a:solidFill>
                  <a:latin typeface="Segoe UI Semibold"/>
                </a:rPr>
                <a:t>Public Preview</a:t>
              </a:r>
            </a:p>
          </p:txBody>
        </p:sp>
      </p:grpSp>
      <p:sp>
        <p:nvSpPr>
          <p:cNvPr id="2" name="Title 1">
            <a:extLst>
              <a:ext uri="{FF2B5EF4-FFF2-40B4-BE49-F238E27FC236}">
                <a16:creationId xmlns:a16="http://schemas.microsoft.com/office/drawing/2014/main" id="{F2D5D4E8-1FAC-426B-9CE0-4F1C627FE644}"/>
              </a:ext>
            </a:extLst>
          </p:cNvPr>
          <p:cNvSpPr>
            <a:spLocks noGrp="1"/>
          </p:cNvSpPr>
          <p:nvPr>
            <p:ph type="title"/>
          </p:nvPr>
        </p:nvSpPr>
        <p:spPr/>
        <p:txBody>
          <a:bodyPr/>
          <a:lstStyle/>
          <a:p>
            <a:r>
              <a:rPr lang="en-US"/>
              <a:t>Timeline of supported platforms for WVD</a:t>
            </a:r>
          </a:p>
        </p:txBody>
      </p:sp>
      <p:cxnSp>
        <p:nvCxnSpPr>
          <p:cNvPr id="5" name="Straight Connector 4">
            <a:extLst>
              <a:ext uri="{FF2B5EF4-FFF2-40B4-BE49-F238E27FC236}">
                <a16:creationId xmlns:a16="http://schemas.microsoft.com/office/drawing/2014/main" id="{5BB715EF-4B75-41E4-A65E-ACA151472354}"/>
              </a:ext>
            </a:extLst>
          </p:cNvPr>
          <p:cNvCxnSpPr>
            <a:cxnSpLocks/>
          </p:cNvCxnSpPr>
          <p:nvPr/>
        </p:nvCxnSpPr>
        <p:spPr>
          <a:xfrm>
            <a:off x="1927836" y="1995650"/>
            <a:ext cx="7895472" cy="0"/>
          </a:xfrm>
          <a:prstGeom prst="line">
            <a:avLst/>
          </a:prstGeom>
          <a:ln w="12700" cap="rnd">
            <a:solidFill>
              <a:schemeClr val="bg1">
                <a:lumMod val="75000"/>
              </a:schemeClr>
            </a:solidFill>
            <a:prstDash val="dash"/>
            <a:headEnd type="none" w="lg" len="lg"/>
            <a:tailEnd type="arrow" w="lg" len="med"/>
          </a:ln>
        </p:spPr>
        <p:style>
          <a:lnRef idx="1">
            <a:schemeClr val="accent1"/>
          </a:lnRef>
          <a:fillRef idx="0">
            <a:schemeClr val="accent1"/>
          </a:fillRef>
          <a:effectRef idx="0">
            <a:schemeClr val="accent1"/>
          </a:effectRef>
          <a:fontRef idx="minor">
            <a:schemeClr val="tx1"/>
          </a:fontRef>
        </p:style>
      </p:cxnSp>
      <p:grpSp>
        <p:nvGrpSpPr>
          <p:cNvPr id="51" name="Group 50">
            <a:extLst>
              <a:ext uri="{FF2B5EF4-FFF2-40B4-BE49-F238E27FC236}">
                <a16:creationId xmlns:a16="http://schemas.microsoft.com/office/drawing/2014/main" id="{2B3747A5-4D06-4F29-8996-FD2BB8292517}"/>
              </a:ext>
            </a:extLst>
          </p:cNvPr>
          <p:cNvGrpSpPr/>
          <p:nvPr/>
        </p:nvGrpSpPr>
        <p:grpSpPr>
          <a:xfrm>
            <a:off x="6284728" y="2974087"/>
            <a:ext cx="3538580" cy="2668617"/>
            <a:chOff x="4369959" y="2974087"/>
            <a:chExt cx="3538580" cy="2668617"/>
          </a:xfrm>
        </p:grpSpPr>
        <p:sp>
          <p:nvSpPr>
            <p:cNvPr id="10" name="Rectangle 9">
              <a:extLst>
                <a:ext uri="{FF2B5EF4-FFF2-40B4-BE49-F238E27FC236}">
                  <a16:creationId xmlns:a16="http://schemas.microsoft.com/office/drawing/2014/main" id="{1DC6BFAE-E561-4FA0-941B-55D761CAF890}"/>
                </a:ext>
              </a:extLst>
            </p:cNvPr>
            <p:cNvSpPr/>
            <p:nvPr/>
          </p:nvSpPr>
          <p:spPr>
            <a:xfrm>
              <a:off x="4369959" y="2974093"/>
              <a:ext cx="3538580" cy="2668611"/>
            </a:xfrm>
            <a:prstGeom prst="rect">
              <a:avLst/>
            </a:prstGeom>
            <a:solidFill>
              <a:schemeClr val="bg1"/>
            </a:solidFill>
            <a:ln w="6350">
              <a:solidFill>
                <a:schemeClr val="bg1">
                  <a:lumMod val="85000"/>
                </a:schemeClr>
              </a:solidFill>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lIns="182880" tIns="914400" rIns="182880" bIns="91440" rtlCol="0" anchor="t" anchorCtr="0"/>
            <a:lstStyle/>
            <a:p>
              <a:pPr defTabSz="932472" fontAlgn="base">
                <a:lnSpc>
                  <a:spcPct val="90000"/>
                </a:lnSpc>
                <a:spcBef>
                  <a:spcPts val="800"/>
                </a:spcBef>
              </a:pPr>
              <a:r>
                <a:rPr lang="en-US" sz="2000" dirty="0">
                  <a:solidFill>
                    <a:schemeClr val="tx1"/>
                  </a:solidFill>
                  <a:cs typeface="Segoe UI" pitchFamily="34" charset="0"/>
                </a:rPr>
                <a:t>iOS</a:t>
              </a:r>
            </a:p>
            <a:p>
              <a:pPr defTabSz="932472" fontAlgn="base">
                <a:lnSpc>
                  <a:spcPct val="90000"/>
                </a:lnSpc>
                <a:spcBef>
                  <a:spcPts val="800"/>
                </a:spcBef>
              </a:pPr>
              <a:endParaRPr lang="en-US" sz="2000" dirty="0">
                <a:solidFill>
                  <a:schemeClr val="tx1"/>
                </a:solidFill>
                <a:cs typeface="Segoe UI" pitchFamily="34" charset="0"/>
              </a:endParaRPr>
            </a:p>
          </p:txBody>
        </p:sp>
        <p:sp>
          <p:nvSpPr>
            <p:cNvPr id="11" name="Rectangle 10">
              <a:extLst>
                <a:ext uri="{FF2B5EF4-FFF2-40B4-BE49-F238E27FC236}">
                  <a16:creationId xmlns:a16="http://schemas.microsoft.com/office/drawing/2014/main" id="{5AC02568-5071-4B75-A27E-2355FCAF4E4A}"/>
                </a:ext>
              </a:extLst>
            </p:cNvPr>
            <p:cNvSpPr/>
            <p:nvPr/>
          </p:nvSpPr>
          <p:spPr bwMode="auto">
            <a:xfrm>
              <a:off x="4369959" y="2974087"/>
              <a:ext cx="3538580" cy="747381"/>
            </a:xfrm>
            <a:prstGeom prst="rect">
              <a:avLst/>
            </a:prstGeom>
            <a:solidFill>
              <a:schemeClr val="accent1"/>
            </a:solidFill>
            <a:ln w="63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46304" rIns="182880" bIns="146304" numCol="1" spcCol="0" rtlCol="0" fromWordArt="0" anchor="ctr" anchorCtr="0" forceAA="0" compatLnSpc="1">
              <a:prstTxWarp prst="textNoShape">
                <a:avLst/>
              </a:prstTxWarp>
              <a:noAutofit/>
            </a:bodyPr>
            <a:lstStyle/>
            <a:p>
              <a:pPr defTabSz="699422">
                <a:lnSpc>
                  <a:spcPct val="90000"/>
                </a:lnSpc>
              </a:pPr>
              <a:r>
                <a:rPr lang="en-US" sz="2000">
                  <a:solidFill>
                    <a:schemeClr val="bg1"/>
                  </a:solidFill>
                  <a:latin typeface="Segoe UI Semibold"/>
                </a:rPr>
                <a:t>GA</a:t>
              </a:r>
            </a:p>
          </p:txBody>
        </p:sp>
      </p:grpSp>
      <p:cxnSp>
        <p:nvCxnSpPr>
          <p:cNvPr id="14" name="Straight Connector 13">
            <a:extLst>
              <a:ext uri="{FF2B5EF4-FFF2-40B4-BE49-F238E27FC236}">
                <a16:creationId xmlns:a16="http://schemas.microsoft.com/office/drawing/2014/main" id="{FBF4CF6D-C4D8-461A-B15D-7D0ABAF32EE7}"/>
              </a:ext>
            </a:extLst>
          </p:cNvPr>
          <p:cNvCxnSpPr>
            <a:cxnSpLocks/>
          </p:cNvCxnSpPr>
          <p:nvPr/>
        </p:nvCxnSpPr>
        <p:spPr>
          <a:xfrm>
            <a:off x="6284728" y="2746784"/>
            <a:ext cx="3538580" cy="0"/>
          </a:xfrm>
          <a:prstGeom prst="line">
            <a:avLst/>
          </a:prstGeom>
          <a:ln w="12700" cap="rnd">
            <a:solidFill>
              <a:schemeClr val="bg1">
                <a:lumMod val="75000"/>
              </a:schemeClr>
            </a:solidFill>
            <a:prstDash val="dash"/>
            <a:headEnd type="none" w="lg" len="lg"/>
            <a:tailEnd type="arrow" w="lg" len="med"/>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CD4CF6E5-4102-4EEB-9A9F-93C027B3C814}"/>
              </a:ext>
            </a:extLst>
          </p:cNvPr>
          <p:cNvSpPr/>
          <p:nvPr/>
        </p:nvSpPr>
        <p:spPr>
          <a:xfrm>
            <a:off x="1628477" y="6545261"/>
            <a:ext cx="5083123" cy="307777"/>
          </a:xfrm>
          <a:prstGeom prst="rect">
            <a:avLst/>
          </a:prstGeom>
        </p:spPr>
        <p:txBody>
          <a:bodyPr wrap="none">
            <a:spAutoFit/>
          </a:bodyPr>
          <a:lstStyle/>
          <a:p>
            <a:r>
              <a:rPr lang="en-US" sz="1400" dirty="0">
                <a:cs typeface="Segoe UI" pitchFamily="34" charset="0"/>
              </a:rPr>
              <a:t>*Chromebook users can use the Android App or HTML5 client</a:t>
            </a:r>
            <a:endParaRPr lang="en-US" sz="1600" dirty="0"/>
          </a:p>
        </p:txBody>
      </p:sp>
    </p:spTree>
    <p:extLst>
      <p:ext uri="{BB962C8B-B14F-4D97-AF65-F5344CB8AC3E}">
        <p14:creationId xmlns:p14="http://schemas.microsoft.com/office/powerpoint/2010/main" val="31923719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2" presetClass="entr" presetSubtype="8"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wipe(left)">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1592_Microsoft_ShiftUpdate_2997_1080p_h264_NoSubs">
            <a:hlinkClick r:id="" action="ppaction://media"/>
            <a:extLst>
              <a:ext uri="{FF2B5EF4-FFF2-40B4-BE49-F238E27FC236}">
                <a16:creationId xmlns:a16="http://schemas.microsoft.com/office/drawing/2014/main" id="{E56119E1-78E0-414B-A362-FE64F4E7DF8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83" y="497"/>
            <a:ext cx="12433124" cy="6993533"/>
          </a:xfrm>
          <a:prstGeom prst="rect">
            <a:avLst/>
          </a:prstGeom>
        </p:spPr>
      </p:pic>
    </p:spTree>
    <p:extLst>
      <p:ext uri="{BB962C8B-B14F-4D97-AF65-F5344CB8AC3E}">
        <p14:creationId xmlns:p14="http://schemas.microsoft.com/office/powerpoint/2010/main" val="60996049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346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5DB219FC-216F-4A09-BB24-497368A912F9}"/>
              </a:ext>
            </a:extLst>
          </p:cNvPr>
          <p:cNvGraphicFramePr>
            <a:graphicFrameLocks noChangeAspect="1"/>
          </p:cNvGraphicFramePr>
          <p:nvPr>
            <p:custDataLst>
              <p:tags r:id="rId2"/>
            </p:custDataLs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0900" name="think-cell Slide" r:id="rId6" imgW="425" imgH="424" progId="TCLayout.ActiveDocument.1">
                  <p:embed/>
                </p:oleObj>
              </mc:Choice>
              <mc:Fallback>
                <p:oleObj name="think-cell Slide" r:id="rId6" imgW="425" imgH="424" progId="TCLayout.ActiveDocument.1">
                  <p:embed/>
                  <p:pic>
                    <p:nvPicPr>
                      <p:cNvPr id="9" name="Object 8" hidden="1">
                        <a:extLst>
                          <a:ext uri="{FF2B5EF4-FFF2-40B4-BE49-F238E27FC236}">
                            <a16:creationId xmlns:a16="http://schemas.microsoft.com/office/drawing/2014/main" id="{5DB219FC-216F-4A09-BB24-497368A912F9}"/>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 name="Rectangle 7" hidden="1">
            <a:extLst>
              <a:ext uri="{FF2B5EF4-FFF2-40B4-BE49-F238E27FC236}">
                <a16:creationId xmlns:a16="http://schemas.microsoft.com/office/drawing/2014/main" id="{0A989D6A-DF9F-4F94-B03F-16A7C61197B7}"/>
              </a:ext>
            </a:extLst>
          </p:cNvPr>
          <p:cNvSpPr/>
          <p:nvPr>
            <p:custDataLst>
              <p:tags r:id="rId3"/>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199" dirty="0" err="1">
              <a:gradFill>
                <a:gsLst>
                  <a:gs pos="0">
                    <a:srgbClr val="FFFFFF"/>
                  </a:gs>
                  <a:gs pos="100000">
                    <a:srgbClr val="FFFFFF"/>
                  </a:gs>
                </a:gsLst>
                <a:lin ang="5400000" scaled="0"/>
              </a:gradFill>
              <a:latin typeface="Segoe UI Semibold" panose="020B0702040204020203" pitchFamily="34" charset="0"/>
              <a:cs typeface="Segoe UI" panose="020B0502040204020203" pitchFamily="34" charset="0"/>
              <a:sym typeface="Segoe UI Semibold" panose="020B0702040204020203" pitchFamily="34" charset="0"/>
            </a:endParaRPr>
          </a:p>
        </p:txBody>
      </p:sp>
      <p:sp>
        <p:nvSpPr>
          <p:cNvPr id="13" name="Rectangle 12">
            <a:extLst>
              <a:ext uri="{FF2B5EF4-FFF2-40B4-BE49-F238E27FC236}">
                <a16:creationId xmlns:a16="http://schemas.microsoft.com/office/drawing/2014/main" id="{EAB8B206-5D07-4E5B-BF29-33EB852CD550}"/>
              </a:ext>
            </a:extLst>
          </p:cNvPr>
          <p:cNvSpPr/>
          <p:nvPr/>
        </p:nvSpPr>
        <p:spPr bwMode="auto">
          <a:xfrm>
            <a:off x="4160520" y="1735078"/>
            <a:ext cx="7837805" cy="133486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554480" tIns="146304" rIns="182880" bIns="146304"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2400">
                <a:solidFill>
                  <a:schemeClr val="accent1"/>
                </a:solidFill>
                <a:ea typeface="Segoe UI" pitchFamily="34" charset="0"/>
                <a:cs typeface="Segoe UI" pitchFamily="34" charset="0"/>
              </a:rPr>
              <a:t>Video playback always uses hardware acceleration</a:t>
            </a:r>
            <a:endParaRPr lang="en-US" sz="2400" dirty="0" err="1">
              <a:solidFill>
                <a:schemeClr val="accent1"/>
              </a:solidFill>
              <a:ea typeface="Segoe UI" pitchFamily="34" charset="0"/>
              <a:cs typeface="Segoe UI" pitchFamily="34" charset="0"/>
            </a:endParaRPr>
          </a:p>
        </p:txBody>
      </p:sp>
      <p:sp>
        <p:nvSpPr>
          <p:cNvPr id="21" name="Rectangle 20">
            <a:extLst>
              <a:ext uri="{FF2B5EF4-FFF2-40B4-BE49-F238E27FC236}">
                <a16:creationId xmlns:a16="http://schemas.microsoft.com/office/drawing/2014/main" id="{6A75BE43-2F03-4ADC-9AAC-9D56E4C474FA}"/>
              </a:ext>
            </a:extLst>
          </p:cNvPr>
          <p:cNvSpPr/>
          <p:nvPr/>
        </p:nvSpPr>
        <p:spPr bwMode="auto">
          <a:xfrm>
            <a:off x="4160520" y="3343652"/>
            <a:ext cx="7837805" cy="133486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920240" tIns="146304" rIns="182880" bIns="146304" numCol="1" spcCol="0" rtlCol="0" fromWordArt="0" anchor="ctr" anchorCtr="0" forceAA="0" compatLnSpc="1">
            <a:prstTxWarp prst="textNoShape">
              <a:avLst/>
            </a:prstTxWarp>
            <a:noAutofit/>
          </a:bodyPr>
          <a:lstStyle/>
          <a:p>
            <a:pPr defTabSz="932472" fontAlgn="base">
              <a:lnSpc>
                <a:spcPct val="90000"/>
              </a:lnSpc>
              <a:spcBef>
                <a:spcPts val="1800"/>
              </a:spcBef>
              <a:spcAft>
                <a:spcPts val="600"/>
              </a:spcAft>
            </a:pPr>
            <a:r>
              <a:rPr lang="en-US" sz="2400" dirty="0">
                <a:solidFill>
                  <a:schemeClr val="accent1"/>
                </a:solidFill>
                <a:cs typeface="Segoe UI" pitchFamily="34" charset="0"/>
              </a:rPr>
              <a:t>Smooth playback when moving the</a:t>
            </a:r>
            <a:br>
              <a:rPr lang="en-US" sz="2400" dirty="0">
                <a:solidFill>
                  <a:schemeClr val="accent1"/>
                </a:solidFill>
                <a:cs typeface="Segoe UI" pitchFamily="34" charset="0"/>
              </a:rPr>
            </a:br>
            <a:r>
              <a:rPr lang="en-US" sz="2400" dirty="0">
                <a:solidFill>
                  <a:schemeClr val="accent1"/>
                </a:solidFill>
                <a:cs typeface="Segoe UI" pitchFamily="34" charset="0"/>
              </a:rPr>
              <a:t>video window</a:t>
            </a:r>
          </a:p>
        </p:txBody>
      </p:sp>
      <p:sp>
        <p:nvSpPr>
          <p:cNvPr id="22" name="Rectangle 21">
            <a:extLst>
              <a:ext uri="{FF2B5EF4-FFF2-40B4-BE49-F238E27FC236}">
                <a16:creationId xmlns:a16="http://schemas.microsoft.com/office/drawing/2014/main" id="{C2D91E3C-A8BA-43E1-B7B9-58282A5F7946}"/>
              </a:ext>
            </a:extLst>
          </p:cNvPr>
          <p:cNvSpPr/>
          <p:nvPr/>
        </p:nvSpPr>
        <p:spPr bwMode="auto">
          <a:xfrm>
            <a:off x="4160520" y="4952227"/>
            <a:ext cx="7837805" cy="133486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45920" tIns="146304" rIns="182880" bIns="146304" numCol="1" spcCol="0" rtlCol="0" fromWordArt="0" anchor="ctr" anchorCtr="0" forceAA="0" compatLnSpc="1">
            <a:prstTxWarp prst="textNoShape">
              <a:avLst/>
            </a:prstTxWarp>
            <a:noAutofit/>
          </a:bodyPr>
          <a:lstStyle/>
          <a:p>
            <a:pPr defTabSz="932472" fontAlgn="base">
              <a:lnSpc>
                <a:spcPct val="90000"/>
              </a:lnSpc>
              <a:spcBef>
                <a:spcPts val="1800"/>
              </a:spcBef>
              <a:spcAft>
                <a:spcPts val="600"/>
              </a:spcAft>
            </a:pPr>
            <a:r>
              <a:rPr lang="en-US" sz="2400">
                <a:solidFill>
                  <a:schemeClr val="accent1"/>
                </a:solidFill>
                <a:cs typeface="Segoe UI" pitchFamily="34" charset="0"/>
              </a:rPr>
              <a:t>4K downsampling</a:t>
            </a:r>
            <a:endParaRPr lang="en-US" sz="2400" dirty="0">
              <a:solidFill>
                <a:schemeClr val="accent1"/>
              </a:solidFill>
              <a:cs typeface="Segoe UI" pitchFamily="34" charset="0"/>
            </a:endParaRPr>
          </a:p>
        </p:txBody>
      </p:sp>
      <p:sp>
        <p:nvSpPr>
          <p:cNvPr id="19" name="Oval 18">
            <a:extLst>
              <a:ext uri="{FF2B5EF4-FFF2-40B4-BE49-F238E27FC236}">
                <a16:creationId xmlns:a16="http://schemas.microsoft.com/office/drawing/2014/main" id="{0DECB05E-BB9B-4FE4-B82F-454E33D878BB}"/>
              </a:ext>
            </a:extLst>
          </p:cNvPr>
          <p:cNvSpPr/>
          <p:nvPr/>
        </p:nvSpPr>
        <p:spPr bwMode="auto">
          <a:xfrm>
            <a:off x="269750" y="1257977"/>
            <a:ext cx="5506210" cy="5506210"/>
          </a:xfrm>
          <a:prstGeom prst="ellipse">
            <a:avLst/>
          </a:prstGeom>
          <a:solidFill>
            <a:schemeClr val="accent1"/>
          </a:solidFill>
          <a:ln w="666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cs typeface="Segoe UI" pitchFamily="34" charset="0"/>
            </a:endParaRPr>
          </a:p>
        </p:txBody>
      </p:sp>
      <p:sp>
        <p:nvSpPr>
          <p:cNvPr id="7" name="Oval 6">
            <a:extLst>
              <a:ext uri="{FF2B5EF4-FFF2-40B4-BE49-F238E27FC236}">
                <a16:creationId xmlns:a16="http://schemas.microsoft.com/office/drawing/2014/main" id="{8B4EDF49-1B18-45DE-A5F8-EE292424BF31}"/>
              </a:ext>
            </a:extLst>
          </p:cNvPr>
          <p:cNvSpPr/>
          <p:nvPr/>
        </p:nvSpPr>
        <p:spPr bwMode="auto">
          <a:xfrm>
            <a:off x="467870" y="1456097"/>
            <a:ext cx="5109970" cy="5109970"/>
          </a:xfrm>
          <a:prstGeom prst="ellipse">
            <a:avLst/>
          </a:prstGeom>
          <a:solidFill>
            <a:schemeClr val="bg1"/>
          </a:solidFill>
          <a:ln>
            <a:noFill/>
            <a:headEnd type="none" w="med" len="med"/>
            <a:tailEnd type="none" w="med" len="med"/>
          </a:ln>
          <a:effectLst>
            <a:outerShdw blurRad="50800" sx="101000" sy="101000" algn="ctr" rotWithShape="0">
              <a:prstClr val="black">
                <a:alpha val="23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cs typeface="Segoe UI" pitchFamily="34" charset="0"/>
            </a:endParaRPr>
          </a:p>
        </p:txBody>
      </p:sp>
      <p:sp>
        <p:nvSpPr>
          <p:cNvPr id="2" name="Title 1">
            <a:extLst>
              <a:ext uri="{FF2B5EF4-FFF2-40B4-BE49-F238E27FC236}">
                <a16:creationId xmlns:a16="http://schemas.microsoft.com/office/drawing/2014/main" id="{D356A448-B625-457B-B8E3-7EB67F99E95A}"/>
              </a:ext>
            </a:extLst>
          </p:cNvPr>
          <p:cNvSpPr>
            <a:spLocks noGrp="1"/>
          </p:cNvSpPr>
          <p:nvPr>
            <p:ph type="title"/>
          </p:nvPr>
        </p:nvSpPr>
        <p:spPr/>
        <p:txBody>
          <a:bodyPr/>
          <a:lstStyle/>
          <a:p>
            <a:r>
              <a:rPr lang="en-US"/>
              <a:t>Video and graphics improvements</a:t>
            </a:r>
          </a:p>
        </p:txBody>
      </p:sp>
      <p:graphicFrame>
        <p:nvGraphicFramePr>
          <p:cNvPr id="4" name="Chart 3">
            <a:extLst>
              <a:ext uri="{FF2B5EF4-FFF2-40B4-BE49-F238E27FC236}">
                <a16:creationId xmlns:a16="http://schemas.microsoft.com/office/drawing/2014/main" id="{76FD555D-0407-4709-B009-5B6ABC7FBF14}"/>
              </a:ext>
            </a:extLst>
          </p:cNvPr>
          <p:cNvGraphicFramePr>
            <a:graphicFrameLocks/>
          </p:cNvGraphicFramePr>
          <p:nvPr>
            <p:extLst/>
          </p:nvPr>
        </p:nvGraphicFramePr>
        <p:xfrm>
          <a:off x="1337053" y="2003133"/>
          <a:ext cx="3409876" cy="1989363"/>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5" name="Chart 4">
            <a:extLst>
              <a:ext uri="{FF2B5EF4-FFF2-40B4-BE49-F238E27FC236}">
                <a16:creationId xmlns:a16="http://schemas.microsoft.com/office/drawing/2014/main" id="{05F6301D-CC57-4925-A7A7-400E1442E2A1}"/>
              </a:ext>
            </a:extLst>
          </p:cNvPr>
          <p:cNvGraphicFramePr>
            <a:graphicFrameLocks/>
          </p:cNvGraphicFramePr>
          <p:nvPr>
            <p:extLst/>
          </p:nvPr>
        </p:nvGraphicFramePr>
        <p:xfrm>
          <a:off x="1426426" y="4348480"/>
          <a:ext cx="3231131" cy="1910080"/>
        </p:xfrm>
        <a:graphic>
          <a:graphicData uri="http://schemas.openxmlformats.org/drawingml/2006/chart">
            <c:chart xmlns:c="http://schemas.openxmlformats.org/drawingml/2006/chart" xmlns:r="http://schemas.openxmlformats.org/officeDocument/2006/relationships" r:id="rId9"/>
          </a:graphicData>
        </a:graphic>
      </p:graphicFrame>
      <p:cxnSp>
        <p:nvCxnSpPr>
          <p:cNvPr id="12" name="Straight Connector 11">
            <a:extLst>
              <a:ext uri="{FF2B5EF4-FFF2-40B4-BE49-F238E27FC236}">
                <a16:creationId xmlns:a16="http://schemas.microsoft.com/office/drawing/2014/main" id="{F905EA82-D5FC-4516-8326-10DED81A134A}"/>
              </a:ext>
            </a:extLst>
          </p:cNvPr>
          <p:cNvCxnSpPr>
            <a:cxnSpLocks/>
          </p:cNvCxnSpPr>
          <p:nvPr/>
        </p:nvCxnSpPr>
        <p:spPr>
          <a:xfrm>
            <a:off x="467870" y="4193277"/>
            <a:ext cx="5109970" cy="0"/>
          </a:xfrm>
          <a:prstGeom prst="line">
            <a:avLst/>
          </a:prstGeom>
          <a:noFill/>
          <a:ln w="1270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Tree>
    <p:extLst>
      <p:ext uri="{BB962C8B-B14F-4D97-AF65-F5344CB8AC3E}">
        <p14:creationId xmlns:p14="http://schemas.microsoft.com/office/powerpoint/2010/main" val="2465643407"/>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a:extLst>
              <a:ext uri="{FF2B5EF4-FFF2-40B4-BE49-F238E27FC236}">
                <a16:creationId xmlns:a16="http://schemas.microsoft.com/office/drawing/2014/main" id="{DD57FB25-89EC-4AB8-AB63-5238A2D94B9B}"/>
              </a:ext>
            </a:extLst>
          </p:cNvPr>
          <p:cNvGraphicFramePr>
            <a:graphicFrameLocks noChangeAspect="1"/>
          </p:cNvGraphicFramePr>
          <p:nvPr>
            <p:custDataLst>
              <p:tags r:id="rId2"/>
            </p:custDataLs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2948" name="think-cell Slide" r:id="rId6" imgW="425" imgH="424" progId="TCLayout.ActiveDocument.1">
                  <p:embed/>
                </p:oleObj>
              </mc:Choice>
              <mc:Fallback>
                <p:oleObj name="think-cell Slide" r:id="rId6" imgW="425" imgH="424" progId="TCLayout.ActiveDocument.1">
                  <p:embed/>
                  <p:pic>
                    <p:nvPicPr>
                      <p:cNvPr id="14" name="Object 13" hidden="1">
                        <a:extLst>
                          <a:ext uri="{FF2B5EF4-FFF2-40B4-BE49-F238E27FC236}">
                            <a16:creationId xmlns:a16="http://schemas.microsoft.com/office/drawing/2014/main" id="{DD57FB25-89EC-4AB8-AB63-5238A2D94B9B}"/>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13" name="Rectangle 12" hidden="1">
            <a:extLst>
              <a:ext uri="{FF2B5EF4-FFF2-40B4-BE49-F238E27FC236}">
                <a16:creationId xmlns:a16="http://schemas.microsoft.com/office/drawing/2014/main" id="{39AF65B7-3398-4E5B-8B2C-BD223B3A5DC5}"/>
              </a:ext>
            </a:extLst>
          </p:cNvPr>
          <p:cNvSpPr/>
          <p:nvPr>
            <p:custDataLst>
              <p:tags r:id="rId3"/>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199" dirty="0" err="1">
              <a:gradFill>
                <a:gsLst>
                  <a:gs pos="0">
                    <a:srgbClr val="FFFFFF"/>
                  </a:gs>
                  <a:gs pos="100000">
                    <a:srgbClr val="FFFFFF"/>
                  </a:gs>
                </a:gsLst>
                <a:lin ang="5400000" scaled="0"/>
              </a:gradFill>
              <a:latin typeface="Segoe UI Semibold" panose="020B0702040204020203" pitchFamily="34" charset="0"/>
              <a:cs typeface="Segoe UI" panose="020B0502040204020203" pitchFamily="34" charset="0"/>
              <a:sym typeface="Segoe UI Semibold" panose="020B0702040204020203" pitchFamily="34" charset="0"/>
            </a:endParaRPr>
          </a:p>
        </p:txBody>
      </p:sp>
      <p:sp>
        <p:nvSpPr>
          <p:cNvPr id="2" name="Title 1">
            <a:extLst>
              <a:ext uri="{FF2B5EF4-FFF2-40B4-BE49-F238E27FC236}">
                <a16:creationId xmlns:a16="http://schemas.microsoft.com/office/drawing/2014/main" id="{D356A448-B625-457B-B8E3-7EB67F99E95A}"/>
              </a:ext>
            </a:extLst>
          </p:cNvPr>
          <p:cNvSpPr>
            <a:spLocks noGrp="1"/>
          </p:cNvSpPr>
          <p:nvPr>
            <p:ph type="title"/>
          </p:nvPr>
        </p:nvSpPr>
        <p:spPr/>
        <p:txBody>
          <a:bodyPr/>
          <a:lstStyle/>
          <a:p>
            <a:r>
              <a:rPr lang="en-US"/>
              <a:t>Device redirection</a:t>
            </a:r>
          </a:p>
        </p:txBody>
      </p:sp>
      <p:sp>
        <p:nvSpPr>
          <p:cNvPr id="6" name="Rectangle 5">
            <a:extLst>
              <a:ext uri="{FF2B5EF4-FFF2-40B4-BE49-F238E27FC236}">
                <a16:creationId xmlns:a16="http://schemas.microsoft.com/office/drawing/2014/main" id="{8F22E45A-1A19-47DE-A2D9-56276AB4D396}"/>
              </a:ext>
            </a:extLst>
          </p:cNvPr>
          <p:cNvSpPr/>
          <p:nvPr/>
        </p:nvSpPr>
        <p:spPr bwMode="auto">
          <a:xfrm>
            <a:off x="6224588" y="0"/>
            <a:ext cx="6211887" cy="6993533"/>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0" name="Rectangle 9">
            <a:extLst>
              <a:ext uri="{FF2B5EF4-FFF2-40B4-BE49-F238E27FC236}">
                <a16:creationId xmlns:a16="http://schemas.microsoft.com/office/drawing/2014/main" id="{2F8DB497-526D-4FE2-BD3D-2DD5A6595C89}"/>
              </a:ext>
            </a:extLst>
          </p:cNvPr>
          <p:cNvSpPr/>
          <p:nvPr/>
        </p:nvSpPr>
        <p:spPr>
          <a:xfrm>
            <a:off x="434975" y="1441540"/>
            <a:ext cx="5645785" cy="2239209"/>
          </a:xfrm>
          <a:prstGeom prst="rect">
            <a:avLst/>
          </a:prstGeom>
        </p:spPr>
        <p:txBody>
          <a:bodyPr wrap="square" lIns="0" rIns="0" anchor="t">
            <a:noAutofit/>
          </a:bodyPr>
          <a:lstStyle/>
          <a:p>
            <a:pPr defTabSz="932472" fontAlgn="base">
              <a:lnSpc>
                <a:spcPct val="90000"/>
              </a:lnSpc>
              <a:spcBef>
                <a:spcPts val="800"/>
              </a:spcBef>
            </a:pPr>
            <a:r>
              <a:rPr lang="en-US" sz="2400" dirty="0">
                <a:solidFill>
                  <a:schemeClr val="accent1"/>
                </a:solidFill>
                <a:cs typeface="Segoe UI" pitchFamily="34" charset="0"/>
              </a:rPr>
              <a:t>High-level redirection of built-in or attached video camera</a:t>
            </a:r>
          </a:p>
          <a:p>
            <a:pPr defTabSz="932472" fontAlgn="base">
              <a:spcBef>
                <a:spcPts val="800"/>
              </a:spcBef>
            </a:pPr>
            <a:r>
              <a:rPr lang="en-US" sz="2000" dirty="0">
                <a:cs typeface="Segoe UI" pitchFamily="34" charset="0"/>
              </a:rPr>
              <a:t>Less network bandwidth compared to USB</a:t>
            </a:r>
            <a:br>
              <a:rPr lang="en-US" sz="2000" dirty="0">
                <a:cs typeface="Segoe UI" pitchFamily="34" charset="0"/>
              </a:rPr>
            </a:br>
            <a:r>
              <a:rPr lang="en-US" sz="2000" dirty="0">
                <a:cs typeface="Segoe UI" pitchFamily="34" charset="0"/>
              </a:rPr>
              <a:t>camera redirection</a:t>
            </a:r>
          </a:p>
          <a:p>
            <a:pPr defTabSz="932472" fontAlgn="base">
              <a:spcBef>
                <a:spcPts val="800"/>
              </a:spcBef>
            </a:pPr>
            <a:r>
              <a:rPr lang="en-US" sz="2000" dirty="0">
                <a:cs typeface="Segoe UI" pitchFamily="34" charset="0"/>
              </a:rPr>
              <a:t>Increased video framerate, up to 30 fps</a:t>
            </a:r>
          </a:p>
          <a:p>
            <a:pPr defTabSz="932472" fontAlgn="base">
              <a:spcBef>
                <a:spcPts val="800"/>
              </a:spcBef>
            </a:pPr>
            <a:r>
              <a:rPr lang="en-US" sz="2000" dirty="0">
                <a:cs typeface="Segoe UI" pitchFamily="34" charset="0"/>
              </a:rPr>
              <a:t>Redirect multiple cameras</a:t>
            </a:r>
          </a:p>
        </p:txBody>
      </p:sp>
      <p:cxnSp>
        <p:nvCxnSpPr>
          <p:cNvPr id="11" name="Straight Connector 10">
            <a:extLst>
              <a:ext uri="{FF2B5EF4-FFF2-40B4-BE49-F238E27FC236}">
                <a16:creationId xmlns:a16="http://schemas.microsoft.com/office/drawing/2014/main" id="{88A3053D-CEE2-4441-8E1B-5EA644037041}"/>
              </a:ext>
            </a:extLst>
          </p:cNvPr>
          <p:cNvCxnSpPr/>
          <p:nvPr/>
        </p:nvCxnSpPr>
        <p:spPr>
          <a:xfrm>
            <a:off x="552767" y="3862436"/>
            <a:ext cx="5408613" cy="0"/>
          </a:xfrm>
          <a:prstGeom prst="line">
            <a:avLst/>
          </a:prstGeom>
          <a:ln w="63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C94F23FF-48A9-44A2-84CA-FE465D3F16E3}"/>
              </a:ext>
            </a:extLst>
          </p:cNvPr>
          <p:cNvSpPr/>
          <p:nvPr/>
        </p:nvSpPr>
        <p:spPr>
          <a:xfrm>
            <a:off x="434975" y="4044123"/>
            <a:ext cx="5645785" cy="946977"/>
          </a:xfrm>
          <a:prstGeom prst="rect">
            <a:avLst/>
          </a:prstGeom>
        </p:spPr>
        <p:txBody>
          <a:bodyPr wrap="square" lIns="0" rIns="0" anchor="t">
            <a:noAutofit/>
          </a:bodyPr>
          <a:lstStyle/>
          <a:p>
            <a:pPr defTabSz="932472" fontAlgn="base">
              <a:lnSpc>
                <a:spcPct val="90000"/>
              </a:lnSpc>
              <a:spcBef>
                <a:spcPts val="800"/>
              </a:spcBef>
            </a:pPr>
            <a:r>
              <a:rPr lang="en-US" sz="2400" dirty="0">
                <a:solidFill>
                  <a:schemeClr val="accent1"/>
                </a:solidFill>
                <a:cs typeface="Segoe UI" pitchFamily="34" charset="0"/>
              </a:rPr>
              <a:t>Improved printing messages</a:t>
            </a:r>
          </a:p>
          <a:p>
            <a:pPr defTabSz="932472" fontAlgn="base">
              <a:spcBef>
                <a:spcPts val="600"/>
              </a:spcBef>
            </a:pPr>
            <a:r>
              <a:rPr lang="en-US" sz="2000" dirty="0">
                <a:cs typeface="Segoe UI" pitchFamily="34" charset="0"/>
              </a:rPr>
              <a:t>Built-in Windows client first to adopt</a:t>
            </a:r>
          </a:p>
        </p:txBody>
      </p:sp>
      <p:pic>
        <p:nvPicPr>
          <p:cNvPr id="4" name="Picture 3" descr="A screen shot of an open computer&#10;&#10;Description automatically generated">
            <a:extLst>
              <a:ext uri="{FF2B5EF4-FFF2-40B4-BE49-F238E27FC236}">
                <a16:creationId xmlns:a16="http://schemas.microsoft.com/office/drawing/2014/main" id="{ABC8CFB9-5AFF-4FAD-847F-F4685C18F924}"/>
              </a:ext>
            </a:extLst>
          </p:cNvPr>
          <p:cNvPicPr>
            <a:picLocks noChangeAspect="1"/>
          </p:cNvPicPr>
          <p:nvPr/>
        </p:nvPicPr>
        <p:blipFill rotWithShape="1">
          <a:blip r:embed="rId8" cstate="print">
            <a:extLst>
              <a:ext uri="{28A0092B-C50C-407E-A947-70E740481C1C}">
                <a14:useLocalDpi xmlns:a14="http://schemas.microsoft.com/office/drawing/2010/main"/>
              </a:ext>
            </a:extLst>
          </a:blip>
          <a:srcRect/>
          <a:stretch/>
        </p:blipFill>
        <p:spPr>
          <a:xfrm>
            <a:off x="6875361" y="782595"/>
            <a:ext cx="5386171" cy="5428343"/>
          </a:xfrm>
          <a:prstGeom prst="rect">
            <a:avLst/>
          </a:prstGeom>
        </p:spPr>
      </p:pic>
    </p:spTree>
    <p:extLst>
      <p:ext uri="{BB962C8B-B14F-4D97-AF65-F5344CB8AC3E}">
        <p14:creationId xmlns:p14="http://schemas.microsoft.com/office/powerpoint/2010/main" val="875148802"/>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A14F57BA-1A3B-47A1-B2B2-8CE455DA34C5}"/>
              </a:ext>
            </a:extLst>
          </p:cNvPr>
          <p:cNvGraphicFramePr>
            <a:graphicFrameLocks noChangeAspect="1"/>
          </p:cNvGraphicFramePr>
          <p:nvPr>
            <p:custDataLst>
              <p:tags r:id="rId2"/>
            </p:custDataLst>
            <p:extLst>
              <p:ext uri="{D42A27DB-BD31-4B8C-83A1-F6EECF244321}">
                <p14:modId xmlns:p14="http://schemas.microsoft.com/office/powerpoint/2010/main" val="158227333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4996" name="think-cell Slide" r:id="rId5" imgW="425" imgH="424" progId="TCLayout.ActiveDocument.1">
                  <p:embed/>
                </p:oleObj>
              </mc:Choice>
              <mc:Fallback>
                <p:oleObj name="think-cell Slide" r:id="rId5" imgW="425" imgH="424" progId="TCLayout.ActiveDocument.1">
                  <p:embed/>
                  <p:pic>
                    <p:nvPicPr>
                      <p:cNvPr id="4" name="Object 3" hidden="1">
                        <a:extLst>
                          <a:ext uri="{FF2B5EF4-FFF2-40B4-BE49-F238E27FC236}">
                            <a16:creationId xmlns:a16="http://schemas.microsoft.com/office/drawing/2014/main" id="{A14F57BA-1A3B-47A1-B2B2-8CE455DA34C5}"/>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9165DB74-C223-41A3-9DEA-953407F4376B}"/>
              </a:ext>
            </a:extLst>
          </p:cNvPr>
          <p:cNvSpPr/>
          <p:nvPr>
            <p:custDataLst>
              <p:tags r:id="rId3"/>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5399" dirty="0" err="1">
              <a:gradFill>
                <a:gsLst>
                  <a:gs pos="0">
                    <a:srgbClr val="FFFFFF"/>
                  </a:gs>
                  <a:gs pos="100000">
                    <a:srgbClr val="FFFFFF"/>
                  </a:gs>
                </a:gsLst>
                <a:lin ang="5400000" scaled="0"/>
              </a:gradFill>
              <a:latin typeface="Segoe UI Semibold" panose="020B0702040204020203" pitchFamily="34" charset="0"/>
              <a:cs typeface="Segoe UI" panose="020B0502040204020203" pitchFamily="34" charset="0"/>
              <a:sym typeface="Segoe UI Semibold" panose="020B0702040204020203" pitchFamily="34" charset="0"/>
            </a:endParaRPr>
          </a:p>
        </p:txBody>
      </p:sp>
      <p:sp>
        <p:nvSpPr>
          <p:cNvPr id="2" name="Title 1">
            <a:extLst>
              <a:ext uri="{FF2B5EF4-FFF2-40B4-BE49-F238E27FC236}">
                <a16:creationId xmlns:a16="http://schemas.microsoft.com/office/drawing/2014/main" id="{B8A73FAA-7A46-4469-8EA1-9A16CB6B52FE}"/>
              </a:ext>
            </a:extLst>
          </p:cNvPr>
          <p:cNvSpPr>
            <a:spLocks noGrp="1"/>
          </p:cNvSpPr>
          <p:nvPr>
            <p:ph type="title"/>
          </p:nvPr>
        </p:nvSpPr>
        <p:spPr/>
        <p:txBody>
          <a:bodyPr anchor="b"/>
          <a:lstStyle/>
          <a:p>
            <a:r>
              <a:rPr lang="en-US" dirty="0"/>
              <a:t>Customer and partner Virtual Machines</a:t>
            </a:r>
          </a:p>
        </p:txBody>
      </p:sp>
    </p:spTree>
    <p:extLst>
      <p:ext uri="{BB962C8B-B14F-4D97-AF65-F5344CB8AC3E}">
        <p14:creationId xmlns:p14="http://schemas.microsoft.com/office/powerpoint/2010/main" val="104812048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Virtualization options in Windows Virtual Desktop</a:t>
            </a:r>
          </a:p>
        </p:txBody>
      </p:sp>
      <p:sp>
        <p:nvSpPr>
          <p:cNvPr id="3" name="TextBox 2">
            <a:extLst>
              <a:ext uri="{FF2B5EF4-FFF2-40B4-BE49-F238E27FC236}">
                <a16:creationId xmlns:a16="http://schemas.microsoft.com/office/drawing/2014/main" id="{35D61EFD-8469-47A4-BC04-6E23116574F9}"/>
              </a:ext>
            </a:extLst>
          </p:cNvPr>
          <p:cNvSpPr txBox="1"/>
          <p:nvPr/>
        </p:nvSpPr>
        <p:spPr>
          <a:xfrm>
            <a:off x="8496299" y="73152"/>
            <a:ext cx="3505201" cy="1414666"/>
          </a:xfrm>
          <a:prstGeom prst="rect">
            <a:avLst/>
          </a:prstGeom>
          <a:noFill/>
        </p:spPr>
        <p:txBody>
          <a:bodyPr wrap="square" lIns="182880" tIns="146304" rIns="182880" bIns="146304" rtlCol="0">
            <a:spAutoFit/>
          </a:bodyPr>
          <a:lstStyle/>
          <a:p>
            <a:pPr>
              <a:lnSpc>
                <a:spcPct val="90000"/>
              </a:lnSpc>
              <a:spcAft>
                <a:spcPts val="600"/>
              </a:spcAft>
            </a:pPr>
            <a:endParaRPr lang="en-US" sz="2400" err="1">
              <a:gradFill>
                <a:gsLst>
                  <a:gs pos="2917">
                    <a:schemeClr val="tx1"/>
                  </a:gs>
                  <a:gs pos="30000">
                    <a:schemeClr val="tx1"/>
                  </a:gs>
                </a:gsLst>
                <a:lin ang="5400000" scaled="0"/>
              </a:gradFill>
            </a:endParaRPr>
          </a:p>
        </p:txBody>
      </p:sp>
      <p:grpSp>
        <p:nvGrpSpPr>
          <p:cNvPr id="14" name="Group 13">
            <a:extLst>
              <a:ext uri="{FF2B5EF4-FFF2-40B4-BE49-F238E27FC236}">
                <a16:creationId xmlns:a16="http://schemas.microsoft.com/office/drawing/2014/main" id="{248730A8-620D-473F-97F9-6A47A0E5BF86}"/>
              </a:ext>
            </a:extLst>
          </p:cNvPr>
          <p:cNvGrpSpPr/>
          <p:nvPr/>
        </p:nvGrpSpPr>
        <p:grpSpPr>
          <a:xfrm>
            <a:off x="8475092" y="1666521"/>
            <a:ext cx="3961383" cy="4957435"/>
            <a:chOff x="1" y="1666521"/>
            <a:chExt cx="3961383" cy="4957435"/>
          </a:xfrm>
        </p:grpSpPr>
        <p:sp>
          <p:nvSpPr>
            <p:cNvPr id="16" name="Freeform: Shape 15">
              <a:extLst>
                <a:ext uri="{FF2B5EF4-FFF2-40B4-BE49-F238E27FC236}">
                  <a16:creationId xmlns:a16="http://schemas.microsoft.com/office/drawing/2014/main" id="{7BEB639E-96A3-4086-865C-50EEB031C9CD}"/>
                </a:ext>
              </a:extLst>
            </p:cNvPr>
            <p:cNvSpPr/>
            <p:nvPr/>
          </p:nvSpPr>
          <p:spPr bwMode="auto">
            <a:xfrm>
              <a:off x="298365" y="1666521"/>
              <a:ext cx="3357956" cy="4957435"/>
            </a:xfrm>
            <a:custGeom>
              <a:avLst/>
              <a:gdLst>
                <a:gd name="connsiteX0" fmla="*/ 0 w 2098367"/>
                <a:gd name="connsiteY0" fmla="*/ 0 h 4404240"/>
                <a:gd name="connsiteX1" fmla="*/ 2098367 w 2098367"/>
                <a:gd name="connsiteY1" fmla="*/ 0 h 4404240"/>
                <a:gd name="connsiteX2" fmla="*/ 2098367 w 2098367"/>
                <a:gd name="connsiteY2" fmla="*/ 4404240 h 4404240"/>
                <a:gd name="connsiteX3" fmla="*/ 0 w 2098367"/>
                <a:gd name="connsiteY3" fmla="*/ 4404240 h 4404240"/>
                <a:gd name="connsiteX4" fmla="*/ 0 w 2098367"/>
                <a:gd name="connsiteY4" fmla="*/ 1576447 h 4404240"/>
                <a:gd name="connsiteX5" fmla="*/ 163600 w 2098367"/>
                <a:gd name="connsiteY5" fmla="*/ 1576447 h 4404240"/>
                <a:gd name="connsiteX6" fmla="*/ 163600 w 2098367"/>
                <a:gd name="connsiteY6" fmla="*/ 250567 h 4404240"/>
                <a:gd name="connsiteX7" fmla="*/ 0 w 2098367"/>
                <a:gd name="connsiteY7" fmla="*/ 250567 h 4404240"/>
                <a:gd name="connsiteX8" fmla="*/ 0 w 2098367"/>
                <a:gd name="connsiteY8" fmla="*/ 0 h 4404240"/>
                <a:gd name="connsiteX0" fmla="*/ 163600 w 2098367"/>
                <a:gd name="connsiteY0" fmla="*/ 250567 h 4404240"/>
                <a:gd name="connsiteX1" fmla="*/ 0 w 2098367"/>
                <a:gd name="connsiteY1" fmla="*/ 250567 h 4404240"/>
                <a:gd name="connsiteX2" fmla="*/ 0 w 2098367"/>
                <a:gd name="connsiteY2" fmla="*/ 0 h 4404240"/>
                <a:gd name="connsiteX3" fmla="*/ 2098367 w 2098367"/>
                <a:gd name="connsiteY3" fmla="*/ 0 h 4404240"/>
                <a:gd name="connsiteX4" fmla="*/ 2098367 w 2098367"/>
                <a:gd name="connsiteY4" fmla="*/ 4404240 h 4404240"/>
                <a:gd name="connsiteX5" fmla="*/ 0 w 2098367"/>
                <a:gd name="connsiteY5" fmla="*/ 4404240 h 4404240"/>
                <a:gd name="connsiteX6" fmla="*/ 0 w 2098367"/>
                <a:gd name="connsiteY6" fmla="*/ 1576447 h 4404240"/>
                <a:gd name="connsiteX7" fmla="*/ 163600 w 2098367"/>
                <a:gd name="connsiteY7" fmla="*/ 1576447 h 4404240"/>
                <a:gd name="connsiteX8" fmla="*/ 255040 w 2098367"/>
                <a:gd name="connsiteY8" fmla="*/ 342007 h 4404240"/>
                <a:gd name="connsiteX0" fmla="*/ 163600 w 2098367"/>
                <a:gd name="connsiteY0" fmla="*/ 250567 h 4404240"/>
                <a:gd name="connsiteX1" fmla="*/ 0 w 2098367"/>
                <a:gd name="connsiteY1" fmla="*/ 250567 h 4404240"/>
                <a:gd name="connsiteX2" fmla="*/ 0 w 2098367"/>
                <a:gd name="connsiteY2" fmla="*/ 0 h 4404240"/>
                <a:gd name="connsiteX3" fmla="*/ 2098367 w 2098367"/>
                <a:gd name="connsiteY3" fmla="*/ 0 h 4404240"/>
                <a:gd name="connsiteX4" fmla="*/ 2098367 w 2098367"/>
                <a:gd name="connsiteY4" fmla="*/ 4404240 h 4404240"/>
                <a:gd name="connsiteX5" fmla="*/ 0 w 2098367"/>
                <a:gd name="connsiteY5" fmla="*/ 4404240 h 4404240"/>
                <a:gd name="connsiteX6" fmla="*/ 0 w 2098367"/>
                <a:gd name="connsiteY6" fmla="*/ 1576447 h 4404240"/>
                <a:gd name="connsiteX7" fmla="*/ 163600 w 2098367"/>
                <a:gd name="connsiteY7"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5" fmla="*/ 0 w 2098367"/>
                <a:gd name="connsiteY5" fmla="*/ 1576447 h 4404240"/>
                <a:gd name="connsiteX6" fmla="*/ 163600 w 2098367"/>
                <a:gd name="connsiteY6"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5" fmla="*/ 0 w 2098367"/>
                <a:gd name="connsiteY5"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Lst>
              <a:ahLst/>
              <a:cxnLst>
                <a:cxn ang="0">
                  <a:pos x="connsiteX0" y="connsiteY0"/>
                </a:cxn>
                <a:cxn ang="0">
                  <a:pos x="connsiteX1" y="connsiteY1"/>
                </a:cxn>
                <a:cxn ang="0">
                  <a:pos x="connsiteX2" y="connsiteY2"/>
                </a:cxn>
                <a:cxn ang="0">
                  <a:pos x="connsiteX3" y="connsiteY3"/>
                </a:cxn>
              </a:cxnLst>
              <a:rect l="l" t="t" r="r" b="b"/>
              <a:pathLst>
                <a:path w="2098367" h="4404240">
                  <a:moveTo>
                    <a:pt x="0" y="250567"/>
                  </a:moveTo>
                  <a:lnTo>
                    <a:pt x="0" y="0"/>
                  </a:lnTo>
                  <a:lnTo>
                    <a:pt x="2098367" y="0"/>
                  </a:lnTo>
                  <a:lnTo>
                    <a:pt x="2098367" y="4404240"/>
                  </a:lnTo>
                </a:path>
              </a:pathLst>
            </a:custGeom>
            <a:noFill/>
            <a:ln>
              <a:solidFill>
                <a:schemeClr val="bg1">
                  <a:lumMod val="75000"/>
                </a:schemeClr>
              </a:solidFill>
              <a:headEnd type="none" w="med" len="med"/>
              <a:tailEnd type="oval"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920240" rIns="91440" bIns="45720" numCol="1" spcCol="0" rtlCol="0" fromWordArt="0" anchor="t" anchorCtr="0" forceAA="0" compatLnSpc="1">
              <a:prstTxWarp prst="textNoShape">
                <a:avLst/>
              </a:prstTxWarp>
              <a:noAutofit/>
            </a:bodyPr>
            <a:lstStyle/>
            <a:p>
              <a:pPr algn="ctr">
                <a:spcBef>
                  <a:spcPts val="1200"/>
                </a:spcBef>
              </a:pPr>
              <a:endParaRPr lang="en-US" sz="2400" dirty="0">
                <a:solidFill>
                  <a:schemeClr val="tx1"/>
                </a:solidFill>
              </a:endParaRPr>
            </a:p>
          </p:txBody>
        </p:sp>
        <p:grpSp>
          <p:nvGrpSpPr>
            <p:cNvPr id="17" name="Group 16">
              <a:extLst>
                <a:ext uri="{FF2B5EF4-FFF2-40B4-BE49-F238E27FC236}">
                  <a16:creationId xmlns:a16="http://schemas.microsoft.com/office/drawing/2014/main" id="{4A5393D5-54D1-4D26-997D-A94C863ACF4F}"/>
                </a:ext>
              </a:extLst>
            </p:cNvPr>
            <p:cNvGrpSpPr/>
            <p:nvPr/>
          </p:nvGrpSpPr>
          <p:grpSpPr>
            <a:xfrm>
              <a:off x="1" y="1955189"/>
              <a:ext cx="3961383" cy="889611"/>
              <a:chOff x="1" y="1853589"/>
              <a:chExt cx="5880555" cy="889611"/>
            </a:xfrm>
          </p:grpSpPr>
          <p:sp>
            <p:nvSpPr>
              <p:cNvPr id="20" name="Rectangle 19">
                <a:extLst>
                  <a:ext uri="{FF2B5EF4-FFF2-40B4-BE49-F238E27FC236}">
                    <a16:creationId xmlns:a16="http://schemas.microsoft.com/office/drawing/2014/main" id="{E51994FD-9EF5-4CCB-9C93-4893223381E2}"/>
                  </a:ext>
                </a:extLst>
              </p:cNvPr>
              <p:cNvSpPr/>
              <p:nvPr/>
            </p:nvSpPr>
            <p:spPr bwMode="auto">
              <a:xfrm>
                <a:off x="1" y="1853589"/>
                <a:ext cx="5880555" cy="889611"/>
              </a:xfrm>
              <a:prstGeom prst="rect">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1" name="Rectangle 20">
                <a:extLst>
                  <a:ext uri="{FF2B5EF4-FFF2-40B4-BE49-F238E27FC236}">
                    <a16:creationId xmlns:a16="http://schemas.microsoft.com/office/drawing/2014/main" id="{6F6C11ED-E358-4B07-AA59-02B22FBC7CF8}"/>
                  </a:ext>
                </a:extLst>
              </p:cNvPr>
              <p:cNvSpPr/>
              <p:nvPr/>
            </p:nvSpPr>
            <p:spPr>
              <a:xfrm>
                <a:off x="607651" y="1990618"/>
                <a:ext cx="4575902" cy="615553"/>
              </a:xfrm>
              <a:prstGeom prst="rect">
                <a:avLst/>
              </a:prstGeom>
            </p:spPr>
            <p:txBody>
              <a:bodyPr wrap="square" lIns="0" tIns="0" rIns="0" bIns="0" anchor="ctr">
                <a:spAutoFit/>
              </a:bodyPr>
              <a:lstStyle/>
              <a:p>
                <a:pPr algn="ctr"/>
                <a:r>
                  <a:rPr lang="en-US" sz="2000" kern="0" dirty="0">
                    <a:ln w="3175">
                      <a:noFill/>
                    </a:ln>
                    <a:solidFill>
                      <a:schemeClr val="bg1"/>
                    </a:solidFill>
                    <a:latin typeface="Segoe UI Semibold" panose="020B0702040204020203" pitchFamily="34" charset="0"/>
                    <a:cs typeface="Segoe UI Semibold" panose="020B0702040204020203" pitchFamily="34" charset="0"/>
                  </a:rPr>
                  <a:t>Windows Server</a:t>
                </a:r>
                <a:br>
                  <a:rPr lang="en-US" sz="2000" kern="0" dirty="0">
                    <a:ln w="3175">
                      <a:noFill/>
                    </a:ln>
                    <a:solidFill>
                      <a:schemeClr val="bg1"/>
                    </a:solidFill>
                    <a:latin typeface="Segoe UI Semibold" panose="020B0702040204020203" pitchFamily="34" charset="0"/>
                    <a:cs typeface="Segoe UI Semibold" panose="020B0702040204020203" pitchFamily="34" charset="0"/>
                  </a:rPr>
                </a:br>
                <a:r>
                  <a:rPr lang="en-US" sz="2000" kern="0" dirty="0">
                    <a:ln w="3175">
                      <a:noFill/>
                    </a:ln>
                    <a:solidFill>
                      <a:schemeClr val="bg1"/>
                    </a:solidFill>
                    <a:latin typeface="Segoe UI Semibold" panose="020B0702040204020203" pitchFamily="34" charset="0"/>
                    <a:cs typeface="Segoe UI Semibold" panose="020B0702040204020203" pitchFamily="34" charset="0"/>
                  </a:rPr>
                  <a:t>RD Session Host</a:t>
                </a:r>
              </a:p>
            </p:txBody>
          </p:sp>
        </p:grpSp>
        <p:sp>
          <p:nvSpPr>
            <p:cNvPr id="18" name="Rectangle 17">
              <a:extLst>
                <a:ext uri="{FF2B5EF4-FFF2-40B4-BE49-F238E27FC236}">
                  <a16:creationId xmlns:a16="http://schemas.microsoft.com/office/drawing/2014/main" id="{B6103901-7370-4CB9-B57B-0B877CA0A1C1}"/>
                </a:ext>
              </a:extLst>
            </p:cNvPr>
            <p:cNvSpPr/>
            <p:nvPr/>
          </p:nvSpPr>
          <p:spPr bwMode="auto">
            <a:xfrm>
              <a:off x="1" y="3067957"/>
              <a:ext cx="3656321" cy="1034143"/>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878223">
                <a:spcBef>
                  <a:spcPts val="816"/>
                </a:spcBef>
                <a:defRPr/>
              </a:pPr>
              <a:r>
                <a:rPr lang="en-US" sz="1800" spc="-51" dirty="0">
                  <a:ln w="3175">
                    <a:noFill/>
                  </a:ln>
                  <a:solidFill>
                    <a:schemeClr val="tx1"/>
                  </a:solidFill>
                  <a:cs typeface="Segoe UI" pitchFamily="34" charset="0"/>
                </a:rPr>
                <a:t>Scalable multi-user </a:t>
              </a:r>
              <a:r>
                <a:rPr lang="en-US" sz="1800" spc="-51" dirty="0">
                  <a:ln w="3175">
                    <a:noFill/>
                  </a:ln>
                  <a:solidFill>
                    <a:schemeClr val="tx1"/>
                  </a:solidFill>
                  <a:latin typeface="+mj-lt"/>
                  <a:cs typeface="Segoe UI" pitchFamily="34" charset="0"/>
                </a:rPr>
                <a:t>legacy</a:t>
              </a:r>
              <a:br>
                <a:rPr lang="en-US" sz="1800" b="1" spc="-51" dirty="0">
                  <a:ln w="3175">
                    <a:noFill/>
                  </a:ln>
                  <a:solidFill>
                    <a:schemeClr val="tx1"/>
                  </a:solidFill>
                  <a:cs typeface="Segoe UI" pitchFamily="34" charset="0"/>
                </a:rPr>
              </a:br>
              <a:r>
                <a:rPr lang="en-US" sz="1800" spc="-51" dirty="0">
                  <a:ln w="3175">
                    <a:noFill/>
                  </a:ln>
                  <a:solidFill>
                    <a:schemeClr val="tx1"/>
                  </a:solidFill>
                  <a:cs typeface="Segoe UI" pitchFamily="34" charset="0"/>
                </a:rPr>
                <a:t>Windows environment</a:t>
              </a:r>
            </a:p>
          </p:txBody>
        </p:sp>
        <p:sp>
          <p:nvSpPr>
            <p:cNvPr id="19" name="Rectangle 18">
              <a:extLst>
                <a:ext uri="{FF2B5EF4-FFF2-40B4-BE49-F238E27FC236}">
                  <a16:creationId xmlns:a16="http://schemas.microsoft.com/office/drawing/2014/main" id="{5A6A2085-C873-4668-936C-A5145F44A814}"/>
                </a:ext>
              </a:extLst>
            </p:cNvPr>
            <p:cNvSpPr/>
            <p:nvPr/>
          </p:nvSpPr>
          <p:spPr>
            <a:xfrm>
              <a:off x="149183" y="4290655"/>
              <a:ext cx="3357956" cy="2195473"/>
            </a:xfrm>
            <a:prstGeom prst="rect">
              <a:avLst/>
            </a:prstGeom>
          </p:spPr>
          <p:txBody>
            <a:bodyPr wrap="square">
              <a:spAutoFit/>
            </a:bodyPr>
            <a:lstStyle/>
            <a:p>
              <a:pPr algn="ctr" defTabSz="878054">
                <a:spcBef>
                  <a:spcPts val="816"/>
                </a:spcBef>
                <a:spcAft>
                  <a:spcPts val="612"/>
                </a:spcAft>
                <a:defRPr/>
              </a:pPr>
              <a:r>
                <a:rPr lang="en-US" sz="1800" spc="-51" dirty="0">
                  <a:ln w="3175">
                    <a:noFill/>
                  </a:ln>
                  <a:cs typeface="Segoe UI" pitchFamily="34" charset="0"/>
                </a:rPr>
                <a:t>Windows Server</a:t>
              </a:r>
            </a:p>
            <a:p>
              <a:pPr algn="ctr" defTabSz="878054">
                <a:spcBef>
                  <a:spcPts val="816"/>
                </a:spcBef>
                <a:spcAft>
                  <a:spcPts val="612"/>
                </a:spcAft>
                <a:defRPr/>
              </a:pPr>
              <a:r>
                <a:rPr lang="en-US" sz="1800" spc="-51" dirty="0">
                  <a:ln w="3175">
                    <a:noFill/>
                  </a:ln>
                  <a:cs typeface="Segoe UI" pitchFamily="34" charset="0"/>
                </a:rPr>
                <a:t>Multiple users</a:t>
              </a:r>
            </a:p>
            <a:p>
              <a:pPr algn="ctr" defTabSz="878054">
                <a:spcBef>
                  <a:spcPts val="816"/>
                </a:spcBef>
                <a:spcAft>
                  <a:spcPts val="612"/>
                </a:spcAft>
                <a:defRPr/>
              </a:pPr>
              <a:r>
                <a:rPr lang="en-US" sz="1800" spc="-51" dirty="0">
                  <a:ln w="3175">
                    <a:noFill/>
                  </a:ln>
                  <a:cs typeface="Segoe UI" pitchFamily="34" charset="0"/>
                </a:rPr>
                <a:t>Win32</a:t>
              </a:r>
            </a:p>
            <a:p>
              <a:pPr algn="ctr" defTabSz="878054">
                <a:spcBef>
                  <a:spcPts val="816"/>
                </a:spcBef>
                <a:spcAft>
                  <a:spcPts val="612"/>
                </a:spcAft>
                <a:defRPr/>
              </a:pPr>
              <a:r>
                <a:rPr lang="en-US" sz="1800" spc="-51" dirty="0">
                  <a:ln w="3175">
                    <a:noFill/>
                  </a:ln>
                  <a:cs typeface="Segoe UI" pitchFamily="34" charset="0"/>
                </a:rPr>
                <a:t>Office 2019 Perpetual</a:t>
              </a:r>
            </a:p>
            <a:p>
              <a:pPr algn="ctr" defTabSz="878054">
                <a:spcBef>
                  <a:spcPts val="816"/>
                </a:spcBef>
                <a:spcAft>
                  <a:spcPts val="612"/>
                </a:spcAft>
                <a:defRPr/>
              </a:pPr>
              <a:r>
                <a:rPr lang="en-US" sz="1800" spc="-51" dirty="0">
                  <a:ln w="3175">
                    <a:noFill/>
                  </a:ln>
                  <a:cs typeface="Segoe UI" pitchFamily="34" charset="0"/>
                </a:rPr>
                <a:t>Long-Term Servicing Channel</a:t>
              </a:r>
            </a:p>
          </p:txBody>
        </p:sp>
      </p:grpSp>
      <p:grpSp>
        <p:nvGrpSpPr>
          <p:cNvPr id="22" name="Group 21">
            <a:extLst>
              <a:ext uri="{FF2B5EF4-FFF2-40B4-BE49-F238E27FC236}">
                <a16:creationId xmlns:a16="http://schemas.microsoft.com/office/drawing/2014/main" id="{527E105F-0934-4208-AC4F-C88BED5A9756}"/>
              </a:ext>
            </a:extLst>
          </p:cNvPr>
          <p:cNvGrpSpPr/>
          <p:nvPr/>
        </p:nvGrpSpPr>
        <p:grpSpPr>
          <a:xfrm>
            <a:off x="1" y="1666521"/>
            <a:ext cx="3961383" cy="4957435"/>
            <a:chOff x="4237547" y="1666521"/>
            <a:chExt cx="3961383" cy="4957435"/>
          </a:xfrm>
        </p:grpSpPr>
        <p:sp>
          <p:nvSpPr>
            <p:cNvPr id="23" name="Freeform: Shape 22">
              <a:extLst>
                <a:ext uri="{FF2B5EF4-FFF2-40B4-BE49-F238E27FC236}">
                  <a16:creationId xmlns:a16="http://schemas.microsoft.com/office/drawing/2014/main" id="{75ADD204-3A2E-42CD-AE23-4AF169EC5D1B}"/>
                </a:ext>
              </a:extLst>
            </p:cNvPr>
            <p:cNvSpPr/>
            <p:nvPr/>
          </p:nvSpPr>
          <p:spPr bwMode="auto">
            <a:xfrm>
              <a:off x="4553305" y="1666521"/>
              <a:ext cx="3357956" cy="4957435"/>
            </a:xfrm>
            <a:custGeom>
              <a:avLst/>
              <a:gdLst>
                <a:gd name="connsiteX0" fmla="*/ 0 w 2098367"/>
                <a:gd name="connsiteY0" fmla="*/ 0 h 4404240"/>
                <a:gd name="connsiteX1" fmla="*/ 2098367 w 2098367"/>
                <a:gd name="connsiteY1" fmla="*/ 0 h 4404240"/>
                <a:gd name="connsiteX2" fmla="*/ 2098367 w 2098367"/>
                <a:gd name="connsiteY2" fmla="*/ 4404240 h 4404240"/>
                <a:gd name="connsiteX3" fmla="*/ 0 w 2098367"/>
                <a:gd name="connsiteY3" fmla="*/ 4404240 h 4404240"/>
                <a:gd name="connsiteX4" fmla="*/ 0 w 2098367"/>
                <a:gd name="connsiteY4" fmla="*/ 1576447 h 4404240"/>
                <a:gd name="connsiteX5" fmla="*/ 163600 w 2098367"/>
                <a:gd name="connsiteY5" fmla="*/ 1576447 h 4404240"/>
                <a:gd name="connsiteX6" fmla="*/ 163600 w 2098367"/>
                <a:gd name="connsiteY6" fmla="*/ 250567 h 4404240"/>
                <a:gd name="connsiteX7" fmla="*/ 0 w 2098367"/>
                <a:gd name="connsiteY7" fmla="*/ 250567 h 4404240"/>
                <a:gd name="connsiteX8" fmla="*/ 0 w 2098367"/>
                <a:gd name="connsiteY8" fmla="*/ 0 h 4404240"/>
                <a:gd name="connsiteX0" fmla="*/ 163600 w 2098367"/>
                <a:gd name="connsiteY0" fmla="*/ 250567 h 4404240"/>
                <a:gd name="connsiteX1" fmla="*/ 0 w 2098367"/>
                <a:gd name="connsiteY1" fmla="*/ 250567 h 4404240"/>
                <a:gd name="connsiteX2" fmla="*/ 0 w 2098367"/>
                <a:gd name="connsiteY2" fmla="*/ 0 h 4404240"/>
                <a:gd name="connsiteX3" fmla="*/ 2098367 w 2098367"/>
                <a:gd name="connsiteY3" fmla="*/ 0 h 4404240"/>
                <a:gd name="connsiteX4" fmla="*/ 2098367 w 2098367"/>
                <a:gd name="connsiteY4" fmla="*/ 4404240 h 4404240"/>
                <a:gd name="connsiteX5" fmla="*/ 0 w 2098367"/>
                <a:gd name="connsiteY5" fmla="*/ 4404240 h 4404240"/>
                <a:gd name="connsiteX6" fmla="*/ 0 w 2098367"/>
                <a:gd name="connsiteY6" fmla="*/ 1576447 h 4404240"/>
                <a:gd name="connsiteX7" fmla="*/ 163600 w 2098367"/>
                <a:gd name="connsiteY7" fmla="*/ 1576447 h 4404240"/>
                <a:gd name="connsiteX8" fmla="*/ 255040 w 2098367"/>
                <a:gd name="connsiteY8" fmla="*/ 342007 h 4404240"/>
                <a:gd name="connsiteX0" fmla="*/ 163600 w 2098367"/>
                <a:gd name="connsiteY0" fmla="*/ 250567 h 4404240"/>
                <a:gd name="connsiteX1" fmla="*/ 0 w 2098367"/>
                <a:gd name="connsiteY1" fmla="*/ 250567 h 4404240"/>
                <a:gd name="connsiteX2" fmla="*/ 0 w 2098367"/>
                <a:gd name="connsiteY2" fmla="*/ 0 h 4404240"/>
                <a:gd name="connsiteX3" fmla="*/ 2098367 w 2098367"/>
                <a:gd name="connsiteY3" fmla="*/ 0 h 4404240"/>
                <a:gd name="connsiteX4" fmla="*/ 2098367 w 2098367"/>
                <a:gd name="connsiteY4" fmla="*/ 4404240 h 4404240"/>
                <a:gd name="connsiteX5" fmla="*/ 0 w 2098367"/>
                <a:gd name="connsiteY5" fmla="*/ 4404240 h 4404240"/>
                <a:gd name="connsiteX6" fmla="*/ 0 w 2098367"/>
                <a:gd name="connsiteY6" fmla="*/ 1576447 h 4404240"/>
                <a:gd name="connsiteX7" fmla="*/ 163600 w 2098367"/>
                <a:gd name="connsiteY7"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5" fmla="*/ 0 w 2098367"/>
                <a:gd name="connsiteY5" fmla="*/ 1576447 h 4404240"/>
                <a:gd name="connsiteX6" fmla="*/ 163600 w 2098367"/>
                <a:gd name="connsiteY6"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5" fmla="*/ 0 w 2098367"/>
                <a:gd name="connsiteY5"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Lst>
              <a:ahLst/>
              <a:cxnLst>
                <a:cxn ang="0">
                  <a:pos x="connsiteX0" y="connsiteY0"/>
                </a:cxn>
                <a:cxn ang="0">
                  <a:pos x="connsiteX1" y="connsiteY1"/>
                </a:cxn>
                <a:cxn ang="0">
                  <a:pos x="connsiteX2" y="connsiteY2"/>
                </a:cxn>
                <a:cxn ang="0">
                  <a:pos x="connsiteX3" y="connsiteY3"/>
                </a:cxn>
              </a:cxnLst>
              <a:rect l="l" t="t" r="r" b="b"/>
              <a:pathLst>
                <a:path w="2098367" h="4404240">
                  <a:moveTo>
                    <a:pt x="0" y="250567"/>
                  </a:moveTo>
                  <a:lnTo>
                    <a:pt x="0" y="0"/>
                  </a:lnTo>
                  <a:lnTo>
                    <a:pt x="2098367" y="0"/>
                  </a:lnTo>
                  <a:lnTo>
                    <a:pt x="2098367" y="4404240"/>
                  </a:lnTo>
                </a:path>
              </a:pathLst>
            </a:custGeom>
            <a:noFill/>
            <a:ln>
              <a:solidFill>
                <a:schemeClr val="accent2"/>
              </a:solidFill>
              <a:headEnd type="none" w="med" len="med"/>
              <a:tailEnd type="oval"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920240" rIns="91440" bIns="45720" numCol="1" spcCol="0" rtlCol="0" fromWordArt="0" anchor="t" anchorCtr="0" forceAA="0" compatLnSpc="1">
              <a:prstTxWarp prst="textNoShape">
                <a:avLst/>
              </a:prstTxWarp>
              <a:noAutofit/>
            </a:bodyPr>
            <a:lstStyle/>
            <a:p>
              <a:pPr algn="ctr">
                <a:spcBef>
                  <a:spcPts val="1200"/>
                </a:spcBef>
              </a:pPr>
              <a:endParaRPr lang="en-US" sz="2400" dirty="0">
                <a:solidFill>
                  <a:schemeClr val="tx1"/>
                </a:solidFill>
              </a:endParaRPr>
            </a:p>
          </p:txBody>
        </p:sp>
        <p:grpSp>
          <p:nvGrpSpPr>
            <p:cNvPr id="24" name="Group 23">
              <a:extLst>
                <a:ext uri="{FF2B5EF4-FFF2-40B4-BE49-F238E27FC236}">
                  <a16:creationId xmlns:a16="http://schemas.microsoft.com/office/drawing/2014/main" id="{3B5DB938-2854-4091-BFA7-CB4D873A853F}"/>
                </a:ext>
              </a:extLst>
            </p:cNvPr>
            <p:cNvGrpSpPr/>
            <p:nvPr/>
          </p:nvGrpSpPr>
          <p:grpSpPr>
            <a:xfrm>
              <a:off x="4237547" y="1955189"/>
              <a:ext cx="3961383" cy="889611"/>
              <a:chOff x="6555921" y="1853589"/>
              <a:chExt cx="5880554" cy="889611"/>
            </a:xfrm>
          </p:grpSpPr>
          <p:sp>
            <p:nvSpPr>
              <p:cNvPr id="27" name="Rectangle 26">
                <a:extLst>
                  <a:ext uri="{FF2B5EF4-FFF2-40B4-BE49-F238E27FC236}">
                    <a16:creationId xmlns:a16="http://schemas.microsoft.com/office/drawing/2014/main" id="{02BE181E-D745-485C-AF6A-8EA5E4B847FE}"/>
                  </a:ext>
                </a:extLst>
              </p:cNvPr>
              <p:cNvSpPr/>
              <p:nvPr/>
            </p:nvSpPr>
            <p:spPr bwMode="auto">
              <a:xfrm>
                <a:off x="6555921" y="1853589"/>
                <a:ext cx="5880554" cy="8896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8" name="Rectangle 27">
                <a:extLst>
                  <a:ext uri="{FF2B5EF4-FFF2-40B4-BE49-F238E27FC236}">
                    <a16:creationId xmlns:a16="http://schemas.microsoft.com/office/drawing/2014/main" id="{C73C771E-702F-4F2A-97FC-C7CC45FA8FDD}"/>
                  </a:ext>
                </a:extLst>
              </p:cNvPr>
              <p:cNvSpPr/>
              <p:nvPr/>
            </p:nvSpPr>
            <p:spPr>
              <a:xfrm>
                <a:off x="7208248" y="1990618"/>
                <a:ext cx="4575901" cy="615553"/>
              </a:xfrm>
              <a:prstGeom prst="rect">
                <a:avLst/>
              </a:prstGeom>
            </p:spPr>
            <p:txBody>
              <a:bodyPr wrap="square" lIns="0" tIns="0" rIns="0" bIns="0" anchor="ctr">
                <a:spAutoFit/>
              </a:bodyPr>
              <a:lstStyle/>
              <a:p>
                <a:pPr algn="ctr"/>
                <a:r>
                  <a:rPr lang="en-US" sz="2000" kern="0" dirty="0">
                    <a:ln w="3175">
                      <a:noFill/>
                    </a:ln>
                    <a:solidFill>
                      <a:schemeClr val="bg1"/>
                    </a:solidFill>
                    <a:latin typeface="Segoe UI Semibold" panose="020B0702040204020203" pitchFamily="34" charset="0"/>
                    <a:cs typeface="Segoe UI Semibold" panose="020B0702040204020203" pitchFamily="34" charset="0"/>
                  </a:rPr>
                  <a:t>Windows 10 </a:t>
                </a:r>
                <a:br>
                  <a:rPr lang="en-US" sz="2000" kern="0" dirty="0">
                    <a:ln w="3175">
                      <a:noFill/>
                    </a:ln>
                    <a:solidFill>
                      <a:schemeClr val="bg1"/>
                    </a:solidFill>
                    <a:latin typeface="Segoe UI Semibold" panose="020B0702040204020203" pitchFamily="34" charset="0"/>
                    <a:cs typeface="Segoe UI Semibold" panose="020B0702040204020203" pitchFamily="34" charset="0"/>
                  </a:rPr>
                </a:br>
                <a:r>
                  <a:rPr lang="en-US" sz="2000" kern="0" dirty="0">
                    <a:ln w="3175">
                      <a:noFill/>
                    </a:ln>
                    <a:solidFill>
                      <a:schemeClr val="bg1"/>
                    </a:solidFill>
                    <a:latin typeface="Segoe UI Semibold" panose="020B0702040204020203" pitchFamily="34" charset="0"/>
                    <a:cs typeface="Segoe UI Semibold" panose="020B0702040204020203" pitchFamily="34" charset="0"/>
                  </a:rPr>
                  <a:t>Enterprise Multi-session</a:t>
                </a:r>
              </a:p>
            </p:txBody>
          </p:sp>
        </p:grpSp>
        <p:sp>
          <p:nvSpPr>
            <p:cNvPr id="25" name="Rectangle 24">
              <a:extLst>
                <a:ext uri="{FF2B5EF4-FFF2-40B4-BE49-F238E27FC236}">
                  <a16:creationId xmlns:a16="http://schemas.microsoft.com/office/drawing/2014/main" id="{5FB9BC4F-5B11-4CB6-B7A8-88305E7BC75B}"/>
                </a:ext>
              </a:extLst>
            </p:cNvPr>
            <p:cNvSpPr/>
            <p:nvPr/>
          </p:nvSpPr>
          <p:spPr bwMode="auto">
            <a:xfrm>
              <a:off x="4254941" y="3067957"/>
              <a:ext cx="3656321" cy="1034143"/>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878223">
                <a:spcBef>
                  <a:spcPts val="816"/>
                </a:spcBef>
                <a:defRPr/>
              </a:pPr>
              <a:r>
                <a:rPr lang="en-US" sz="1800" spc="-51" dirty="0">
                  <a:ln w="3175">
                    <a:noFill/>
                  </a:ln>
                  <a:solidFill>
                    <a:schemeClr val="tx1"/>
                  </a:solidFill>
                  <a:cs typeface="Segoe UI" pitchFamily="34" charset="0"/>
                </a:rPr>
                <a:t>Scalable multi-session </a:t>
              </a:r>
              <a:r>
                <a:rPr lang="en-US" sz="1800" spc="-51" dirty="0">
                  <a:ln w="3175">
                    <a:noFill/>
                  </a:ln>
                  <a:solidFill>
                    <a:schemeClr val="tx1"/>
                  </a:solidFill>
                  <a:latin typeface="+mj-lt"/>
                  <a:cs typeface="Segoe UI" pitchFamily="34" charset="0"/>
                </a:rPr>
                <a:t>modern</a:t>
              </a:r>
              <a:r>
                <a:rPr lang="en-US" sz="1800" spc="-51" dirty="0">
                  <a:ln w="3175">
                    <a:noFill/>
                  </a:ln>
                  <a:solidFill>
                    <a:schemeClr val="tx1"/>
                  </a:solidFill>
                  <a:cs typeface="Segoe UI" pitchFamily="34" charset="0"/>
                </a:rPr>
                <a:t> Windows user experience with Windows 10 Enterprise security </a:t>
              </a:r>
            </a:p>
          </p:txBody>
        </p:sp>
        <p:sp>
          <p:nvSpPr>
            <p:cNvPr id="26" name="Rectangle 25">
              <a:extLst>
                <a:ext uri="{FF2B5EF4-FFF2-40B4-BE49-F238E27FC236}">
                  <a16:creationId xmlns:a16="http://schemas.microsoft.com/office/drawing/2014/main" id="{A837E49E-0899-4F26-B884-081B0D738D10}"/>
                </a:ext>
              </a:extLst>
            </p:cNvPr>
            <p:cNvSpPr/>
            <p:nvPr/>
          </p:nvSpPr>
          <p:spPr>
            <a:xfrm>
              <a:off x="4404123" y="4290655"/>
              <a:ext cx="3357956" cy="2195473"/>
            </a:xfrm>
            <a:prstGeom prst="rect">
              <a:avLst/>
            </a:prstGeom>
          </p:spPr>
          <p:txBody>
            <a:bodyPr wrap="square">
              <a:spAutoFit/>
            </a:bodyPr>
            <a:lstStyle/>
            <a:p>
              <a:pPr algn="ctr" defTabSz="878054">
                <a:spcBef>
                  <a:spcPts val="816"/>
                </a:spcBef>
                <a:spcAft>
                  <a:spcPts val="612"/>
                </a:spcAft>
                <a:defRPr/>
              </a:pPr>
              <a:r>
                <a:rPr lang="en-US" sz="1800" spc="-51" dirty="0">
                  <a:ln w="3175">
                    <a:noFill/>
                  </a:ln>
                  <a:cs typeface="Segoe UI" pitchFamily="34" charset="0"/>
                </a:rPr>
                <a:t>Windows 10</a:t>
              </a:r>
            </a:p>
            <a:p>
              <a:pPr algn="ctr" defTabSz="878054">
                <a:spcBef>
                  <a:spcPts val="816"/>
                </a:spcBef>
                <a:spcAft>
                  <a:spcPts val="612"/>
                </a:spcAft>
                <a:defRPr/>
              </a:pPr>
              <a:r>
                <a:rPr lang="en-US" sz="1800" spc="-51" dirty="0">
                  <a:ln w="3175">
                    <a:noFill/>
                  </a:ln>
                  <a:cs typeface="Segoe UI" pitchFamily="34" charset="0"/>
                </a:rPr>
                <a:t>Multiple users</a:t>
              </a:r>
            </a:p>
            <a:p>
              <a:pPr algn="ctr" defTabSz="878054">
                <a:spcBef>
                  <a:spcPts val="816"/>
                </a:spcBef>
                <a:spcAft>
                  <a:spcPts val="612"/>
                </a:spcAft>
                <a:defRPr/>
              </a:pPr>
              <a:r>
                <a:rPr lang="en-US" sz="1800" spc="-51" dirty="0">
                  <a:ln w="3175">
                    <a:noFill/>
                  </a:ln>
                  <a:cs typeface="Segoe UI" pitchFamily="34" charset="0"/>
                </a:rPr>
                <a:t>Win32, UWP</a:t>
              </a:r>
            </a:p>
            <a:p>
              <a:pPr algn="ctr" defTabSz="878054">
                <a:spcBef>
                  <a:spcPts val="816"/>
                </a:spcBef>
                <a:spcAft>
                  <a:spcPts val="612"/>
                </a:spcAft>
                <a:defRPr/>
              </a:pPr>
              <a:r>
                <a:rPr lang="en-US" sz="1800" spc="-51" dirty="0">
                  <a:ln w="3175">
                    <a:noFill/>
                  </a:ln>
                  <a:cs typeface="Segoe UI" pitchFamily="34" charset="0"/>
                </a:rPr>
                <a:t>Office 365 </a:t>
              </a:r>
              <a:r>
                <a:rPr lang="en-US" sz="1800" spc="-51" dirty="0" err="1">
                  <a:ln w="3175">
                    <a:noFill/>
                  </a:ln>
                  <a:cs typeface="Segoe UI" pitchFamily="34" charset="0"/>
                </a:rPr>
                <a:t>ProPlus</a:t>
              </a:r>
              <a:endParaRPr lang="en-US" sz="1800" spc="-51" dirty="0">
                <a:ln w="3175">
                  <a:noFill/>
                </a:ln>
                <a:cs typeface="Segoe UI" pitchFamily="34" charset="0"/>
              </a:endParaRPr>
            </a:p>
            <a:p>
              <a:pPr algn="ctr" defTabSz="878054">
                <a:spcBef>
                  <a:spcPts val="816"/>
                </a:spcBef>
                <a:spcAft>
                  <a:spcPts val="612"/>
                </a:spcAft>
                <a:defRPr/>
              </a:pPr>
              <a:r>
                <a:rPr lang="en-US" sz="1800" spc="-51" dirty="0">
                  <a:ln w="3175">
                    <a:noFill/>
                  </a:ln>
                  <a:cs typeface="Segoe UI" pitchFamily="34" charset="0"/>
                </a:rPr>
                <a:t>Semi-Annual Channel</a:t>
              </a:r>
            </a:p>
          </p:txBody>
        </p:sp>
      </p:grpSp>
      <p:grpSp>
        <p:nvGrpSpPr>
          <p:cNvPr id="29" name="Group 28">
            <a:extLst>
              <a:ext uri="{FF2B5EF4-FFF2-40B4-BE49-F238E27FC236}">
                <a16:creationId xmlns:a16="http://schemas.microsoft.com/office/drawing/2014/main" id="{38530060-22E9-480D-995A-8747D261A5BB}"/>
              </a:ext>
            </a:extLst>
          </p:cNvPr>
          <p:cNvGrpSpPr/>
          <p:nvPr/>
        </p:nvGrpSpPr>
        <p:grpSpPr>
          <a:xfrm>
            <a:off x="4237547" y="1666521"/>
            <a:ext cx="3961383" cy="4957435"/>
            <a:chOff x="8475092" y="1666521"/>
            <a:chExt cx="3961383" cy="4957435"/>
          </a:xfrm>
        </p:grpSpPr>
        <p:sp>
          <p:nvSpPr>
            <p:cNvPr id="30" name="Freeform: Shape 29">
              <a:extLst>
                <a:ext uri="{FF2B5EF4-FFF2-40B4-BE49-F238E27FC236}">
                  <a16:creationId xmlns:a16="http://schemas.microsoft.com/office/drawing/2014/main" id="{F9F6885A-DE08-4CAD-9131-110E0E27CD45}"/>
                </a:ext>
              </a:extLst>
            </p:cNvPr>
            <p:cNvSpPr/>
            <p:nvPr/>
          </p:nvSpPr>
          <p:spPr bwMode="auto">
            <a:xfrm>
              <a:off x="8790850" y="1666521"/>
              <a:ext cx="3357956" cy="4957435"/>
            </a:xfrm>
            <a:custGeom>
              <a:avLst/>
              <a:gdLst>
                <a:gd name="connsiteX0" fmla="*/ 0 w 2098367"/>
                <a:gd name="connsiteY0" fmla="*/ 0 h 4404240"/>
                <a:gd name="connsiteX1" fmla="*/ 2098367 w 2098367"/>
                <a:gd name="connsiteY1" fmla="*/ 0 h 4404240"/>
                <a:gd name="connsiteX2" fmla="*/ 2098367 w 2098367"/>
                <a:gd name="connsiteY2" fmla="*/ 4404240 h 4404240"/>
                <a:gd name="connsiteX3" fmla="*/ 0 w 2098367"/>
                <a:gd name="connsiteY3" fmla="*/ 4404240 h 4404240"/>
                <a:gd name="connsiteX4" fmla="*/ 0 w 2098367"/>
                <a:gd name="connsiteY4" fmla="*/ 1576447 h 4404240"/>
                <a:gd name="connsiteX5" fmla="*/ 163600 w 2098367"/>
                <a:gd name="connsiteY5" fmla="*/ 1576447 h 4404240"/>
                <a:gd name="connsiteX6" fmla="*/ 163600 w 2098367"/>
                <a:gd name="connsiteY6" fmla="*/ 250567 h 4404240"/>
                <a:gd name="connsiteX7" fmla="*/ 0 w 2098367"/>
                <a:gd name="connsiteY7" fmla="*/ 250567 h 4404240"/>
                <a:gd name="connsiteX8" fmla="*/ 0 w 2098367"/>
                <a:gd name="connsiteY8" fmla="*/ 0 h 4404240"/>
                <a:gd name="connsiteX0" fmla="*/ 163600 w 2098367"/>
                <a:gd name="connsiteY0" fmla="*/ 250567 h 4404240"/>
                <a:gd name="connsiteX1" fmla="*/ 0 w 2098367"/>
                <a:gd name="connsiteY1" fmla="*/ 250567 h 4404240"/>
                <a:gd name="connsiteX2" fmla="*/ 0 w 2098367"/>
                <a:gd name="connsiteY2" fmla="*/ 0 h 4404240"/>
                <a:gd name="connsiteX3" fmla="*/ 2098367 w 2098367"/>
                <a:gd name="connsiteY3" fmla="*/ 0 h 4404240"/>
                <a:gd name="connsiteX4" fmla="*/ 2098367 w 2098367"/>
                <a:gd name="connsiteY4" fmla="*/ 4404240 h 4404240"/>
                <a:gd name="connsiteX5" fmla="*/ 0 w 2098367"/>
                <a:gd name="connsiteY5" fmla="*/ 4404240 h 4404240"/>
                <a:gd name="connsiteX6" fmla="*/ 0 w 2098367"/>
                <a:gd name="connsiteY6" fmla="*/ 1576447 h 4404240"/>
                <a:gd name="connsiteX7" fmla="*/ 163600 w 2098367"/>
                <a:gd name="connsiteY7" fmla="*/ 1576447 h 4404240"/>
                <a:gd name="connsiteX8" fmla="*/ 255040 w 2098367"/>
                <a:gd name="connsiteY8" fmla="*/ 342007 h 4404240"/>
                <a:gd name="connsiteX0" fmla="*/ 163600 w 2098367"/>
                <a:gd name="connsiteY0" fmla="*/ 250567 h 4404240"/>
                <a:gd name="connsiteX1" fmla="*/ 0 w 2098367"/>
                <a:gd name="connsiteY1" fmla="*/ 250567 h 4404240"/>
                <a:gd name="connsiteX2" fmla="*/ 0 w 2098367"/>
                <a:gd name="connsiteY2" fmla="*/ 0 h 4404240"/>
                <a:gd name="connsiteX3" fmla="*/ 2098367 w 2098367"/>
                <a:gd name="connsiteY3" fmla="*/ 0 h 4404240"/>
                <a:gd name="connsiteX4" fmla="*/ 2098367 w 2098367"/>
                <a:gd name="connsiteY4" fmla="*/ 4404240 h 4404240"/>
                <a:gd name="connsiteX5" fmla="*/ 0 w 2098367"/>
                <a:gd name="connsiteY5" fmla="*/ 4404240 h 4404240"/>
                <a:gd name="connsiteX6" fmla="*/ 0 w 2098367"/>
                <a:gd name="connsiteY6" fmla="*/ 1576447 h 4404240"/>
                <a:gd name="connsiteX7" fmla="*/ 163600 w 2098367"/>
                <a:gd name="connsiteY7"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5" fmla="*/ 0 w 2098367"/>
                <a:gd name="connsiteY5" fmla="*/ 1576447 h 4404240"/>
                <a:gd name="connsiteX6" fmla="*/ 163600 w 2098367"/>
                <a:gd name="connsiteY6"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5" fmla="*/ 0 w 2098367"/>
                <a:gd name="connsiteY5"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Lst>
              <a:ahLst/>
              <a:cxnLst>
                <a:cxn ang="0">
                  <a:pos x="connsiteX0" y="connsiteY0"/>
                </a:cxn>
                <a:cxn ang="0">
                  <a:pos x="connsiteX1" y="connsiteY1"/>
                </a:cxn>
                <a:cxn ang="0">
                  <a:pos x="connsiteX2" y="connsiteY2"/>
                </a:cxn>
                <a:cxn ang="0">
                  <a:pos x="connsiteX3" y="connsiteY3"/>
                </a:cxn>
              </a:cxnLst>
              <a:rect l="l" t="t" r="r" b="b"/>
              <a:pathLst>
                <a:path w="2098367" h="4404240">
                  <a:moveTo>
                    <a:pt x="0" y="250567"/>
                  </a:moveTo>
                  <a:lnTo>
                    <a:pt x="0" y="0"/>
                  </a:lnTo>
                  <a:lnTo>
                    <a:pt x="2098367" y="0"/>
                  </a:lnTo>
                  <a:lnTo>
                    <a:pt x="2098367" y="4404240"/>
                  </a:lnTo>
                </a:path>
              </a:pathLst>
            </a:custGeom>
            <a:noFill/>
            <a:ln>
              <a:solidFill>
                <a:schemeClr val="accent1"/>
              </a:solidFill>
              <a:headEnd type="none" w="med" len="med"/>
              <a:tailEnd type="oval"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920240" rIns="91440" bIns="45720" numCol="1" spcCol="0" rtlCol="0" fromWordArt="0" anchor="t" anchorCtr="0" forceAA="0" compatLnSpc="1">
              <a:prstTxWarp prst="textNoShape">
                <a:avLst/>
              </a:prstTxWarp>
              <a:noAutofit/>
            </a:bodyPr>
            <a:lstStyle/>
            <a:p>
              <a:pPr algn="ctr">
                <a:spcBef>
                  <a:spcPts val="1200"/>
                </a:spcBef>
              </a:pPr>
              <a:endParaRPr lang="en-US" sz="2400" dirty="0">
                <a:solidFill>
                  <a:schemeClr val="tx1"/>
                </a:solidFill>
              </a:endParaRPr>
            </a:p>
          </p:txBody>
        </p:sp>
        <p:sp>
          <p:nvSpPr>
            <p:cNvPr id="31" name="Rectangle 30">
              <a:extLst>
                <a:ext uri="{FF2B5EF4-FFF2-40B4-BE49-F238E27FC236}">
                  <a16:creationId xmlns:a16="http://schemas.microsoft.com/office/drawing/2014/main" id="{5A7B5E0D-0F76-4244-914C-69D24736DB27}"/>
                </a:ext>
              </a:extLst>
            </p:cNvPr>
            <p:cNvSpPr/>
            <p:nvPr/>
          </p:nvSpPr>
          <p:spPr bwMode="auto">
            <a:xfrm>
              <a:off x="8475092" y="1955189"/>
              <a:ext cx="3961383" cy="88961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2" name="Rectangle 31">
              <a:extLst>
                <a:ext uri="{FF2B5EF4-FFF2-40B4-BE49-F238E27FC236}">
                  <a16:creationId xmlns:a16="http://schemas.microsoft.com/office/drawing/2014/main" id="{0D848043-8A6A-4C72-A5F0-6BB91C849F3F}"/>
                </a:ext>
              </a:extLst>
            </p:cNvPr>
            <p:cNvSpPr/>
            <p:nvPr/>
          </p:nvSpPr>
          <p:spPr>
            <a:xfrm>
              <a:off x="8914526" y="2092218"/>
              <a:ext cx="3082515" cy="615553"/>
            </a:xfrm>
            <a:prstGeom prst="rect">
              <a:avLst/>
            </a:prstGeom>
          </p:spPr>
          <p:txBody>
            <a:bodyPr wrap="square" lIns="0" tIns="0" rIns="0" bIns="0" anchor="ctr">
              <a:spAutoFit/>
            </a:bodyPr>
            <a:lstStyle/>
            <a:p>
              <a:pPr algn="ctr"/>
              <a:r>
                <a:rPr lang="en-US" sz="2000" kern="0" dirty="0">
                  <a:ln w="3175">
                    <a:noFill/>
                  </a:ln>
                  <a:solidFill>
                    <a:schemeClr val="bg1"/>
                  </a:solidFill>
                  <a:latin typeface="Segoe UI Semibold" panose="020B0702040204020203" pitchFamily="34" charset="0"/>
                  <a:cs typeface="Segoe UI Semibold" panose="020B0702040204020203" pitchFamily="34" charset="0"/>
                </a:rPr>
                <a:t>Windows 10 </a:t>
              </a:r>
              <a:br>
                <a:rPr lang="en-US" sz="2000" kern="0" dirty="0">
                  <a:ln w="3175">
                    <a:noFill/>
                  </a:ln>
                  <a:solidFill>
                    <a:schemeClr val="bg1"/>
                  </a:solidFill>
                  <a:latin typeface="Segoe UI Semibold" panose="020B0702040204020203" pitchFamily="34" charset="0"/>
                  <a:cs typeface="Segoe UI Semibold" panose="020B0702040204020203" pitchFamily="34" charset="0"/>
                </a:rPr>
              </a:br>
              <a:r>
                <a:rPr lang="en-US" sz="2000" kern="0" dirty="0">
                  <a:ln w="3175">
                    <a:noFill/>
                  </a:ln>
                  <a:solidFill>
                    <a:schemeClr val="bg1"/>
                  </a:solidFill>
                  <a:latin typeface="Segoe UI Semibold" panose="020B0702040204020203" pitchFamily="34" charset="0"/>
                  <a:cs typeface="Segoe UI Semibold" panose="020B0702040204020203" pitchFamily="34" charset="0"/>
                </a:rPr>
                <a:t>Enterprise</a:t>
              </a:r>
            </a:p>
          </p:txBody>
        </p:sp>
        <p:sp>
          <p:nvSpPr>
            <p:cNvPr id="33" name="Rectangle 32">
              <a:extLst>
                <a:ext uri="{FF2B5EF4-FFF2-40B4-BE49-F238E27FC236}">
                  <a16:creationId xmlns:a16="http://schemas.microsoft.com/office/drawing/2014/main" id="{082DA329-FDC7-4B28-A3ED-CA93B16E56C1}"/>
                </a:ext>
              </a:extLst>
            </p:cNvPr>
            <p:cNvSpPr/>
            <p:nvPr/>
          </p:nvSpPr>
          <p:spPr bwMode="auto">
            <a:xfrm>
              <a:off x="8492486" y="3067957"/>
              <a:ext cx="3656321" cy="1034143"/>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878223">
                <a:spcBef>
                  <a:spcPts val="816"/>
                </a:spcBef>
                <a:defRPr/>
              </a:pPr>
              <a:r>
                <a:rPr lang="en-US" sz="1800" spc="-51" dirty="0">
                  <a:ln w="3175">
                    <a:noFill/>
                  </a:ln>
                  <a:solidFill>
                    <a:schemeClr val="tx1"/>
                  </a:solidFill>
                  <a:cs typeface="Segoe UI" pitchFamily="34" charset="0"/>
                </a:rPr>
                <a:t>Native single-session </a:t>
              </a:r>
              <a:r>
                <a:rPr lang="en-US" sz="1800" spc="-51" dirty="0">
                  <a:ln w="3175">
                    <a:noFill/>
                  </a:ln>
                  <a:solidFill>
                    <a:schemeClr val="tx1"/>
                  </a:solidFill>
                  <a:latin typeface="+mj-lt"/>
                  <a:cs typeface="Segoe UI" pitchFamily="34" charset="0"/>
                </a:rPr>
                <a:t>modern</a:t>
              </a:r>
              <a:br>
                <a:rPr lang="en-US" sz="1800" b="1" spc="-51" dirty="0">
                  <a:ln w="3175">
                    <a:noFill/>
                  </a:ln>
                  <a:solidFill>
                    <a:schemeClr val="tx1"/>
                  </a:solidFill>
                  <a:cs typeface="Segoe UI" pitchFamily="34" charset="0"/>
                </a:rPr>
              </a:br>
              <a:r>
                <a:rPr lang="en-US" sz="1800" spc="-51" dirty="0">
                  <a:ln w="3175">
                    <a:noFill/>
                  </a:ln>
                  <a:solidFill>
                    <a:schemeClr val="tx1"/>
                  </a:solidFill>
                  <a:cs typeface="Segoe UI" pitchFamily="34" charset="0"/>
                </a:rPr>
                <a:t>Windows experience</a:t>
              </a:r>
            </a:p>
          </p:txBody>
        </p:sp>
        <p:sp>
          <p:nvSpPr>
            <p:cNvPr id="34" name="Rectangle 33">
              <a:extLst>
                <a:ext uri="{FF2B5EF4-FFF2-40B4-BE49-F238E27FC236}">
                  <a16:creationId xmlns:a16="http://schemas.microsoft.com/office/drawing/2014/main" id="{B5E4A79B-8960-40B4-89A8-F4A7A8EEE23C}"/>
                </a:ext>
              </a:extLst>
            </p:cNvPr>
            <p:cNvSpPr/>
            <p:nvPr/>
          </p:nvSpPr>
          <p:spPr>
            <a:xfrm>
              <a:off x="8641668" y="4290655"/>
              <a:ext cx="3357956" cy="2195473"/>
            </a:xfrm>
            <a:prstGeom prst="rect">
              <a:avLst/>
            </a:prstGeom>
          </p:spPr>
          <p:txBody>
            <a:bodyPr wrap="square">
              <a:spAutoFit/>
            </a:bodyPr>
            <a:lstStyle/>
            <a:p>
              <a:pPr algn="ctr" defTabSz="878054">
                <a:spcBef>
                  <a:spcPts val="816"/>
                </a:spcBef>
                <a:spcAft>
                  <a:spcPts val="612"/>
                </a:spcAft>
                <a:defRPr/>
              </a:pPr>
              <a:r>
                <a:rPr lang="en-US" sz="1800" spc="-51" dirty="0">
                  <a:ln w="3175">
                    <a:noFill/>
                  </a:ln>
                  <a:cs typeface="Segoe UI" pitchFamily="34" charset="0"/>
                </a:rPr>
                <a:t>Windows 10</a:t>
              </a:r>
            </a:p>
            <a:p>
              <a:pPr algn="ctr" defTabSz="878054">
                <a:spcBef>
                  <a:spcPts val="816"/>
                </a:spcBef>
                <a:spcAft>
                  <a:spcPts val="612"/>
                </a:spcAft>
                <a:defRPr/>
              </a:pPr>
              <a:r>
                <a:rPr lang="en-US" sz="1800" spc="-51" dirty="0">
                  <a:ln w="3175">
                    <a:noFill/>
                  </a:ln>
                  <a:cs typeface="Segoe UI" pitchFamily="34" charset="0"/>
                </a:rPr>
                <a:t>Single user</a:t>
              </a:r>
            </a:p>
            <a:p>
              <a:pPr algn="ctr" defTabSz="878054">
                <a:spcBef>
                  <a:spcPts val="816"/>
                </a:spcBef>
                <a:spcAft>
                  <a:spcPts val="612"/>
                </a:spcAft>
                <a:defRPr/>
              </a:pPr>
              <a:r>
                <a:rPr lang="en-US" sz="1800" spc="-51" dirty="0">
                  <a:ln w="3175">
                    <a:noFill/>
                  </a:ln>
                  <a:cs typeface="Segoe UI" pitchFamily="34" charset="0"/>
                </a:rPr>
                <a:t>Win32, UWP</a:t>
              </a:r>
            </a:p>
            <a:p>
              <a:pPr algn="ctr" defTabSz="878054">
                <a:spcBef>
                  <a:spcPts val="816"/>
                </a:spcBef>
                <a:spcAft>
                  <a:spcPts val="612"/>
                </a:spcAft>
                <a:defRPr/>
              </a:pPr>
              <a:r>
                <a:rPr lang="en-US" sz="1800" spc="-51" dirty="0">
                  <a:ln w="3175">
                    <a:noFill/>
                  </a:ln>
                  <a:cs typeface="Segoe UI" pitchFamily="34" charset="0"/>
                </a:rPr>
                <a:t>Office 365 </a:t>
              </a:r>
              <a:r>
                <a:rPr lang="en-US" sz="1800" spc="-51" dirty="0" err="1">
                  <a:ln w="3175">
                    <a:noFill/>
                  </a:ln>
                  <a:cs typeface="Segoe UI" pitchFamily="34" charset="0"/>
                </a:rPr>
                <a:t>ProPlus</a:t>
              </a:r>
              <a:endParaRPr lang="en-US" sz="1800" spc="-51" dirty="0">
                <a:ln w="3175">
                  <a:noFill/>
                </a:ln>
                <a:cs typeface="Segoe UI" pitchFamily="34" charset="0"/>
              </a:endParaRPr>
            </a:p>
            <a:p>
              <a:pPr algn="ctr" defTabSz="878054">
                <a:spcBef>
                  <a:spcPts val="816"/>
                </a:spcBef>
                <a:spcAft>
                  <a:spcPts val="612"/>
                </a:spcAft>
                <a:defRPr/>
              </a:pPr>
              <a:r>
                <a:rPr lang="en-US" sz="1800" spc="-51" dirty="0">
                  <a:ln w="3175">
                    <a:noFill/>
                  </a:ln>
                  <a:cs typeface="Segoe UI" pitchFamily="34" charset="0"/>
                </a:rPr>
                <a:t>Semi-Annual Channel</a:t>
              </a:r>
            </a:p>
          </p:txBody>
        </p:sp>
      </p:grpSp>
      <p:grpSp>
        <p:nvGrpSpPr>
          <p:cNvPr id="35" name="Group 34">
            <a:extLst>
              <a:ext uri="{FF2B5EF4-FFF2-40B4-BE49-F238E27FC236}">
                <a16:creationId xmlns:a16="http://schemas.microsoft.com/office/drawing/2014/main" id="{FD57D15D-971A-4858-99F9-BC43F68822EA}"/>
              </a:ext>
            </a:extLst>
          </p:cNvPr>
          <p:cNvGrpSpPr/>
          <p:nvPr/>
        </p:nvGrpSpPr>
        <p:grpSpPr>
          <a:xfrm>
            <a:off x="141820" y="1789925"/>
            <a:ext cx="586309" cy="586309"/>
            <a:chOff x="5697497" y="1025843"/>
            <a:chExt cx="835378" cy="835378"/>
          </a:xfrm>
        </p:grpSpPr>
        <p:sp>
          <p:nvSpPr>
            <p:cNvPr id="36" name="Oval 35">
              <a:extLst>
                <a:ext uri="{FF2B5EF4-FFF2-40B4-BE49-F238E27FC236}">
                  <a16:creationId xmlns:a16="http://schemas.microsoft.com/office/drawing/2014/main" id="{24935975-33B9-4941-A244-641921B8CB7E}"/>
                </a:ext>
              </a:extLst>
            </p:cNvPr>
            <p:cNvSpPr/>
            <p:nvPr/>
          </p:nvSpPr>
          <p:spPr bwMode="auto">
            <a:xfrm>
              <a:off x="5697497" y="1025843"/>
              <a:ext cx="835378" cy="835378"/>
            </a:xfrm>
            <a:prstGeom prst="ellipse">
              <a:avLst/>
            </a:prstGeom>
            <a:solidFill>
              <a:schemeClr val="bg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559482" tIns="139871" rIns="0" bIns="47551" numCol="1" spcCol="0" rtlCol="0" fromWordArt="0" anchor="t" anchorCtr="0" forceAA="0" compatLnSpc="1">
              <a:prstTxWarp prst="textNoShape">
                <a:avLst/>
              </a:prstTxWarp>
              <a:noAutofit/>
            </a:bodyPr>
            <a:lstStyle/>
            <a:p>
              <a:pPr defTabSz="950663" fontAlgn="base">
                <a:spcBef>
                  <a:spcPct val="0"/>
                </a:spcBef>
                <a:spcAft>
                  <a:spcPct val="0"/>
                </a:spcAft>
                <a:defRPr/>
              </a:pPr>
              <a:endParaRPr lang="en-US" sz="1428">
                <a:solidFill>
                  <a:srgbClr val="505050"/>
                </a:solidFill>
                <a:latin typeface="Segoe Pro Semibold" panose="020B0702040504020203" pitchFamily="34" charset="0"/>
                <a:cs typeface="Segoe UI Light"/>
              </a:endParaRPr>
            </a:p>
          </p:txBody>
        </p:sp>
        <p:sp>
          <p:nvSpPr>
            <p:cNvPr id="37" name="Ribbon2_F19B" title="Icon of a star shaped ribbon">
              <a:extLst>
                <a:ext uri="{FF2B5EF4-FFF2-40B4-BE49-F238E27FC236}">
                  <a16:creationId xmlns:a16="http://schemas.microsoft.com/office/drawing/2014/main" id="{C3DF6D52-2883-4442-8B4E-7FC07FEB65F5}"/>
                </a:ext>
              </a:extLst>
            </p:cNvPr>
            <p:cNvSpPr>
              <a:spLocks noChangeAspect="1" noEditPoints="1"/>
            </p:cNvSpPr>
            <p:nvPr/>
          </p:nvSpPr>
          <p:spPr bwMode="auto">
            <a:xfrm>
              <a:off x="5935103" y="1191316"/>
              <a:ext cx="360166" cy="504432"/>
            </a:xfrm>
            <a:custGeom>
              <a:avLst/>
              <a:gdLst>
                <a:gd name="T0" fmla="*/ 1621 w 2495"/>
                <a:gd name="T1" fmla="*/ 1247 h 3493"/>
                <a:gd name="T2" fmla="*/ 1247 w 2495"/>
                <a:gd name="T3" fmla="*/ 1621 h 3493"/>
                <a:gd name="T4" fmla="*/ 873 w 2495"/>
                <a:gd name="T5" fmla="*/ 1247 h 3493"/>
                <a:gd name="T6" fmla="*/ 1247 w 2495"/>
                <a:gd name="T7" fmla="*/ 873 h 3493"/>
                <a:gd name="T8" fmla="*/ 1621 w 2495"/>
                <a:gd name="T9" fmla="*/ 1247 h 3493"/>
                <a:gd name="T10" fmla="*/ 2495 w 2495"/>
                <a:gd name="T11" fmla="*/ 1247 h 3493"/>
                <a:gd name="T12" fmla="*/ 2120 w 2495"/>
                <a:gd name="T13" fmla="*/ 873 h 3493"/>
                <a:gd name="T14" fmla="*/ 2120 w 2495"/>
                <a:gd name="T15" fmla="*/ 374 h 3493"/>
                <a:gd name="T16" fmla="*/ 1621 w 2495"/>
                <a:gd name="T17" fmla="*/ 374 h 3493"/>
                <a:gd name="T18" fmla="*/ 1247 w 2495"/>
                <a:gd name="T19" fmla="*/ 0 h 3493"/>
                <a:gd name="T20" fmla="*/ 873 w 2495"/>
                <a:gd name="T21" fmla="*/ 374 h 3493"/>
                <a:gd name="T22" fmla="*/ 374 w 2495"/>
                <a:gd name="T23" fmla="*/ 374 h 3493"/>
                <a:gd name="T24" fmla="*/ 374 w 2495"/>
                <a:gd name="T25" fmla="*/ 873 h 3493"/>
                <a:gd name="T26" fmla="*/ 0 w 2495"/>
                <a:gd name="T27" fmla="*/ 1247 h 3493"/>
                <a:gd name="T28" fmla="*/ 374 w 2495"/>
                <a:gd name="T29" fmla="*/ 1621 h 3493"/>
                <a:gd name="T30" fmla="*/ 374 w 2495"/>
                <a:gd name="T31" fmla="*/ 2120 h 3493"/>
                <a:gd name="T32" fmla="*/ 873 w 2495"/>
                <a:gd name="T33" fmla="*/ 2120 h 3493"/>
                <a:gd name="T34" fmla="*/ 1247 w 2495"/>
                <a:gd name="T35" fmla="*/ 2495 h 3493"/>
                <a:gd name="T36" fmla="*/ 1621 w 2495"/>
                <a:gd name="T37" fmla="*/ 2120 h 3493"/>
                <a:gd name="T38" fmla="*/ 2120 w 2495"/>
                <a:gd name="T39" fmla="*/ 2120 h 3493"/>
                <a:gd name="T40" fmla="*/ 2120 w 2495"/>
                <a:gd name="T41" fmla="*/ 1621 h 3493"/>
                <a:gd name="T42" fmla="*/ 2495 w 2495"/>
                <a:gd name="T43" fmla="*/ 1247 h 3493"/>
                <a:gd name="T44" fmla="*/ 1247 w 2495"/>
                <a:gd name="T45" fmla="*/ 2495 h 3493"/>
                <a:gd name="T46" fmla="*/ 1497 w 2495"/>
                <a:gd name="T47" fmla="*/ 3493 h 3493"/>
                <a:gd name="T48" fmla="*/ 2245 w 2495"/>
                <a:gd name="T49" fmla="*/ 3243 h 3493"/>
                <a:gd name="T50" fmla="*/ 1964 w 2495"/>
                <a:gd name="T51" fmla="*/ 2120 h 3493"/>
                <a:gd name="T52" fmla="*/ 530 w 2495"/>
                <a:gd name="T53" fmla="*/ 2120 h 3493"/>
                <a:gd name="T54" fmla="*/ 249 w 2495"/>
                <a:gd name="T55" fmla="*/ 3243 h 3493"/>
                <a:gd name="T56" fmla="*/ 998 w 2495"/>
                <a:gd name="T57" fmla="*/ 3493 h 3493"/>
                <a:gd name="T58" fmla="*/ 1247 w 2495"/>
                <a:gd name="T59" fmla="*/ 2495 h 3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95" h="3493">
                  <a:moveTo>
                    <a:pt x="1621" y="1247"/>
                  </a:moveTo>
                  <a:cubicBezTo>
                    <a:pt x="1621" y="1454"/>
                    <a:pt x="1454" y="1621"/>
                    <a:pt x="1247" y="1621"/>
                  </a:cubicBezTo>
                  <a:cubicBezTo>
                    <a:pt x="1040" y="1621"/>
                    <a:pt x="873" y="1454"/>
                    <a:pt x="873" y="1247"/>
                  </a:cubicBezTo>
                  <a:cubicBezTo>
                    <a:pt x="873" y="1040"/>
                    <a:pt x="1040" y="873"/>
                    <a:pt x="1247" y="873"/>
                  </a:cubicBezTo>
                  <a:cubicBezTo>
                    <a:pt x="1454" y="873"/>
                    <a:pt x="1621" y="1040"/>
                    <a:pt x="1621" y="1247"/>
                  </a:cubicBezTo>
                  <a:close/>
                  <a:moveTo>
                    <a:pt x="2495" y="1247"/>
                  </a:moveTo>
                  <a:cubicBezTo>
                    <a:pt x="2120" y="873"/>
                    <a:pt x="2120" y="873"/>
                    <a:pt x="2120" y="873"/>
                  </a:cubicBezTo>
                  <a:cubicBezTo>
                    <a:pt x="2120" y="374"/>
                    <a:pt x="2120" y="374"/>
                    <a:pt x="2120" y="374"/>
                  </a:cubicBezTo>
                  <a:cubicBezTo>
                    <a:pt x="1621" y="374"/>
                    <a:pt x="1621" y="374"/>
                    <a:pt x="1621" y="374"/>
                  </a:cubicBezTo>
                  <a:cubicBezTo>
                    <a:pt x="1247" y="0"/>
                    <a:pt x="1247" y="0"/>
                    <a:pt x="1247" y="0"/>
                  </a:cubicBezTo>
                  <a:cubicBezTo>
                    <a:pt x="873" y="374"/>
                    <a:pt x="873" y="374"/>
                    <a:pt x="873" y="374"/>
                  </a:cubicBezTo>
                  <a:cubicBezTo>
                    <a:pt x="374" y="374"/>
                    <a:pt x="374" y="374"/>
                    <a:pt x="374" y="374"/>
                  </a:cubicBezTo>
                  <a:cubicBezTo>
                    <a:pt x="374" y="873"/>
                    <a:pt x="374" y="873"/>
                    <a:pt x="374" y="873"/>
                  </a:cubicBezTo>
                  <a:cubicBezTo>
                    <a:pt x="0" y="1247"/>
                    <a:pt x="0" y="1247"/>
                    <a:pt x="0" y="1247"/>
                  </a:cubicBezTo>
                  <a:cubicBezTo>
                    <a:pt x="374" y="1621"/>
                    <a:pt x="374" y="1621"/>
                    <a:pt x="374" y="1621"/>
                  </a:cubicBezTo>
                  <a:cubicBezTo>
                    <a:pt x="374" y="2120"/>
                    <a:pt x="374" y="2120"/>
                    <a:pt x="374" y="2120"/>
                  </a:cubicBezTo>
                  <a:cubicBezTo>
                    <a:pt x="873" y="2120"/>
                    <a:pt x="873" y="2120"/>
                    <a:pt x="873" y="2120"/>
                  </a:cubicBezTo>
                  <a:cubicBezTo>
                    <a:pt x="1247" y="2495"/>
                    <a:pt x="1247" y="2495"/>
                    <a:pt x="1247" y="2495"/>
                  </a:cubicBezTo>
                  <a:cubicBezTo>
                    <a:pt x="1621" y="2120"/>
                    <a:pt x="1621" y="2120"/>
                    <a:pt x="1621" y="2120"/>
                  </a:cubicBezTo>
                  <a:cubicBezTo>
                    <a:pt x="2120" y="2120"/>
                    <a:pt x="2120" y="2120"/>
                    <a:pt x="2120" y="2120"/>
                  </a:cubicBezTo>
                  <a:cubicBezTo>
                    <a:pt x="2120" y="1621"/>
                    <a:pt x="2120" y="1621"/>
                    <a:pt x="2120" y="1621"/>
                  </a:cubicBezTo>
                  <a:lnTo>
                    <a:pt x="2495" y="1247"/>
                  </a:lnTo>
                  <a:close/>
                  <a:moveTo>
                    <a:pt x="1247" y="2495"/>
                  </a:moveTo>
                  <a:cubicBezTo>
                    <a:pt x="1497" y="3493"/>
                    <a:pt x="1497" y="3493"/>
                    <a:pt x="1497" y="3493"/>
                  </a:cubicBezTo>
                  <a:cubicBezTo>
                    <a:pt x="2245" y="3243"/>
                    <a:pt x="2245" y="3243"/>
                    <a:pt x="2245" y="3243"/>
                  </a:cubicBezTo>
                  <a:cubicBezTo>
                    <a:pt x="1964" y="2120"/>
                    <a:pt x="1964" y="2120"/>
                    <a:pt x="1964" y="2120"/>
                  </a:cubicBezTo>
                  <a:moveTo>
                    <a:pt x="530" y="2120"/>
                  </a:moveTo>
                  <a:cubicBezTo>
                    <a:pt x="249" y="3243"/>
                    <a:pt x="249" y="3243"/>
                    <a:pt x="249" y="3243"/>
                  </a:cubicBezTo>
                  <a:cubicBezTo>
                    <a:pt x="998" y="3493"/>
                    <a:pt x="998" y="3493"/>
                    <a:pt x="998" y="3493"/>
                  </a:cubicBezTo>
                  <a:cubicBezTo>
                    <a:pt x="1247" y="2495"/>
                    <a:pt x="1247" y="2495"/>
                    <a:pt x="1247" y="2495"/>
                  </a:cubicBezTo>
                </a:path>
              </a:pathLst>
            </a:custGeom>
            <a:noFill/>
            <a:ln w="15875" cap="sq">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90" tIns="45696" rIns="91390" bIns="45696" numCol="1" anchor="t" anchorCtr="0" compatLnSpc="1">
              <a:prstTxWarp prst="textNoShape">
                <a:avLst/>
              </a:prstTxWarp>
            </a:bodyPr>
            <a:lstStyle/>
            <a:p>
              <a:pPr algn="ctr" defTabSz="913861" fontAlgn="base">
                <a:defRPr/>
              </a:pPr>
              <a:endParaRPr lang="en-US" sz="1699">
                <a:solidFill>
                  <a:srgbClr val="505050"/>
                </a:solidFill>
                <a:latin typeface="Segoe UI"/>
              </a:endParaRPr>
            </a:p>
          </p:txBody>
        </p:sp>
      </p:grpSp>
    </p:spTree>
    <p:extLst>
      <p:ext uri="{BB962C8B-B14F-4D97-AF65-F5344CB8AC3E}">
        <p14:creationId xmlns:p14="http://schemas.microsoft.com/office/powerpoint/2010/main" val="407023642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96C67E26-F514-473F-96A8-E68F33162592}"/>
              </a:ext>
            </a:extLst>
          </p:cNvPr>
          <p:cNvGraphicFramePr>
            <a:graphicFrameLocks noChangeAspect="1"/>
          </p:cNvGraphicFramePr>
          <p:nvPr>
            <p:custDataLst>
              <p:tags r:id="rId2"/>
            </p:custDataLst>
            <p:extLst>
              <p:ext uri="{D42A27DB-BD31-4B8C-83A1-F6EECF244321}">
                <p14:modId xmlns:p14="http://schemas.microsoft.com/office/powerpoint/2010/main" val="242974154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8068" name="think-cell Slide" r:id="rId6" imgW="425" imgH="424" progId="TCLayout.ActiveDocument.1">
                  <p:embed/>
                </p:oleObj>
              </mc:Choice>
              <mc:Fallback>
                <p:oleObj name="think-cell Slide" r:id="rId6" imgW="425" imgH="424" progId="TCLayout.ActiveDocument.1">
                  <p:embed/>
                  <p:pic>
                    <p:nvPicPr>
                      <p:cNvPr id="4" name="Object 3" hidden="1">
                        <a:extLst>
                          <a:ext uri="{FF2B5EF4-FFF2-40B4-BE49-F238E27FC236}">
                            <a16:creationId xmlns:a16="http://schemas.microsoft.com/office/drawing/2014/main" id="{96C67E26-F514-473F-96A8-E68F33162592}"/>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94AA9A22-CC37-46DA-9F5B-0A1955EE6265}"/>
              </a:ext>
            </a:extLst>
          </p:cNvPr>
          <p:cNvSpPr/>
          <p:nvPr>
            <p:custDataLst>
              <p:tags r:id="rId3"/>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5399" dirty="0" err="1">
              <a:gradFill>
                <a:gsLst>
                  <a:gs pos="0">
                    <a:srgbClr val="FFFFFF"/>
                  </a:gs>
                  <a:gs pos="100000">
                    <a:srgbClr val="FFFFFF"/>
                  </a:gs>
                </a:gsLst>
                <a:lin ang="5400000" scaled="0"/>
              </a:gradFill>
              <a:latin typeface="Segoe UI Semibold" panose="020B0702040204020203" pitchFamily="34" charset="0"/>
              <a:cs typeface="Segoe UI" panose="020B0502040204020203" pitchFamily="34" charset="0"/>
              <a:sym typeface="Segoe UI Semibold" panose="020B0702040204020203" pitchFamily="34" charset="0"/>
            </a:endParaRPr>
          </a:p>
        </p:txBody>
      </p:sp>
      <p:sp>
        <p:nvSpPr>
          <p:cNvPr id="3" name="Title 2"/>
          <p:cNvSpPr>
            <a:spLocks noGrp="1"/>
          </p:cNvSpPr>
          <p:nvPr>
            <p:ph type="title"/>
          </p:nvPr>
        </p:nvSpPr>
        <p:spPr/>
        <p:txBody>
          <a:bodyPr anchor="b"/>
          <a:lstStyle/>
          <a:p>
            <a:r>
              <a:rPr lang="en-US" dirty="0"/>
              <a:t>Demo</a:t>
            </a:r>
            <a:br>
              <a:rPr lang="en-US" dirty="0"/>
            </a:br>
            <a:r>
              <a:rPr lang="en-US" dirty="0"/>
              <a:t>Windows Virtual Desktop Multi-session </a:t>
            </a:r>
          </a:p>
        </p:txBody>
      </p:sp>
    </p:spTree>
    <p:extLst>
      <p:ext uri="{BB962C8B-B14F-4D97-AF65-F5344CB8AC3E}">
        <p14:creationId xmlns:p14="http://schemas.microsoft.com/office/powerpoint/2010/main" val="1569422388"/>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WVD User Experience">
            <a:hlinkClick r:id="" action="ppaction://media"/>
            <a:extLst>
              <a:ext uri="{FF2B5EF4-FFF2-40B4-BE49-F238E27FC236}">
                <a16:creationId xmlns:a16="http://schemas.microsoft.com/office/drawing/2014/main" id="{79D00763-F0EE-4953-A909-C5A850EE2A9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82" y="-1"/>
            <a:ext cx="12434711" cy="6994525"/>
          </a:xfrm>
          <a:prstGeom prst="rect">
            <a:avLst/>
          </a:prstGeom>
        </p:spPr>
      </p:pic>
    </p:spTree>
    <p:extLst>
      <p:ext uri="{BB962C8B-B14F-4D97-AF65-F5344CB8AC3E}">
        <p14:creationId xmlns:p14="http://schemas.microsoft.com/office/powerpoint/2010/main" val="88328861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58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A1EC46E-F10D-45F1-B9B7-88EDC95C8BD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1140" name="think-cell Slide" r:id="rId6" imgW="425" imgH="424" progId="TCLayout.ActiveDocument.1">
                  <p:embed/>
                </p:oleObj>
              </mc:Choice>
              <mc:Fallback>
                <p:oleObj name="think-cell Slide" r:id="rId6" imgW="425" imgH="424" progId="TCLayout.ActiveDocument.1">
                  <p:embed/>
                  <p:pic>
                    <p:nvPicPr>
                      <p:cNvPr id="5" name="Object 4" hidden="1">
                        <a:extLst>
                          <a:ext uri="{FF2B5EF4-FFF2-40B4-BE49-F238E27FC236}">
                            <a16:creationId xmlns:a16="http://schemas.microsoft.com/office/drawing/2014/main" id="{EA1EC46E-F10D-45F1-B9B7-88EDC95C8BD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4FD17139-B241-41E4-BAA2-E3408AEF168B}"/>
              </a:ext>
            </a:extLst>
          </p:cNvPr>
          <p:cNvSpPr/>
          <p:nvPr>
            <p:custDataLst>
              <p:tags r:id="rId3"/>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199" dirty="0" err="1">
              <a:gradFill>
                <a:gsLst>
                  <a:gs pos="0">
                    <a:srgbClr val="FFFFFF"/>
                  </a:gs>
                  <a:gs pos="100000">
                    <a:srgbClr val="FFFFFF"/>
                  </a:gs>
                </a:gsLst>
                <a:lin ang="5400000" scaled="0"/>
              </a:gradFill>
              <a:latin typeface="Segoe UI Semibold" panose="020B0702040204020203" pitchFamily="34" charset="0"/>
              <a:cs typeface="Segoe UI" panose="020B0502040204020203" pitchFamily="34" charset="0"/>
              <a:sym typeface="Segoe UI Semibold" panose="020B0702040204020203" pitchFamily="34" charset="0"/>
            </a:endParaRPr>
          </a:p>
        </p:txBody>
      </p:sp>
      <p:sp>
        <p:nvSpPr>
          <p:cNvPr id="13" name="TextBox 12">
            <a:extLst>
              <a:ext uri="{FF2B5EF4-FFF2-40B4-BE49-F238E27FC236}">
                <a16:creationId xmlns:a16="http://schemas.microsoft.com/office/drawing/2014/main" id="{F2BD9D0A-A4E0-44B4-927B-944AF671C986}"/>
              </a:ext>
            </a:extLst>
          </p:cNvPr>
          <p:cNvSpPr txBox="1"/>
          <p:nvPr/>
        </p:nvSpPr>
        <p:spPr>
          <a:xfrm>
            <a:off x="481013" y="1368196"/>
            <a:ext cx="7262812" cy="5177062"/>
          </a:xfrm>
          <a:prstGeom prst="rect">
            <a:avLst/>
          </a:prstGeom>
          <a:noFill/>
          <a:ln w="6350">
            <a:solidFill>
              <a:schemeClr val="bg1">
                <a:lumMod val="75000"/>
              </a:schemeClr>
            </a:solidFill>
          </a:ln>
        </p:spPr>
        <p:txBody>
          <a:bodyPr wrap="square" lIns="182880" tIns="91440" rIns="182880" bIns="91440" rtlCol="0">
            <a:noAutofit/>
          </a:bodyPr>
          <a:lstStyle/>
          <a:p>
            <a:pPr marL="228600" indent="-228600">
              <a:spcBef>
                <a:spcPts val="800"/>
              </a:spcBef>
              <a:buFont typeface="Arial" panose="020B0604020202020204" pitchFamily="34" charset="0"/>
              <a:buChar char="•"/>
            </a:pPr>
            <a:r>
              <a:rPr lang="en-US" sz="2400" dirty="0"/>
              <a:t>Supports 2012 R2, 2016, and 2019</a:t>
            </a:r>
          </a:p>
          <a:p>
            <a:pPr marL="749300" lvl="1" indent="-287338">
              <a:spcBef>
                <a:spcPts val="600"/>
              </a:spcBef>
              <a:buFont typeface="Calibri" panose="020F0502020204030204" pitchFamily="34" charset="0"/>
              <a:buChar char="–"/>
              <a:tabLst>
                <a:tab pos="682625" algn="l"/>
              </a:tabLst>
            </a:pPr>
            <a:r>
              <a:rPr lang="en-US" sz="2000" dirty="0">
                <a:solidFill>
                  <a:srgbClr val="000000"/>
                </a:solidFill>
              </a:rPr>
              <a:t>If an older version, suggest upgrade to newer version </a:t>
            </a:r>
            <a:r>
              <a:rPr lang="en-US" sz="2000" dirty="0"/>
              <a:t>or refactor app for Windows 10 multi-session</a:t>
            </a:r>
          </a:p>
          <a:p>
            <a:pPr marL="228600" indent="-228600">
              <a:spcBef>
                <a:spcPts val="1600"/>
              </a:spcBef>
              <a:buFont typeface="Arial" panose="020B0604020202020204" pitchFamily="34" charset="0"/>
              <a:buChar char="•"/>
            </a:pPr>
            <a:r>
              <a:rPr lang="en-US" sz="2400" dirty="0"/>
              <a:t>Office 365 </a:t>
            </a:r>
            <a:r>
              <a:rPr lang="en-US" sz="2400" dirty="0" err="1"/>
              <a:t>ProPlus</a:t>
            </a:r>
            <a:r>
              <a:rPr lang="en-US" sz="2400" dirty="0"/>
              <a:t> support only in Windows Server 2016</a:t>
            </a:r>
          </a:p>
          <a:p>
            <a:pPr marL="749300" lvl="1" indent="-287338">
              <a:spcBef>
                <a:spcPts val="600"/>
              </a:spcBef>
              <a:buFont typeface="Calibri" panose="020F0502020204030204" pitchFamily="34" charset="0"/>
              <a:buChar char="–"/>
              <a:tabLst>
                <a:tab pos="682625" algn="l"/>
              </a:tabLst>
            </a:pPr>
            <a:r>
              <a:rPr lang="en-US" sz="2000" dirty="0"/>
              <a:t>2012 R2 and 2019 only support Office perpetual</a:t>
            </a:r>
          </a:p>
          <a:p>
            <a:pPr marL="749300" lvl="1" indent="-287338">
              <a:spcBef>
                <a:spcPts val="600"/>
              </a:spcBef>
              <a:buFont typeface="Calibri" panose="020F0502020204030204" pitchFamily="34" charset="0"/>
              <a:buChar char="–"/>
              <a:tabLst>
                <a:tab pos="682625" algn="l"/>
              </a:tabLst>
            </a:pPr>
            <a:r>
              <a:rPr lang="en-US" sz="2000"/>
              <a:t>Use Windows 10 Enterprise multi-session for best experience</a:t>
            </a:r>
          </a:p>
          <a:p>
            <a:pPr marL="228600" indent="-228600">
              <a:spcBef>
                <a:spcPts val="1600"/>
              </a:spcBef>
              <a:buFont typeface="Arial" panose="020B0604020202020204" pitchFamily="34" charset="0"/>
              <a:buChar char="•"/>
            </a:pPr>
            <a:r>
              <a:rPr lang="en-US" sz="2400" dirty="0"/>
              <a:t>Requires the use of Windows Server VMs on Azure but can leverage Azure Hybrid Benefit for cost savings</a:t>
            </a:r>
          </a:p>
        </p:txBody>
      </p:sp>
      <p:sp>
        <p:nvSpPr>
          <p:cNvPr id="52" name="Rectangle 51">
            <a:extLst>
              <a:ext uri="{FF2B5EF4-FFF2-40B4-BE49-F238E27FC236}">
                <a16:creationId xmlns:a16="http://schemas.microsoft.com/office/drawing/2014/main" id="{A76CCB89-7A76-41E7-8D8D-436D4E166943}"/>
              </a:ext>
            </a:extLst>
          </p:cNvPr>
          <p:cNvSpPr/>
          <p:nvPr/>
        </p:nvSpPr>
        <p:spPr bwMode="auto">
          <a:xfrm>
            <a:off x="8047399" y="1369196"/>
            <a:ext cx="3962039" cy="5177062"/>
          </a:xfrm>
          <a:prstGeom prst="rect">
            <a:avLst/>
          </a:prstGeom>
          <a:solidFill>
            <a:schemeClr val="accent5"/>
          </a:solidFill>
          <a:ln>
            <a:noFill/>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6521" tIns="279781" rIns="186521" bIns="47565" numCol="1" spcCol="0" rtlCol="0" fromWordArt="0" anchor="t" anchorCtr="0" forceAA="0" compatLnSpc="1">
            <a:prstTxWarp prst="textNoShape">
              <a:avLst/>
            </a:prstTxWarp>
            <a:noAutofit/>
          </a:bodyPr>
          <a:lstStyle/>
          <a:p>
            <a:pPr algn="ctr" defTabSz="878223">
              <a:spcBef>
                <a:spcPts val="800"/>
              </a:spcBef>
              <a:spcAft>
                <a:spcPts val="400"/>
              </a:spcAft>
              <a:defRPr/>
            </a:pPr>
            <a:r>
              <a:rPr lang="en-US" sz="2400" dirty="0">
                <a:solidFill>
                  <a:schemeClr val="bg1"/>
                </a:solidFill>
                <a:cs typeface="Segoe UI Light"/>
              </a:rPr>
              <a:t>Windows Server</a:t>
            </a:r>
            <a:br>
              <a:rPr lang="en-US" sz="2400" dirty="0">
                <a:solidFill>
                  <a:schemeClr val="bg1"/>
                </a:solidFill>
                <a:cs typeface="Segoe UI Light"/>
              </a:rPr>
            </a:br>
            <a:r>
              <a:rPr lang="en-US" sz="2400" dirty="0">
                <a:solidFill>
                  <a:schemeClr val="bg1"/>
                </a:solidFill>
                <a:cs typeface="Segoe UI Light"/>
              </a:rPr>
              <a:t>RD Session Host</a:t>
            </a:r>
          </a:p>
          <a:p>
            <a:pPr algn="ctr" defTabSz="878223">
              <a:spcBef>
                <a:spcPts val="1200"/>
              </a:spcBef>
              <a:spcAft>
                <a:spcPts val="600"/>
              </a:spcAft>
              <a:defRPr/>
            </a:pPr>
            <a:r>
              <a:rPr lang="en-US" sz="2000" spc="-51" dirty="0">
                <a:ln w="3175">
                  <a:noFill/>
                </a:ln>
                <a:solidFill>
                  <a:schemeClr val="bg1"/>
                </a:solidFill>
                <a:cs typeface="Segoe UI" pitchFamily="34" charset="0"/>
              </a:rPr>
              <a:t>Scalable multi-user </a:t>
            </a:r>
            <a:r>
              <a:rPr lang="en-US" sz="2000" spc="-51" dirty="0">
                <a:ln w="3175">
                  <a:noFill/>
                </a:ln>
                <a:solidFill>
                  <a:schemeClr val="bg1"/>
                </a:solidFill>
                <a:latin typeface="+mj-lt"/>
                <a:cs typeface="Segoe UI" pitchFamily="34" charset="0"/>
              </a:rPr>
              <a:t>legacy</a:t>
            </a:r>
            <a:br>
              <a:rPr lang="en-US" sz="2000" b="1" spc="-51" dirty="0">
                <a:ln w="3175">
                  <a:noFill/>
                </a:ln>
                <a:solidFill>
                  <a:schemeClr val="bg1"/>
                </a:solidFill>
                <a:cs typeface="Segoe UI" pitchFamily="34" charset="0"/>
              </a:rPr>
            </a:br>
            <a:r>
              <a:rPr lang="en-US" sz="2000" spc="-51" dirty="0">
                <a:ln w="3175">
                  <a:noFill/>
                </a:ln>
                <a:solidFill>
                  <a:schemeClr val="bg1"/>
                </a:solidFill>
                <a:cs typeface="Segoe UI" pitchFamily="34" charset="0"/>
              </a:rPr>
              <a:t>Windows environment.</a:t>
            </a:r>
            <a:br>
              <a:rPr lang="en-US" sz="2000" spc="-51" dirty="0">
                <a:ln w="3175">
                  <a:noFill/>
                </a:ln>
                <a:solidFill>
                  <a:schemeClr val="bg1"/>
                </a:solidFill>
                <a:cs typeface="Segoe UI" pitchFamily="34" charset="0"/>
              </a:rPr>
            </a:br>
            <a:r>
              <a:rPr lang="en-US" sz="2000" spc="-51" dirty="0">
                <a:ln w="3175">
                  <a:noFill/>
                </a:ln>
                <a:solidFill>
                  <a:schemeClr val="bg1"/>
                </a:solidFill>
                <a:cs typeface="Segoe UI" pitchFamily="34" charset="0"/>
              </a:rPr>
              <a:t>Windows Server</a:t>
            </a:r>
          </a:p>
          <a:p>
            <a:pPr algn="ctr" defTabSz="878223">
              <a:spcBef>
                <a:spcPts val="1200"/>
              </a:spcBef>
              <a:spcAft>
                <a:spcPts val="600"/>
              </a:spcAft>
              <a:defRPr/>
            </a:pPr>
            <a:r>
              <a:rPr lang="en-US" sz="2000" spc="-51" dirty="0">
                <a:ln w="3175">
                  <a:noFill/>
                </a:ln>
                <a:solidFill>
                  <a:schemeClr val="bg1"/>
                </a:solidFill>
                <a:cs typeface="Segoe UI" pitchFamily="34" charset="0"/>
              </a:rPr>
              <a:t>Multiple users</a:t>
            </a:r>
          </a:p>
          <a:p>
            <a:pPr algn="ctr" defTabSz="878223">
              <a:spcBef>
                <a:spcPts val="1200"/>
              </a:spcBef>
              <a:spcAft>
                <a:spcPts val="600"/>
              </a:spcAft>
              <a:defRPr/>
            </a:pPr>
            <a:r>
              <a:rPr lang="en-US" sz="2000" spc="-51" dirty="0">
                <a:ln w="3175">
                  <a:noFill/>
                </a:ln>
                <a:solidFill>
                  <a:schemeClr val="bg1"/>
                </a:solidFill>
                <a:cs typeface="Segoe UI" pitchFamily="34" charset="0"/>
              </a:rPr>
              <a:t>Win32</a:t>
            </a:r>
          </a:p>
          <a:p>
            <a:pPr algn="ctr" defTabSz="878223">
              <a:spcBef>
                <a:spcPts val="1200"/>
              </a:spcBef>
              <a:spcAft>
                <a:spcPts val="600"/>
              </a:spcAft>
              <a:defRPr/>
            </a:pPr>
            <a:r>
              <a:rPr lang="en-US" sz="2000" spc="-51" dirty="0">
                <a:ln w="3175">
                  <a:noFill/>
                </a:ln>
                <a:solidFill>
                  <a:schemeClr val="bg1"/>
                </a:solidFill>
                <a:cs typeface="Segoe UI" pitchFamily="34" charset="0"/>
              </a:rPr>
              <a:t>Office 2019 Perpetual</a:t>
            </a:r>
          </a:p>
          <a:p>
            <a:pPr algn="ctr" defTabSz="878223">
              <a:spcBef>
                <a:spcPts val="1200"/>
              </a:spcBef>
              <a:spcAft>
                <a:spcPts val="600"/>
              </a:spcAft>
              <a:defRPr/>
            </a:pPr>
            <a:r>
              <a:rPr lang="en-US" sz="2000" spc="-51" dirty="0">
                <a:ln w="3175">
                  <a:noFill/>
                </a:ln>
                <a:solidFill>
                  <a:schemeClr val="bg1"/>
                </a:solidFill>
                <a:cs typeface="Segoe UI" pitchFamily="34" charset="0"/>
              </a:rPr>
              <a:t>Long-Term Servicing Channel</a:t>
            </a:r>
            <a:endParaRPr lang="en-US" sz="2000" spc="-51" dirty="0">
              <a:ln w="3175">
                <a:noFill/>
              </a:ln>
              <a:solidFill>
                <a:schemeClr val="bg1"/>
              </a:solidFill>
              <a:latin typeface="Segoe UI Semibold"/>
              <a:cs typeface="Segoe UI" pitchFamily="34" charset="0"/>
            </a:endParaRPr>
          </a:p>
        </p:txBody>
      </p:sp>
      <p:sp>
        <p:nvSpPr>
          <p:cNvPr id="2" name="Title 1"/>
          <p:cNvSpPr>
            <a:spLocks noGrp="1"/>
          </p:cNvSpPr>
          <p:nvPr>
            <p:ph type="title"/>
          </p:nvPr>
        </p:nvSpPr>
        <p:spPr/>
        <p:txBody>
          <a:bodyPr/>
          <a:lstStyle/>
          <a:p>
            <a:r>
              <a:rPr lang="en-US" dirty="0">
                <a:solidFill>
                  <a:schemeClr val="tx1"/>
                </a:solidFill>
              </a:rPr>
              <a:t>Virtualizing Windows Server</a:t>
            </a:r>
          </a:p>
        </p:txBody>
      </p:sp>
      <p:cxnSp>
        <p:nvCxnSpPr>
          <p:cNvPr id="10" name="Straight Connector 9">
            <a:extLst>
              <a:ext uri="{FF2B5EF4-FFF2-40B4-BE49-F238E27FC236}">
                <a16:creationId xmlns:a16="http://schemas.microsoft.com/office/drawing/2014/main" id="{23141BE5-F6AE-40F7-B166-DFCB3D94BC0E}"/>
              </a:ext>
            </a:extLst>
          </p:cNvPr>
          <p:cNvCxnSpPr>
            <a:cxnSpLocks/>
          </p:cNvCxnSpPr>
          <p:nvPr/>
        </p:nvCxnSpPr>
        <p:spPr>
          <a:xfrm>
            <a:off x="8602326" y="3616784"/>
            <a:ext cx="2852184" cy="1"/>
          </a:xfrm>
          <a:prstGeom prst="line">
            <a:avLst/>
          </a:prstGeom>
          <a:ln w="635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6929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1"/>
                </a:solidFill>
              </a:rPr>
              <a:t>Virtualizing Windows 7</a:t>
            </a:r>
          </a:p>
        </p:txBody>
      </p:sp>
      <p:sp>
        <p:nvSpPr>
          <p:cNvPr id="15" name="TextBox 14">
            <a:extLst>
              <a:ext uri="{FF2B5EF4-FFF2-40B4-BE49-F238E27FC236}">
                <a16:creationId xmlns:a16="http://schemas.microsoft.com/office/drawing/2014/main" id="{BC8BE8A6-0353-4E4D-9FC7-53B4EDE20B9C}"/>
              </a:ext>
            </a:extLst>
          </p:cNvPr>
          <p:cNvSpPr txBox="1"/>
          <p:nvPr/>
        </p:nvSpPr>
        <p:spPr>
          <a:xfrm>
            <a:off x="442913" y="1368195"/>
            <a:ext cx="7300912" cy="5177063"/>
          </a:xfrm>
          <a:prstGeom prst="rect">
            <a:avLst/>
          </a:prstGeom>
          <a:noFill/>
          <a:ln w="6350">
            <a:solidFill>
              <a:schemeClr val="bg1">
                <a:lumMod val="75000"/>
              </a:schemeClr>
            </a:solidFill>
          </a:ln>
        </p:spPr>
        <p:txBody>
          <a:bodyPr wrap="square" lIns="182880" tIns="91440" rIns="182880" bIns="91440" rtlCol="0">
            <a:noAutofit/>
          </a:bodyPr>
          <a:lstStyle/>
          <a:p>
            <a:pPr marL="284163" indent="-231775">
              <a:spcBef>
                <a:spcPts val="800"/>
              </a:spcBef>
              <a:spcAft>
                <a:spcPts val="400"/>
              </a:spcAft>
              <a:buFont typeface="Arial" panose="020B0604020202020204" pitchFamily="34" charset="0"/>
              <a:buChar char="•"/>
            </a:pPr>
            <a:r>
              <a:rPr lang="en-US" sz="2400" dirty="0"/>
              <a:t>3 years ESU</a:t>
            </a:r>
          </a:p>
          <a:p>
            <a:pPr marL="284163" indent="-231775">
              <a:spcBef>
                <a:spcPts val="800"/>
              </a:spcBef>
              <a:spcAft>
                <a:spcPts val="400"/>
              </a:spcAft>
              <a:buFont typeface="Arial" panose="020B0604020202020204" pitchFamily="34" charset="0"/>
              <a:buChar char="•"/>
            </a:pPr>
            <a:r>
              <a:rPr lang="en-US" sz="2400" dirty="0"/>
              <a:t>Requires full Windows 7 desktop </a:t>
            </a:r>
          </a:p>
          <a:p>
            <a:pPr marL="284163" indent="-231775">
              <a:spcBef>
                <a:spcPts val="800"/>
              </a:spcBef>
              <a:spcAft>
                <a:spcPts val="400"/>
              </a:spcAft>
              <a:buFont typeface="Arial" panose="020B0604020202020204" pitchFamily="34" charset="0"/>
              <a:buChar char="•"/>
            </a:pPr>
            <a:r>
              <a:rPr lang="en-US" sz="2400" dirty="0"/>
              <a:t>Use App Assure or something else first</a:t>
            </a:r>
          </a:p>
          <a:p>
            <a:pPr marL="284163" indent="-231775">
              <a:spcBef>
                <a:spcPts val="800"/>
              </a:spcBef>
              <a:spcAft>
                <a:spcPts val="400"/>
              </a:spcAft>
              <a:buFont typeface="Arial" panose="020B0604020202020204" pitchFamily="34" charset="0"/>
              <a:buChar char="•"/>
            </a:pPr>
            <a:r>
              <a:rPr lang="en-US" sz="2400" dirty="0"/>
              <a:t>Last Resort</a:t>
            </a:r>
          </a:p>
        </p:txBody>
      </p:sp>
      <p:sp>
        <p:nvSpPr>
          <p:cNvPr id="10" name="Rectangle 9">
            <a:extLst>
              <a:ext uri="{FF2B5EF4-FFF2-40B4-BE49-F238E27FC236}">
                <a16:creationId xmlns:a16="http://schemas.microsoft.com/office/drawing/2014/main" id="{20281001-93D0-4F17-BA82-722BC6A70971}"/>
              </a:ext>
            </a:extLst>
          </p:cNvPr>
          <p:cNvSpPr/>
          <p:nvPr/>
        </p:nvSpPr>
        <p:spPr bwMode="auto">
          <a:xfrm>
            <a:off x="8047399" y="1369196"/>
            <a:ext cx="3962039" cy="5177062"/>
          </a:xfrm>
          <a:prstGeom prst="rect">
            <a:avLst/>
          </a:prstGeom>
          <a:solidFill>
            <a:schemeClr val="accent5"/>
          </a:solidFill>
          <a:ln>
            <a:noFill/>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6521" tIns="279781" rIns="186521" bIns="47565" numCol="1" spcCol="0" rtlCol="0" fromWordArt="0" anchor="t" anchorCtr="0" forceAA="0" compatLnSpc="1">
            <a:prstTxWarp prst="textNoShape">
              <a:avLst/>
            </a:prstTxWarp>
            <a:noAutofit/>
          </a:bodyPr>
          <a:lstStyle/>
          <a:p>
            <a:pPr algn="ctr" defTabSz="878223">
              <a:spcBef>
                <a:spcPts val="800"/>
              </a:spcBef>
              <a:spcAft>
                <a:spcPts val="400"/>
              </a:spcAft>
              <a:defRPr/>
            </a:pPr>
            <a:r>
              <a:rPr lang="en-US" sz="2400" dirty="0">
                <a:solidFill>
                  <a:schemeClr val="bg1"/>
                </a:solidFill>
                <a:cs typeface="Segoe UI Light"/>
              </a:rPr>
              <a:t>Windows 7</a:t>
            </a:r>
          </a:p>
          <a:p>
            <a:pPr algn="ctr" defTabSz="878223">
              <a:spcBef>
                <a:spcPts val="1200"/>
              </a:spcBef>
              <a:spcAft>
                <a:spcPts val="600"/>
              </a:spcAft>
              <a:defRPr/>
            </a:pPr>
            <a:r>
              <a:rPr lang="en-US" sz="2000" dirty="0">
                <a:solidFill>
                  <a:schemeClr val="bg1"/>
                </a:solidFill>
                <a:cs typeface="Segoe UI Light"/>
              </a:rPr>
              <a:t>Scalable multi-user </a:t>
            </a:r>
            <a:r>
              <a:rPr lang="en-US" sz="2000" dirty="0">
                <a:solidFill>
                  <a:schemeClr val="bg1"/>
                </a:solidFill>
                <a:latin typeface="+mj-lt"/>
                <a:cs typeface="Segoe UI Light"/>
              </a:rPr>
              <a:t>legacy</a:t>
            </a:r>
            <a:br>
              <a:rPr lang="en-US" sz="2000" dirty="0">
                <a:solidFill>
                  <a:schemeClr val="bg1"/>
                </a:solidFill>
                <a:cs typeface="Segoe UI Light"/>
              </a:rPr>
            </a:br>
            <a:r>
              <a:rPr lang="en-US" sz="2000" dirty="0">
                <a:solidFill>
                  <a:schemeClr val="bg1"/>
                </a:solidFill>
                <a:cs typeface="Segoe UI Light"/>
              </a:rPr>
              <a:t>Windows environment.</a:t>
            </a:r>
          </a:p>
          <a:p>
            <a:pPr algn="ctr" defTabSz="878223">
              <a:spcBef>
                <a:spcPts val="1200"/>
              </a:spcBef>
              <a:spcAft>
                <a:spcPts val="600"/>
              </a:spcAft>
              <a:defRPr/>
            </a:pPr>
            <a:r>
              <a:rPr lang="en-US" sz="2000" spc="-51" dirty="0">
                <a:ln w="3175">
                  <a:noFill/>
                </a:ln>
                <a:solidFill>
                  <a:schemeClr val="bg1"/>
                </a:solidFill>
                <a:cs typeface="Segoe UI" pitchFamily="34" charset="0"/>
              </a:rPr>
              <a:t>Windows 7</a:t>
            </a:r>
          </a:p>
          <a:p>
            <a:pPr algn="ctr" defTabSz="878223">
              <a:spcBef>
                <a:spcPts val="1200"/>
              </a:spcBef>
              <a:spcAft>
                <a:spcPts val="600"/>
              </a:spcAft>
              <a:defRPr/>
            </a:pPr>
            <a:r>
              <a:rPr lang="en-US" sz="2000" spc="-51" dirty="0">
                <a:ln w="3175">
                  <a:noFill/>
                </a:ln>
                <a:solidFill>
                  <a:schemeClr val="bg1"/>
                </a:solidFill>
                <a:cs typeface="Segoe UI" pitchFamily="34" charset="0"/>
              </a:rPr>
              <a:t>Single user</a:t>
            </a:r>
          </a:p>
          <a:p>
            <a:pPr algn="ctr" defTabSz="878223">
              <a:spcBef>
                <a:spcPts val="1200"/>
              </a:spcBef>
              <a:spcAft>
                <a:spcPts val="600"/>
              </a:spcAft>
              <a:defRPr/>
            </a:pPr>
            <a:r>
              <a:rPr lang="en-US" sz="2000" spc="-51" dirty="0">
                <a:ln w="3175">
                  <a:noFill/>
                </a:ln>
                <a:solidFill>
                  <a:schemeClr val="bg1"/>
                </a:solidFill>
                <a:cs typeface="Segoe UI" pitchFamily="34" charset="0"/>
              </a:rPr>
              <a:t>Legacy Win32</a:t>
            </a:r>
          </a:p>
          <a:p>
            <a:pPr algn="ctr" defTabSz="878223">
              <a:spcBef>
                <a:spcPts val="1200"/>
              </a:spcBef>
              <a:spcAft>
                <a:spcPts val="600"/>
              </a:spcAft>
              <a:defRPr/>
            </a:pPr>
            <a:r>
              <a:rPr lang="en-US" sz="2000" spc="-51" dirty="0">
                <a:ln w="3175">
                  <a:noFill/>
                </a:ln>
                <a:solidFill>
                  <a:schemeClr val="bg1"/>
                </a:solidFill>
                <a:cs typeface="Segoe UI" pitchFamily="34" charset="0"/>
              </a:rPr>
              <a:t>Office 2019 Perpetual</a:t>
            </a:r>
          </a:p>
          <a:p>
            <a:pPr algn="ctr" defTabSz="878223">
              <a:spcBef>
                <a:spcPts val="1200"/>
              </a:spcBef>
              <a:spcAft>
                <a:spcPts val="600"/>
              </a:spcAft>
              <a:defRPr/>
            </a:pPr>
            <a:r>
              <a:rPr lang="en-US" sz="2000" spc="-51" dirty="0">
                <a:ln w="3175">
                  <a:noFill/>
                </a:ln>
                <a:solidFill>
                  <a:schemeClr val="bg1"/>
                </a:solidFill>
                <a:cs typeface="Segoe UI" pitchFamily="34" charset="0"/>
              </a:rPr>
              <a:t>Full Desktop only</a:t>
            </a:r>
          </a:p>
        </p:txBody>
      </p:sp>
      <p:cxnSp>
        <p:nvCxnSpPr>
          <p:cNvPr id="12" name="Straight Connector 11">
            <a:extLst>
              <a:ext uri="{FF2B5EF4-FFF2-40B4-BE49-F238E27FC236}">
                <a16:creationId xmlns:a16="http://schemas.microsoft.com/office/drawing/2014/main" id="{6CEDB4AC-52C3-4FE3-8471-10353B74A3B2}"/>
              </a:ext>
            </a:extLst>
          </p:cNvPr>
          <p:cNvCxnSpPr>
            <a:cxnSpLocks/>
          </p:cNvCxnSpPr>
          <p:nvPr/>
        </p:nvCxnSpPr>
        <p:spPr>
          <a:xfrm>
            <a:off x="8602326" y="2969084"/>
            <a:ext cx="2852184" cy="1"/>
          </a:xfrm>
          <a:prstGeom prst="line">
            <a:avLst/>
          </a:prstGeom>
          <a:ln w="635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237462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547528DD-7CE7-4E97-A4D8-BA720CC7BB3A}"/>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5236" name="think-cell Slide" r:id="rId6" imgW="425" imgH="424" progId="TCLayout.ActiveDocument.1">
                  <p:embed/>
                </p:oleObj>
              </mc:Choice>
              <mc:Fallback>
                <p:oleObj name="think-cell Slide" r:id="rId6" imgW="425" imgH="424" progId="TCLayout.ActiveDocument.1">
                  <p:embed/>
                  <p:pic>
                    <p:nvPicPr>
                      <p:cNvPr id="5" name="Object 4" hidden="1">
                        <a:extLst>
                          <a:ext uri="{FF2B5EF4-FFF2-40B4-BE49-F238E27FC236}">
                            <a16:creationId xmlns:a16="http://schemas.microsoft.com/office/drawing/2014/main" id="{547528DD-7CE7-4E97-A4D8-BA720CC7BB3A}"/>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1598C09D-966E-4266-81DF-D7B361DEB4E6}"/>
              </a:ext>
            </a:extLst>
          </p:cNvPr>
          <p:cNvSpPr/>
          <p:nvPr>
            <p:custDataLst>
              <p:tags r:id="rId3"/>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199" dirty="0" err="1">
              <a:gradFill>
                <a:gsLst>
                  <a:gs pos="0">
                    <a:srgbClr val="FFFFFF"/>
                  </a:gs>
                  <a:gs pos="100000">
                    <a:srgbClr val="FFFFFF"/>
                  </a:gs>
                </a:gsLst>
                <a:lin ang="5400000" scaled="0"/>
              </a:gradFill>
              <a:latin typeface="Segoe UI Semibold" panose="020B0702040204020203" pitchFamily="34" charset="0"/>
              <a:cs typeface="Segoe UI" panose="020B0502040204020203" pitchFamily="34" charset="0"/>
              <a:sym typeface="Segoe UI Semibold" panose="020B0702040204020203" pitchFamily="34" charset="0"/>
            </a:endParaRPr>
          </a:p>
        </p:txBody>
      </p:sp>
      <p:sp>
        <p:nvSpPr>
          <p:cNvPr id="9" name="Rectangle 8">
            <a:extLst>
              <a:ext uri="{FF2B5EF4-FFF2-40B4-BE49-F238E27FC236}">
                <a16:creationId xmlns:a16="http://schemas.microsoft.com/office/drawing/2014/main" id="{A5EF6EC0-5BF9-4ACD-A877-745C3B4074CF}"/>
              </a:ext>
            </a:extLst>
          </p:cNvPr>
          <p:cNvSpPr/>
          <p:nvPr/>
        </p:nvSpPr>
        <p:spPr>
          <a:xfrm>
            <a:off x="442913" y="3187706"/>
            <a:ext cx="5486400" cy="1701794"/>
          </a:xfrm>
          <a:prstGeom prst="rect">
            <a:avLst/>
          </a:prstGeom>
          <a:ln w="6350">
            <a:solidFill>
              <a:schemeClr val="bg1">
                <a:lumMod val="75000"/>
              </a:schemeClr>
            </a:solidFill>
          </a:ln>
        </p:spPr>
        <p:txBody>
          <a:bodyPr wrap="square" lIns="182880" tIns="91440" rIns="182880" bIns="91440" numCol="1">
            <a:noAutofit/>
          </a:bodyPr>
          <a:lstStyle/>
          <a:p>
            <a:pPr lvl="0" defTabSz="932472" fontAlgn="base">
              <a:spcBef>
                <a:spcPts val="800"/>
              </a:spcBef>
              <a:spcAft>
                <a:spcPts val="400"/>
              </a:spcAft>
              <a:defRPr/>
            </a:pPr>
            <a:r>
              <a:rPr lang="en-US" sz="2000" dirty="0">
                <a:ea typeface="Segoe UI" pitchFamily="34" charset="0"/>
                <a:cs typeface="Segoe UI" pitchFamily="34" charset="0"/>
              </a:rPr>
              <a:t>Power Users / Developers that need to install their own apps or admin privileges </a:t>
            </a:r>
          </a:p>
          <a:p>
            <a:pPr lvl="0" defTabSz="932472" fontAlgn="base">
              <a:spcBef>
                <a:spcPts val="800"/>
              </a:spcBef>
              <a:spcAft>
                <a:spcPts val="400"/>
              </a:spcAft>
              <a:defRPr/>
            </a:pPr>
            <a:r>
              <a:rPr lang="en-US" sz="2000" dirty="0">
                <a:ea typeface="Segoe UI" pitchFamily="34" charset="0"/>
                <a:cs typeface="Segoe UI" pitchFamily="34" charset="0"/>
              </a:rPr>
              <a:t>Clients lack computing power / outdated</a:t>
            </a:r>
          </a:p>
        </p:txBody>
      </p:sp>
      <p:sp>
        <p:nvSpPr>
          <p:cNvPr id="12" name="Rectangle 11">
            <a:extLst>
              <a:ext uri="{FF2B5EF4-FFF2-40B4-BE49-F238E27FC236}">
                <a16:creationId xmlns:a16="http://schemas.microsoft.com/office/drawing/2014/main" id="{923BDEEF-253D-46F7-9742-0693428EA59C}"/>
              </a:ext>
            </a:extLst>
          </p:cNvPr>
          <p:cNvSpPr/>
          <p:nvPr/>
        </p:nvSpPr>
        <p:spPr>
          <a:xfrm>
            <a:off x="6459538" y="3187706"/>
            <a:ext cx="5486400" cy="1701794"/>
          </a:xfrm>
          <a:prstGeom prst="rect">
            <a:avLst/>
          </a:prstGeom>
          <a:ln w="6350">
            <a:solidFill>
              <a:schemeClr val="bg1">
                <a:lumMod val="75000"/>
              </a:schemeClr>
            </a:solidFill>
          </a:ln>
        </p:spPr>
        <p:txBody>
          <a:bodyPr wrap="square" lIns="182880" tIns="91440" rIns="182880" bIns="91440" numCol="1">
            <a:noAutofit/>
          </a:bodyPr>
          <a:lstStyle/>
          <a:p>
            <a:pPr lvl="0" defTabSz="932472" fontAlgn="base">
              <a:spcBef>
                <a:spcPts val="800"/>
              </a:spcBef>
              <a:spcAft>
                <a:spcPts val="400"/>
              </a:spcAft>
              <a:defRPr/>
            </a:pPr>
            <a:r>
              <a:rPr lang="en-US" sz="2000" dirty="0">
                <a:ea typeface="Segoe UI" pitchFamily="34" charset="0"/>
                <a:cs typeface="Segoe UI" pitchFamily="34" charset="0"/>
              </a:rPr>
              <a:t>Clients vary widely and application consistency is impacted</a:t>
            </a:r>
          </a:p>
          <a:p>
            <a:pPr lvl="0" defTabSz="932472" fontAlgn="base">
              <a:spcBef>
                <a:spcPts val="800"/>
              </a:spcBef>
              <a:spcAft>
                <a:spcPts val="400"/>
              </a:spcAft>
              <a:defRPr/>
            </a:pPr>
            <a:r>
              <a:rPr lang="en-US" sz="2000" dirty="0">
                <a:ea typeface="Segoe UI" pitchFamily="34" charset="0"/>
                <a:cs typeface="Segoe UI" pitchFamily="34" charset="0"/>
              </a:rPr>
              <a:t>Different version of the same app from different OS</a:t>
            </a:r>
          </a:p>
        </p:txBody>
      </p:sp>
      <p:sp>
        <p:nvSpPr>
          <p:cNvPr id="2" name="Title 1"/>
          <p:cNvSpPr>
            <a:spLocks noGrp="1"/>
          </p:cNvSpPr>
          <p:nvPr>
            <p:ph type="title"/>
          </p:nvPr>
        </p:nvSpPr>
        <p:spPr/>
        <p:txBody>
          <a:bodyPr/>
          <a:lstStyle/>
          <a:p>
            <a:r>
              <a:rPr lang="en-US"/>
              <a:t>Full desktop vs. RemoteApp</a:t>
            </a:r>
          </a:p>
        </p:txBody>
      </p:sp>
      <p:sp>
        <p:nvSpPr>
          <p:cNvPr id="3" name="TextBox 2">
            <a:extLst>
              <a:ext uri="{FF2B5EF4-FFF2-40B4-BE49-F238E27FC236}">
                <a16:creationId xmlns:a16="http://schemas.microsoft.com/office/drawing/2014/main" id="{35D61EFD-8469-47A4-BC04-6E23116574F9}"/>
              </a:ext>
            </a:extLst>
          </p:cNvPr>
          <p:cNvSpPr txBox="1"/>
          <p:nvPr/>
        </p:nvSpPr>
        <p:spPr>
          <a:xfrm>
            <a:off x="8496299" y="73152"/>
            <a:ext cx="3505201" cy="1414666"/>
          </a:xfrm>
          <a:prstGeom prst="rect">
            <a:avLst/>
          </a:prstGeom>
          <a:noFill/>
        </p:spPr>
        <p:txBody>
          <a:bodyPr wrap="square" lIns="182880" tIns="146304" rIns="182880" bIns="146304" rtlCol="0">
            <a:spAutoFit/>
          </a:bodyPr>
          <a:lstStyle/>
          <a:p>
            <a:pPr>
              <a:lnSpc>
                <a:spcPct val="90000"/>
              </a:lnSpc>
              <a:spcAft>
                <a:spcPts val="600"/>
              </a:spcAft>
            </a:pPr>
            <a:endParaRPr lang="en-US" sz="2400" err="1">
              <a:gradFill>
                <a:gsLst>
                  <a:gs pos="2917">
                    <a:schemeClr val="tx1"/>
                  </a:gs>
                  <a:gs pos="30000">
                    <a:schemeClr val="tx1"/>
                  </a:gs>
                </a:gsLst>
                <a:lin ang="5400000" scaled="0"/>
              </a:gradFill>
            </a:endParaRPr>
          </a:p>
        </p:txBody>
      </p:sp>
      <p:sp>
        <p:nvSpPr>
          <p:cNvPr id="15" name="Rectangle 14">
            <a:extLst>
              <a:ext uri="{FF2B5EF4-FFF2-40B4-BE49-F238E27FC236}">
                <a16:creationId xmlns:a16="http://schemas.microsoft.com/office/drawing/2014/main" id="{A91E234C-7BBA-47A5-8012-15CE4934409C}"/>
              </a:ext>
            </a:extLst>
          </p:cNvPr>
          <p:cNvSpPr/>
          <p:nvPr/>
        </p:nvSpPr>
        <p:spPr>
          <a:xfrm>
            <a:off x="431801" y="1752839"/>
            <a:ext cx="6172200" cy="387798"/>
          </a:xfrm>
          <a:prstGeom prst="rect">
            <a:avLst/>
          </a:prstGeom>
          <a:noFill/>
        </p:spPr>
        <p:txBody>
          <a:bodyPr wrap="square" lIns="0" tIns="0" rIns="0" bIns="0">
            <a:spAutoFit/>
          </a:bodyPr>
          <a:lstStyle/>
          <a:p>
            <a:pPr marL="0" marR="0" lvl="0" indent="0" algn="l" defTabSz="932472" rtl="0" eaLnBrk="1" fontAlgn="base" latinLnBrk="0" hangingPunct="1">
              <a:lnSpc>
                <a:spcPct val="90000"/>
              </a:lnSpc>
              <a:spcBef>
                <a:spcPts val="600"/>
              </a:spcBef>
              <a:spcAft>
                <a:spcPts val="600"/>
              </a:spcAft>
              <a:buClrTx/>
              <a:buSzTx/>
              <a:buFontTx/>
              <a:buNone/>
              <a:tabLst/>
              <a:defRPr/>
            </a:pPr>
            <a:r>
              <a:rPr kumimoji="0" lang="en-US" sz="2800" b="0" i="0" u="none" strike="noStrike" kern="1200" cap="none" spc="0" normalizeH="0" baseline="0" noProof="0" dirty="0">
                <a:ln>
                  <a:noFill/>
                </a:ln>
                <a:effectLst/>
                <a:uLnTx/>
                <a:uFillTx/>
                <a:ea typeface="+mn-ea"/>
                <a:cs typeface="Segoe UI" pitchFamily="34" charset="0"/>
              </a:rPr>
              <a:t>Based on what your users need to do.</a:t>
            </a:r>
          </a:p>
        </p:txBody>
      </p:sp>
      <p:sp>
        <p:nvSpPr>
          <p:cNvPr id="14" name="Rectangle 13">
            <a:extLst>
              <a:ext uri="{FF2B5EF4-FFF2-40B4-BE49-F238E27FC236}">
                <a16:creationId xmlns:a16="http://schemas.microsoft.com/office/drawing/2014/main" id="{DC7A520B-714C-4DDF-90DF-C1583C425130}"/>
              </a:ext>
            </a:extLst>
          </p:cNvPr>
          <p:cNvSpPr/>
          <p:nvPr/>
        </p:nvSpPr>
        <p:spPr>
          <a:xfrm>
            <a:off x="442913" y="2560835"/>
            <a:ext cx="5486400" cy="646821"/>
          </a:xfrm>
          <a:prstGeom prst="rect">
            <a:avLst/>
          </a:prstGeom>
          <a:solidFill>
            <a:schemeClr val="accent1"/>
          </a:solidFill>
          <a:ln w="6350">
            <a:solidFill>
              <a:schemeClr val="accent1"/>
            </a:solidFill>
          </a:ln>
        </p:spPr>
        <p:txBody>
          <a:bodyPr wrap="square" numCol="1" anchor="ctr">
            <a:noAutofit/>
          </a:bodyPr>
          <a:lstStyle/>
          <a:p>
            <a:pPr lvl="0" algn="ctr" defTabSz="932472" fontAlgn="base">
              <a:lnSpc>
                <a:spcPct val="90000"/>
              </a:lnSpc>
              <a:spcBef>
                <a:spcPts val="600"/>
              </a:spcBef>
              <a:spcAft>
                <a:spcPts val="600"/>
              </a:spcAft>
              <a:defRPr/>
            </a:pPr>
            <a:r>
              <a:rPr lang="en-US" sz="2400" dirty="0">
                <a:solidFill>
                  <a:schemeClr val="bg1"/>
                </a:solidFill>
                <a:ea typeface="Segoe UI" pitchFamily="34" charset="0"/>
                <a:cs typeface="Segoe UI" pitchFamily="34" charset="0"/>
              </a:rPr>
              <a:t>Full desktop </a:t>
            </a:r>
          </a:p>
        </p:txBody>
      </p:sp>
      <p:sp>
        <p:nvSpPr>
          <p:cNvPr id="16" name="Rectangle 15">
            <a:extLst>
              <a:ext uri="{FF2B5EF4-FFF2-40B4-BE49-F238E27FC236}">
                <a16:creationId xmlns:a16="http://schemas.microsoft.com/office/drawing/2014/main" id="{6720EB9D-2D25-49AF-9788-C2A17A90818D}"/>
              </a:ext>
            </a:extLst>
          </p:cNvPr>
          <p:cNvSpPr/>
          <p:nvPr/>
        </p:nvSpPr>
        <p:spPr>
          <a:xfrm>
            <a:off x="6459538" y="2560835"/>
            <a:ext cx="5486400" cy="646821"/>
          </a:xfrm>
          <a:prstGeom prst="rect">
            <a:avLst/>
          </a:prstGeom>
          <a:solidFill>
            <a:schemeClr val="accent1"/>
          </a:solidFill>
          <a:ln w="6350">
            <a:solidFill>
              <a:schemeClr val="accent1"/>
            </a:solidFill>
          </a:ln>
        </p:spPr>
        <p:txBody>
          <a:bodyPr wrap="square" numCol="1" anchor="ctr">
            <a:noAutofit/>
          </a:bodyPr>
          <a:lstStyle/>
          <a:p>
            <a:pPr lvl="0" algn="ctr" defTabSz="932472" fontAlgn="base">
              <a:lnSpc>
                <a:spcPct val="90000"/>
              </a:lnSpc>
              <a:spcBef>
                <a:spcPts val="600"/>
              </a:spcBef>
              <a:spcAft>
                <a:spcPts val="600"/>
              </a:spcAft>
              <a:defRPr/>
            </a:pPr>
            <a:r>
              <a:rPr lang="en-US" sz="2400" dirty="0">
                <a:solidFill>
                  <a:schemeClr val="bg1"/>
                </a:solidFill>
                <a:ea typeface="Segoe UI" pitchFamily="34" charset="0"/>
                <a:cs typeface="Segoe UI" pitchFamily="34" charset="0"/>
              </a:rPr>
              <a:t>Use RemoteApp</a:t>
            </a:r>
          </a:p>
        </p:txBody>
      </p:sp>
    </p:spTree>
    <p:extLst>
      <p:ext uri="{BB962C8B-B14F-4D97-AF65-F5344CB8AC3E}">
        <p14:creationId xmlns:p14="http://schemas.microsoft.com/office/powerpoint/2010/main" val="287250810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6A448-B625-457B-B8E3-7EB67F99E95A}"/>
              </a:ext>
            </a:extLst>
          </p:cNvPr>
          <p:cNvSpPr>
            <a:spLocks noGrp="1"/>
          </p:cNvSpPr>
          <p:nvPr>
            <p:ph type="title"/>
          </p:nvPr>
        </p:nvSpPr>
        <p:spPr/>
        <p:txBody>
          <a:bodyPr/>
          <a:lstStyle/>
          <a:p>
            <a:r>
              <a:rPr lang="en-US"/>
              <a:t>WVD Deployment and management options</a:t>
            </a:r>
          </a:p>
        </p:txBody>
      </p:sp>
      <p:sp>
        <p:nvSpPr>
          <p:cNvPr id="11" name="Rectangle 10">
            <a:extLst>
              <a:ext uri="{FF2B5EF4-FFF2-40B4-BE49-F238E27FC236}">
                <a16:creationId xmlns:a16="http://schemas.microsoft.com/office/drawing/2014/main" id="{E954A46B-D210-4718-894C-0CC37A3104CB}"/>
              </a:ext>
            </a:extLst>
          </p:cNvPr>
          <p:cNvSpPr/>
          <p:nvPr/>
        </p:nvSpPr>
        <p:spPr>
          <a:xfrm>
            <a:off x="3347618" y="2090056"/>
            <a:ext cx="6019888" cy="4359511"/>
          </a:xfrm>
          <a:prstGeom prst="rect">
            <a:avLst/>
          </a:prstGeom>
          <a:ln w="6350">
            <a:solidFill>
              <a:schemeClr val="bg1">
                <a:lumMod val="85000"/>
              </a:schemeClr>
            </a:solidFill>
          </a:ln>
        </p:spPr>
        <p:txBody>
          <a:bodyPr wrap="square" lIns="137160" tIns="91440" rIns="137160" bIns="91440">
            <a:noAutofit/>
          </a:bodyPr>
          <a:lstStyle/>
          <a:p>
            <a:pPr defTabSz="932472" fontAlgn="base">
              <a:spcBef>
                <a:spcPts val="600"/>
              </a:spcBef>
              <a:spcAft>
                <a:spcPts val="600"/>
              </a:spcAft>
            </a:pPr>
            <a:r>
              <a:rPr lang="en-US" sz="2400" dirty="0">
                <a:solidFill>
                  <a:schemeClr val="accent1"/>
                </a:solidFill>
                <a:cs typeface="Segoe UI" pitchFamily="34" charset="0"/>
              </a:rPr>
              <a:t>Management</a:t>
            </a:r>
          </a:p>
          <a:p>
            <a:pPr defTabSz="932472" fontAlgn="base">
              <a:spcBef>
                <a:spcPts val="600"/>
              </a:spcBef>
              <a:spcAft>
                <a:spcPts val="600"/>
              </a:spcAft>
            </a:pPr>
            <a:r>
              <a:rPr lang="en-US" sz="2000" dirty="0">
                <a:cs typeface="Segoe UI" pitchFamily="34" charset="0"/>
              </a:rPr>
              <a:t>Azure Portal will enable native integration post GA for deployment and management alongside other Azure services</a:t>
            </a:r>
          </a:p>
          <a:p>
            <a:pPr defTabSz="932472" fontAlgn="base">
              <a:spcBef>
                <a:spcPts val="600"/>
              </a:spcBef>
              <a:spcAft>
                <a:spcPts val="600"/>
              </a:spcAft>
            </a:pPr>
            <a:r>
              <a:rPr lang="en-US" sz="2000" dirty="0">
                <a:cs typeface="Segoe UI" pitchFamily="34" charset="0"/>
              </a:rPr>
              <a:t>Use REST API’s to set and manage WVD directly, build complex workflows – sample UI and outlines for customers will be provided </a:t>
            </a:r>
          </a:p>
          <a:p>
            <a:pPr defTabSz="932472" fontAlgn="base">
              <a:spcBef>
                <a:spcPts val="600"/>
              </a:spcBef>
              <a:spcAft>
                <a:spcPts val="600"/>
              </a:spcAft>
            </a:pPr>
            <a:r>
              <a:rPr lang="en-US" sz="2000" dirty="0">
                <a:cs typeface="Segoe UI" pitchFamily="34" charset="0"/>
              </a:rPr>
              <a:t>PowerShell is the best option for repeatable deployment, Azure integration, and DSC</a:t>
            </a:r>
          </a:p>
          <a:p>
            <a:pPr defTabSz="932472" fontAlgn="base">
              <a:spcBef>
                <a:spcPts val="600"/>
              </a:spcBef>
              <a:spcAft>
                <a:spcPts val="600"/>
              </a:spcAft>
            </a:pPr>
            <a:r>
              <a:rPr lang="en-US" sz="2000" dirty="0">
                <a:cs typeface="Segoe UI" pitchFamily="34" charset="0"/>
              </a:rPr>
              <a:t>Other options include Terraform or partner management solutions</a:t>
            </a:r>
          </a:p>
        </p:txBody>
      </p:sp>
      <p:sp>
        <p:nvSpPr>
          <p:cNvPr id="12" name="Rectangle 11">
            <a:extLst>
              <a:ext uri="{FF2B5EF4-FFF2-40B4-BE49-F238E27FC236}">
                <a16:creationId xmlns:a16="http://schemas.microsoft.com/office/drawing/2014/main" id="{13A252B2-E4D4-4FFE-808D-A6116A9B73BA}"/>
              </a:ext>
            </a:extLst>
          </p:cNvPr>
          <p:cNvSpPr/>
          <p:nvPr/>
        </p:nvSpPr>
        <p:spPr>
          <a:xfrm>
            <a:off x="442808" y="2090056"/>
            <a:ext cx="2633015" cy="4359511"/>
          </a:xfrm>
          <a:prstGeom prst="rect">
            <a:avLst/>
          </a:prstGeom>
          <a:ln w="6350">
            <a:solidFill>
              <a:schemeClr val="bg1">
                <a:lumMod val="85000"/>
              </a:schemeClr>
            </a:solidFill>
          </a:ln>
        </p:spPr>
        <p:txBody>
          <a:bodyPr wrap="square" lIns="137160" tIns="91440" rIns="137160" bIns="91440">
            <a:noAutofit/>
          </a:bodyPr>
          <a:lstStyle/>
          <a:p>
            <a:pPr>
              <a:spcBef>
                <a:spcPts val="3000"/>
              </a:spcBef>
              <a:spcAft>
                <a:spcPts val="600"/>
              </a:spcAft>
            </a:pPr>
            <a:r>
              <a:rPr lang="en-US" sz="2400" dirty="0">
                <a:solidFill>
                  <a:schemeClr val="accent1"/>
                </a:solidFill>
                <a:cs typeface="Segoe UI" pitchFamily="34" charset="0"/>
              </a:rPr>
              <a:t>Deployment</a:t>
            </a:r>
          </a:p>
          <a:p>
            <a:pPr>
              <a:spcBef>
                <a:spcPts val="600"/>
              </a:spcBef>
              <a:spcAft>
                <a:spcPts val="600"/>
              </a:spcAft>
            </a:pPr>
            <a:r>
              <a:rPr lang="en-US" sz="2000" dirty="0">
                <a:cs typeface="Segoe UI" pitchFamily="34" charset="0"/>
              </a:rPr>
              <a:t>Onboarding will be through Azure Marketplace or through </a:t>
            </a:r>
            <a:r>
              <a:rPr lang="en-US" sz="2000" dirty="0" err="1">
                <a:cs typeface="Segoe UI" pitchFamily="34" charset="0"/>
              </a:rPr>
              <a:t>Github</a:t>
            </a:r>
            <a:r>
              <a:rPr lang="en-US" sz="2000" dirty="0">
                <a:cs typeface="Segoe UI" pitchFamily="34" charset="0"/>
              </a:rPr>
              <a:t> using ARM templates to deploy new or update existing host pool</a:t>
            </a:r>
          </a:p>
        </p:txBody>
      </p:sp>
      <p:sp>
        <p:nvSpPr>
          <p:cNvPr id="13" name="Rectangle 12">
            <a:extLst>
              <a:ext uri="{FF2B5EF4-FFF2-40B4-BE49-F238E27FC236}">
                <a16:creationId xmlns:a16="http://schemas.microsoft.com/office/drawing/2014/main" id="{F50F6271-C23B-4D4A-9D7B-162D769B6BE0}"/>
              </a:ext>
            </a:extLst>
          </p:cNvPr>
          <p:cNvSpPr/>
          <p:nvPr/>
        </p:nvSpPr>
        <p:spPr>
          <a:xfrm>
            <a:off x="9639300" y="2090056"/>
            <a:ext cx="2359025" cy="4359511"/>
          </a:xfrm>
          <a:prstGeom prst="rect">
            <a:avLst/>
          </a:prstGeom>
          <a:ln w="6350">
            <a:solidFill>
              <a:schemeClr val="bg1">
                <a:lumMod val="85000"/>
              </a:schemeClr>
            </a:solidFill>
          </a:ln>
        </p:spPr>
        <p:txBody>
          <a:bodyPr wrap="square" lIns="137160" tIns="91440" rIns="137160" bIns="91440">
            <a:noAutofit/>
          </a:bodyPr>
          <a:lstStyle/>
          <a:p>
            <a:pPr>
              <a:spcBef>
                <a:spcPts val="600"/>
              </a:spcBef>
              <a:spcAft>
                <a:spcPts val="600"/>
              </a:spcAft>
            </a:pPr>
            <a:r>
              <a:rPr lang="en-US" sz="2400" dirty="0">
                <a:solidFill>
                  <a:schemeClr val="accent1"/>
                </a:solidFill>
                <a:cs typeface="Segoe UI" pitchFamily="34" charset="0"/>
              </a:rPr>
              <a:t>Hosting partners</a:t>
            </a:r>
          </a:p>
          <a:p>
            <a:pPr>
              <a:spcBef>
                <a:spcPts val="600"/>
              </a:spcBef>
              <a:spcAft>
                <a:spcPts val="600"/>
              </a:spcAft>
            </a:pPr>
            <a:r>
              <a:rPr lang="en-US" sz="2000" dirty="0">
                <a:cs typeface="Segoe UI" pitchFamily="34" charset="0"/>
              </a:rPr>
              <a:t>Leverage multitenancy support to scale the number of customers</a:t>
            </a:r>
          </a:p>
        </p:txBody>
      </p:sp>
      <p:cxnSp>
        <p:nvCxnSpPr>
          <p:cNvPr id="14" name="Straight Connector 13">
            <a:extLst>
              <a:ext uri="{FF2B5EF4-FFF2-40B4-BE49-F238E27FC236}">
                <a16:creationId xmlns:a16="http://schemas.microsoft.com/office/drawing/2014/main" id="{10737019-2BDE-42D7-AC28-8FEAB8EB82F7}"/>
              </a:ext>
            </a:extLst>
          </p:cNvPr>
          <p:cNvCxnSpPr/>
          <p:nvPr/>
        </p:nvCxnSpPr>
        <p:spPr>
          <a:xfrm>
            <a:off x="466559" y="20900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CD3FCAC-4501-4581-813C-020CACB8D585}"/>
              </a:ext>
            </a:extLst>
          </p:cNvPr>
          <p:cNvCxnSpPr/>
          <p:nvPr/>
        </p:nvCxnSpPr>
        <p:spPr>
          <a:xfrm>
            <a:off x="3359810" y="20900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8F16B1E-2037-4DBE-9AA1-5978927C2345}"/>
              </a:ext>
            </a:extLst>
          </p:cNvPr>
          <p:cNvCxnSpPr/>
          <p:nvPr/>
        </p:nvCxnSpPr>
        <p:spPr>
          <a:xfrm>
            <a:off x="9651492" y="20900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7" name="Group 26">
            <a:extLst>
              <a:ext uri="{FF2B5EF4-FFF2-40B4-BE49-F238E27FC236}">
                <a16:creationId xmlns:a16="http://schemas.microsoft.com/office/drawing/2014/main" id="{A070E13C-AD56-4449-920D-9599F2AC4DA4}"/>
              </a:ext>
            </a:extLst>
          </p:cNvPr>
          <p:cNvGrpSpPr/>
          <p:nvPr/>
        </p:nvGrpSpPr>
        <p:grpSpPr>
          <a:xfrm>
            <a:off x="3319625" y="1560576"/>
            <a:ext cx="581711" cy="395076"/>
            <a:chOff x="2100851" y="4960202"/>
            <a:chExt cx="431482" cy="293047"/>
          </a:xfrm>
        </p:grpSpPr>
        <p:sp>
          <p:nvSpPr>
            <p:cNvPr id="28" name="Freeform: Shape 27">
              <a:extLst>
                <a:ext uri="{FF2B5EF4-FFF2-40B4-BE49-F238E27FC236}">
                  <a16:creationId xmlns:a16="http://schemas.microsoft.com/office/drawing/2014/main" id="{D3C7A668-8AA7-4598-971A-CB3F7E3F1E95}"/>
                </a:ext>
              </a:extLst>
            </p:cNvPr>
            <p:cNvSpPr/>
            <p:nvPr/>
          </p:nvSpPr>
          <p:spPr>
            <a:xfrm>
              <a:off x="2163764" y="5205624"/>
              <a:ext cx="142875" cy="47625"/>
            </a:xfrm>
            <a:custGeom>
              <a:avLst/>
              <a:gdLst>
                <a:gd name="connsiteX0" fmla="*/ 136888 w 142875"/>
                <a:gd name="connsiteY0" fmla="*/ 7348 h 47625"/>
                <a:gd name="connsiteX1" fmla="*/ 136888 w 142875"/>
                <a:gd name="connsiteY1" fmla="*/ 45448 h 47625"/>
                <a:gd name="connsiteX2" fmla="*/ 7348 w 142875"/>
                <a:gd name="connsiteY2" fmla="*/ 45448 h 47625"/>
                <a:gd name="connsiteX3" fmla="*/ 7348 w 142875"/>
                <a:gd name="connsiteY3" fmla="*/ 7348 h 47625"/>
              </a:gdLst>
              <a:ahLst/>
              <a:cxnLst>
                <a:cxn ang="0">
                  <a:pos x="connsiteX0" y="connsiteY0"/>
                </a:cxn>
                <a:cxn ang="0">
                  <a:pos x="connsiteX1" y="connsiteY1"/>
                </a:cxn>
                <a:cxn ang="0">
                  <a:pos x="connsiteX2" y="connsiteY2"/>
                </a:cxn>
                <a:cxn ang="0">
                  <a:pos x="connsiteX3" y="connsiteY3"/>
                </a:cxn>
              </a:cxnLst>
              <a:rect l="l" t="t" r="r" b="b"/>
              <a:pathLst>
                <a:path w="142875" h="47625">
                  <a:moveTo>
                    <a:pt x="136888" y="7348"/>
                  </a:moveTo>
                  <a:lnTo>
                    <a:pt x="136888" y="45448"/>
                  </a:lnTo>
                  <a:lnTo>
                    <a:pt x="7348" y="45448"/>
                  </a:lnTo>
                  <a:lnTo>
                    <a:pt x="7348" y="7348"/>
                  </a:lnTo>
                  <a:close/>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29" name="Freeform: Shape 28">
              <a:extLst>
                <a:ext uri="{FF2B5EF4-FFF2-40B4-BE49-F238E27FC236}">
                  <a16:creationId xmlns:a16="http://schemas.microsoft.com/office/drawing/2014/main" id="{D5AD1F2E-0A74-4E0A-A5FF-B70BCB5C3E4F}"/>
                </a:ext>
              </a:extLst>
            </p:cNvPr>
            <p:cNvSpPr/>
            <p:nvPr/>
          </p:nvSpPr>
          <p:spPr>
            <a:xfrm>
              <a:off x="2100851" y="4960202"/>
              <a:ext cx="190500" cy="257175"/>
            </a:xfrm>
            <a:custGeom>
              <a:avLst/>
              <a:gdLst>
                <a:gd name="connsiteX0" fmla="*/ 184513 w 190500"/>
                <a:gd name="connsiteY0" fmla="*/ 249703 h 257175"/>
                <a:gd name="connsiteX1" fmla="*/ 184513 w 190500"/>
                <a:gd name="connsiteY1" fmla="*/ 189696 h 257175"/>
                <a:gd name="connsiteX2" fmla="*/ 169273 w 190500"/>
                <a:gd name="connsiteY2" fmla="*/ 149691 h 257175"/>
                <a:gd name="connsiteX3" fmla="*/ 99741 w 190500"/>
                <a:gd name="connsiteY3" fmla="*/ 79206 h 257175"/>
                <a:gd name="connsiteX4" fmla="*/ 77833 w 190500"/>
                <a:gd name="connsiteY4" fmla="*/ 76348 h 257175"/>
                <a:gd name="connsiteX5" fmla="*/ 74023 w 190500"/>
                <a:gd name="connsiteY5" fmla="*/ 109686 h 257175"/>
                <a:gd name="connsiteX6" fmla="*/ 115933 w 190500"/>
                <a:gd name="connsiteY6" fmla="*/ 152548 h 257175"/>
                <a:gd name="connsiteX7" fmla="*/ 116886 w 190500"/>
                <a:gd name="connsiteY7" fmla="*/ 169693 h 257175"/>
                <a:gd name="connsiteX8" fmla="*/ 99741 w 190500"/>
                <a:gd name="connsiteY8" fmla="*/ 170646 h 257175"/>
                <a:gd name="connsiteX9" fmla="*/ 52116 w 190500"/>
                <a:gd name="connsiteY9" fmla="*/ 123021 h 257175"/>
                <a:gd name="connsiteX10" fmla="*/ 51163 w 190500"/>
                <a:gd name="connsiteY10" fmla="*/ 121116 h 257175"/>
                <a:gd name="connsiteX11" fmla="*/ 42591 w 190500"/>
                <a:gd name="connsiteY11" fmla="*/ 92541 h 257175"/>
                <a:gd name="connsiteX12" fmla="*/ 39733 w 190500"/>
                <a:gd name="connsiteY12" fmla="*/ 40153 h 257175"/>
                <a:gd name="connsiteX13" fmla="*/ 37828 w 190500"/>
                <a:gd name="connsiteY13" fmla="*/ 18246 h 257175"/>
                <a:gd name="connsiteX14" fmla="*/ 18778 w 190500"/>
                <a:gd name="connsiteY14" fmla="*/ 7768 h 257175"/>
                <a:gd name="connsiteX15" fmla="*/ 7348 w 190500"/>
                <a:gd name="connsiteY15" fmla="*/ 23961 h 257175"/>
                <a:gd name="connsiteX16" fmla="*/ 7348 w 190500"/>
                <a:gd name="connsiteY16" fmla="*/ 78253 h 257175"/>
                <a:gd name="connsiteX17" fmla="*/ 7348 w 190500"/>
                <a:gd name="connsiteY17" fmla="*/ 78253 h 257175"/>
                <a:gd name="connsiteX18" fmla="*/ 7348 w 190500"/>
                <a:gd name="connsiteY18" fmla="*/ 126831 h 257175"/>
                <a:gd name="connsiteX19" fmla="*/ 17826 w 190500"/>
                <a:gd name="connsiteY19" fmla="*/ 160168 h 257175"/>
                <a:gd name="connsiteX20" fmla="*/ 87358 w 190500"/>
                <a:gd name="connsiteY20" fmla="*/ 250656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0500" h="257175">
                  <a:moveTo>
                    <a:pt x="184513" y="249703"/>
                  </a:moveTo>
                  <a:cubicBezTo>
                    <a:pt x="184513" y="249703"/>
                    <a:pt x="184513" y="207793"/>
                    <a:pt x="184513" y="189696"/>
                  </a:cubicBezTo>
                  <a:cubicBezTo>
                    <a:pt x="184513" y="173503"/>
                    <a:pt x="178798" y="160168"/>
                    <a:pt x="169273" y="149691"/>
                  </a:cubicBezTo>
                  <a:cubicBezTo>
                    <a:pt x="146413" y="125878"/>
                    <a:pt x="123553" y="102066"/>
                    <a:pt x="99741" y="79206"/>
                  </a:cubicBezTo>
                  <a:cubicBezTo>
                    <a:pt x="94026" y="73491"/>
                    <a:pt x="83548" y="72538"/>
                    <a:pt x="77833" y="76348"/>
                  </a:cubicBezTo>
                  <a:cubicBezTo>
                    <a:pt x="64498" y="84921"/>
                    <a:pt x="65451" y="100161"/>
                    <a:pt x="74023" y="109686"/>
                  </a:cubicBezTo>
                  <a:cubicBezTo>
                    <a:pt x="88311" y="123973"/>
                    <a:pt x="102598" y="138261"/>
                    <a:pt x="115933" y="152548"/>
                  </a:cubicBezTo>
                  <a:cubicBezTo>
                    <a:pt x="121648" y="158263"/>
                    <a:pt x="121648" y="164931"/>
                    <a:pt x="116886" y="169693"/>
                  </a:cubicBezTo>
                  <a:cubicBezTo>
                    <a:pt x="113076" y="173503"/>
                    <a:pt x="103551" y="174456"/>
                    <a:pt x="99741" y="170646"/>
                  </a:cubicBezTo>
                  <a:cubicBezTo>
                    <a:pt x="83548" y="154453"/>
                    <a:pt x="68308" y="138261"/>
                    <a:pt x="52116" y="123021"/>
                  </a:cubicBezTo>
                  <a:cubicBezTo>
                    <a:pt x="51163" y="122068"/>
                    <a:pt x="51163" y="122068"/>
                    <a:pt x="51163" y="121116"/>
                  </a:cubicBezTo>
                  <a:cubicBezTo>
                    <a:pt x="45448" y="112543"/>
                    <a:pt x="42591" y="103018"/>
                    <a:pt x="42591" y="92541"/>
                  </a:cubicBezTo>
                  <a:cubicBezTo>
                    <a:pt x="42591" y="75396"/>
                    <a:pt x="40686" y="57298"/>
                    <a:pt x="39733" y="40153"/>
                  </a:cubicBezTo>
                  <a:cubicBezTo>
                    <a:pt x="38781" y="32533"/>
                    <a:pt x="39733" y="24913"/>
                    <a:pt x="37828" y="18246"/>
                  </a:cubicBezTo>
                  <a:cubicBezTo>
                    <a:pt x="35923" y="10626"/>
                    <a:pt x="26398" y="5863"/>
                    <a:pt x="18778" y="7768"/>
                  </a:cubicBezTo>
                  <a:cubicBezTo>
                    <a:pt x="12111" y="7768"/>
                    <a:pt x="7348" y="15388"/>
                    <a:pt x="7348" y="23961"/>
                  </a:cubicBezTo>
                  <a:cubicBezTo>
                    <a:pt x="7348" y="42058"/>
                    <a:pt x="7348" y="60156"/>
                    <a:pt x="7348" y="78253"/>
                  </a:cubicBezTo>
                  <a:lnTo>
                    <a:pt x="7348" y="78253"/>
                  </a:lnTo>
                  <a:cubicBezTo>
                    <a:pt x="7348" y="94446"/>
                    <a:pt x="7348" y="110638"/>
                    <a:pt x="7348" y="126831"/>
                  </a:cubicBezTo>
                  <a:cubicBezTo>
                    <a:pt x="7348" y="139213"/>
                    <a:pt x="10206" y="149691"/>
                    <a:pt x="17826" y="160168"/>
                  </a:cubicBezTo>
                  <a:cubicBezTo>
                    <a:pt x="34971" y="181123"/>
                    <a:pt x="87358" y="250656"/>
                    <a:pt x="87358" y="250656"/>
                  </a:cubicBez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30" name="Freeform: Shape 29">
              <a:extLst>
                <a:ext uri="{FF2B5EF4-FFF2-40B4-BE49-F238E27FC236}">
                  <a16:creationId xmlns:a16="http://schemas.microsoft.com/office/drawing/2014/main" id="{9CE36886-3AC8-42EF-963F-7FE5A26A3D55}"/>
                </a:ext>
              </a:extLst>
            </p:cNvPr>
            <p:cNvSpPr/>
            <p:nvPr/>
          </p:nvSpPr>
          <p:spPr>
            <a:xfrm>
              <a:off x="2326284" y="5205029"/>
              <a:ext cx="142875" cy="47625"/>
            </a:xfrm>
            <a:custGeom>
              <a:avLst/>
              <a:gdLst>
                <a:gd name="connsiteX0" fmla="*/ 136888 w 142875"/>
                <a:gd name="connsiteY0" fmla="*/ 7348 h 47625"/>
                <a:gd name="connsiteX1" fmla="*/ 136888 w 142875"/>
                <a:gd name="connsiteY1" fmla="*/ 45448 h 47625"/>
                <a:gd name="connsiteX2" fmla="*/ 7348 w 142875"/>
                <a:gd name="connsiteY2" fmla="*/ 45448 h 47625"/>
                <a:gd name="connsiteX3" fmla="*/ 7348 w 142875"/>
                <a:gd name="connsiteY3" fmla="*/ 7348 h 47625"/>
              </a:gdLst>
              <a:ahLst/>
              <a:cxnLst>
                <a:cxn ang="0">
                  <a:pos x="connsiteX0" y="connsiteY0"/>
                </a:cxn>
                <a:cxn ang="0">
                  <a:pos x="connsiteX1" y="connsiteY1"/>
                </a:cxn>
                <a:cxn ang="0">
                  <a:pos x="connsiteX2" y="connsiteY2"/>
                </a:cxn>
                <a:cxn ang="0">
                  <a:pos x="connsiteX3" y="connsiteY3"/>
                </a:cxn>
              </a:cxnLst>
              <a:rect l="l" t="t" r="r" b="b"/>
              <a:pathLst>
                <a:path w="142875" h="47625">
                  <a:moveTo>
                    <a:pt x="136888" y="7348"/>
                  </a:moveTo>
                  <a:lnTo>
                    <a:pt x="136888" y="45448"/>
                  </a:lnTo>
                  <a:lnTo>
                    <a:pt x="7348" y="45448"/>
                  </a:lnTo>
                  <a:lnTo>
                    <a:pt x="7348" y="7348"/>
                  </a:lnTo>
                  <a:close/>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31" name="Freeform: Shape 30">
              <a:extLst>
                <a:ext uri="{FF2B5EF4-FFF2-40B4-BE49-F238E27FC236}">
                  <a16:creationId xmlns:a16="http://schemas.microsoft.com/office/drawing/2014/main" id="{69D42A2F-0828-425E-956F-FA78EA3BD922}"/>
                </a:ext>
              </a:extLst>
            </p:cNvPr>
            <p:cNvSpPr/>
            <p:nvPr/>
          </p:nvSpPr>
          <p:spPr>
            <a:xfrm>
              <a:off x="2341833" y="4960202"/>
              <a:ext cx="190500" cy="257175"/>
            </a:xfrm>
            <a:custGeom>
              <a:avLst/>
              <a:gdLst>
                <a:gd name="connsiteX0" fmla="*/ 7348 w 190500"/>
                <a:gd name="connsiteY0" fmla="*/ 249703 h 257175"/>
                <a:gd name="connsiteX1" fmla="*/ 7348 w 190500"/>
                <a:gd name="connsiteY1" fmla="*/ 189696 h 257175"/>
                <a:gd name="connsiteX2" fmla="*/ 22588 w 190500"/>
                <a:gd name="connsiteY2" fmla="*/ 149691 h 257175"/>
                <a:gd name="connsiteX3" fmla="*/ 92121 w 190500"/>
                <a:gd name="connsiteY3" fmla="*/ 79206 h 257175"/>
                <a:gd name="connsiteX4" fmla="*/ 114028 w 190500"/>
                <a:gd name="connsiteY4" fmla="*/ 76348 h 257175"/>
                <a:gd name="connsiteX5" fmla="*/ 116886 w 190500"/>
                <a:gd name="connsiteY5" fmla="*/ 109686 h 257175"/>
                <a:gd name="connsiteX6" fmla="*/ 74976 w 190500"/>
                <a:gd name="connsiteY6" fmla="*/ 152548 h 257175"/>
                <a:gd name="connsiteX7" fmla="*/ 74023 w 190500"/>
                <a:gd name="connsiteY7" fmla="*/ 169693 h 257175"/>
                <a:gd name="connsiteX8" fmla="*/ 91168 w 190500"/>
                <a:gd name="connsiteY8" fmla="*/ 170646 h 257175"/>
                <a:gd name="connsiteX9" fmla="*/ 138793 w 190500"/>
                <a:gd name="connsiteY9" fmla="*/ 123021 h 257175"/>
                <a:gd name="connsiteX10" fmla="*/ 139746 w 190500"/>
                <a:gd name="connsiteY10" fmla="*/ 121116 h 257175"/>
                <a:gd name="connsiteX11" fmla="*/ 148318 w 190500"/>
                <a:gd name="connsiteY11" fmla="*/ 92541 h 257175"/>
                <a:gd name="connsiteX12" fmla="*/ 151176 w 190500"/>
                <a:gd name="connsiteY12" fmla="*/ 40153 h 257175"/>
                <a:gd name="connsiteX13" fmla="*/ 153081 w 190500"/>
                <a:gd name="connsiteY13" fmla="*/ 18246 h 257175"/>
                <a:gd name="connsiteX14" fmla="*/ 172131 w 190500"/>
                <a:gd name="connsiteY14" fmla="*/ 7768 h 257175"/>
                <a:gd name="connsiteX15" fmla="*/ 183561 w 190500"/>
                <a:gd name="connsiteY15" fmla="*/ 24913 h 257175"/>
                <a:gd name="connsiteX16" fmla="*/ 183561 w 190500"/>
                <a:gd name="connsiteY16" fmla="*/ 79206 h 257175"/>
                <a:gd name="connsiteX17" fmla="*/ 183561 w 190500"/>
                <a:gd name="connsiteY17" fmla="*/ 79206 h 257175"/>
                <a:gd name="connsiteX18" fmla="*/ 183561 w 190500"/>
                <a:gd name="connsiteY18" fmla="*/ 127783 h 257175"/>
                <a:gd name="connsiteX19" fmla="*/ 173083 w 190500"/>
                <a:gd name="connsiteY19" fmla="*/ 161121 h 257175"/>
                <a:gd name="connsiteX20" fmla="*/ 103551 w 190500"/>
                <a:gd name="connsiteY20" fmla="*/ 251608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0500" h="257175">
                  <a:moveTo>
                    <a:pt x="7348" y="249703"/>
                  </a:moveTo>
                  <a:cubicBezTo>
                    <a:pt x="7348" y="249703"/>
                    <a:pt x="7348" y="207793"/>
                    <a:pt x="7348" y="189696"/>
                  </a:cubicBezTo>
                  <a:cubicBezTo>
                    <a:pt x="7348" y="173503"/>
                    <a:pt x="13063" y="160168"/>
                    <a:pt x="22588" y="149691"/>
                  </a:cubicBezTo>
                  <a:cubicBezTo>
                    <a:pt x="45448" y="125878"/>
                    <a:pt x="68308" y="102066"/>
                    <a:pt x="92121" y="79206"/>
                  </a:cubicBezTo>
                  <a:cubicBezTo>
                    <a:pt x="97836" y="73491"/>
                    <a:pt x="108313" y="72538"/>
                    <a:pt x="114028" y="76348"/>
                  </a:cubicBezTo>
                  <a:cubicBezTo>
                    <a:pt x="126411" y="84921"/>
                    <a:pt x="125458" y="100161"/>
                    <a:pt x="116886" y="109686"/>
                  </a:cubicBezTo>
                  <a:cubicBezTo>
                    <a:pt x="102598" y="123973"/>
                    <a:pt x="88311" y="138261"/>
                    <a:pt x="74976" y="152548"/>
                  </a:cubicBezTo>
                  <a:cubicBezTo>
                    <a:pt x="69261" y="158263"/>
                    <a:pt x="69261" y="164931"/>
                    <a:pt x="74023" y="169693"/>
                  </a:cubicBezTo>
                  <a:cubicBezTo>
                    <a:pt x="77833" y="173503"/>
                    <a:pt x="87358" y="174456"/>
                    <a:pt x="91168" y="170646"/>
                  </a:cubicBezTo>
                  <a:cubicBezTo>
                    <a:pt x="107361" y="154453"/>
                    <a:pt x="122601" y="138261"/>
                    <a:pt x="138793" y="123021"/>
                  </a:cubicBezTo>
                  <a:cubicBezTo>
                    <a:pt x="139746" y="122068"/>
                    <a:pt x="139746" y="122068"/>
                    <a:pt x="139746" y="121116"/>
                  </a:cubicBezTo>
                  <a:cubicBezTo>
                    <a:pt x="145461" y="112543"/>
                    <a:pt x="148318" y="103018"/>
                    <a:pt x="148318" y="92541"/>
                  </a:cubicBezTo>
                  <a:cubicBezTo>
                    <a:pt x="148318" y="75396"/>
                    <a:pt x="150223" y="57298"/>
                    <a:pt x="151176" y="40153"/>
                  </a:cubicBezTo>
                  <a:cubicBezTo>
                    <a:pt x="152128" y="32533"/>
                    <a:pt x="151176" y="24913"/>
                    <a:pt x="153081" y="18246"/>
                  </a:cubicBezTo>
                  <a:cubicBezTo>
                    <a:pt x="154986" y="10626"/>
                    <a:pt x="164511" y="5863"/>
                    <a:pt x="172131" y="7768"/>
                  </a:cubicBezTo>
                  <a:cubicBezTo>
                    <a:pt x="178798" y="8721"/>
                    <a:pt x="183561" y="16341"/>
                    <a:pt x="183561" y="24913"/>
                  </a:cubicBezTo>
                  <a:cubicBezTo>
                    <a:pt x="183561" y="43011"/>
                    <a:pt x="183561" y="61108"/>
                    <a:pt x="183561" y="79206"/>
                  </a:cubicBezTo>
                  <a:lnTo>
                    <a:pt x="183561" y="79206"/>
                  </a:lnTo>
                  <a:cubicBezTo>
                    <a:pt x="183561" y="95398"/>
                    <a:pt x="183561" y="111591"/>
                    <a:pt x="183561" y="127783"/>
                  </a:cubicBezTo>
                  <a:cubicBezTo>
                    <a:pt x="183561" y="140166"/>
                    <a:pt x="180703" y="150643"/>
                    <a:pt x="173083" y="161121"/>
                  </a:cubicBezTo>
                  <a:cubicBezTo>
                    <a:pt x="155938" y="182076"/>
                    <a:pt x="103551" y="251608"/>
                    <a:pt x="103551" y="251608"/>
                  </a:cubicBez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grpSp>
      <p:grpSp>
        <p:nvGrpSpPr>
          <p:cNvPr id="36" name="Group 22">
            <a:extLst>
              <a:ext uri="{FF2B5EF4-FFF2-40B4-BE49-F238E27FC236}">
                <a16:creationId xmlns:a16="http://schemas.microsoft.com/office/drawing/2014/main" id="{2BD18A0A-6110-4B07-9DEF-4931E1C0FEF9}"/>
              </a:ext>
            </a:extLst>
          </p:cNvPr>
          <p:cNvGrpSpPr>
            <a:grpSpLocks noChangeAspect="1"/>
          </p:cNvGrpSpPr>
          <p:nvPr/>
        </p:nvGrpSpPr>
        <p:grpSpPr bwMode="auto">
          <a:xfrm>
            <a:off x="448714" y="1513468"/>
            <a:ext cx="403762" cy="441465"/>
            <a:chOff x="2903" y="1095"/>
            <a:chExt cx="2024" cy="2213"/>
          </a:xfrm>
        </p:grpSpPr>
        <p:sp>
          <p:nvSpPr>
            <p:cNvPr id="37" name="Freeform 23">
              <a:extLst>
                <a:ext uri="{FF2B5EF4-FFF2-40B4-BE49-F238E27FC236}">
                  <a16:creationId xmlns:a16="http://schemas.microsoft.com/office/drawing/2014/main" id="{55A6D4ED-DFF7-49EE-A31C-61AE75C5A4CE}"/>
                </a:ext>
              </a:extLst>
            </p:cNvPr>
            <p:cNvSpPr>
              <a:spLocks noEditPoints="1"/>
            </p:cNvSpPr>
            <p:nvPr/>
          </p:nvSpPr>
          <p:spPr bwMode="auto">
            <a:xfrm>
              <a:off x="2903" y="1095"/>
              <a:ext cx="1691" cy="2213"/>
            </a:xfrm>
            <a:custGeom>
              <a:avLst/>
              <a:gdLst>
                <a:gd name="T0" fmla="*/ 260 w 716"/>
                <a:gd name="T1" fmla="*/ 94 h 938"/>
                <a:gd name="T2" fmla="*/ 358 w 716"/>
                <a:gd name="T3" fmla="*/ 0 h 938"/>
                <a:gd name="T4" fmla="*/ 456 w 716"/>
                <a:gd name="T5" fmla="*/ 94 h 938"/>
                <a:gd name="T6" fmla="*/ 456 w 716"/>
                <a:gd name="T7" fmla="*/ 125 h 938"/>
                <a:gd name="T8" fmla="*/ 586 w 716"/>
                <a:gd name="T9" fmla="*/ 125 h 938"/>
                <a:gd name="T10" fmla="*/ 586 w 716"/>
                <a:gd name="T11" fmla="*/ 250 h 938"/>
                <a:gd name="T12" fmla="*/ 130 w 716"/>
                <a:gd name="T13" fmla="*/ 250 h 938"/>
                <a:gd name="T14" fmla="*/ 130 w 716"/>
                <a:gd name="T15" fmla="*/ 125 h 938"/>
                <a:gd name="T16" fmla="*/ 260 w 716"/>
                <a:gd name="T17" fmla="*/ 125 h 938"/>
                <a:gd name="T18" fmla="*/ 260 w 716"/>
                <a:gd name="T19" fmla="*/ 94 h 938"/>
                <a:gd name="T20" fmla="*/ 260 w 716"/>
                <a:gd name="T21" fmla="*/ 94 h 938"/>
                <a:gd name="T22" fmla="*/ 716 w 716"/>
                <a:gd name="T23" fmla="*/ 693 h 938"/>
                <a:gd name="T24" fmla="*/ 716 w 716"/>
                <a:gd name="T25" fmla="*/ 125 h 938"/>
                <a:gd name="T26" fmla="*/ 586 w 716"/>
                <a:gd name="T27" fmla="*/ 125 h 938"/>
                <a:gd name="T28" fmla="*/ 130 w 716"/>
                <a:gd name="T29" fmla="*/ 125 h 938"/>
                <a:gd name="T30" fmla="*/ 0 w 716"/>
                <a:gd name="T31" fmla="*/ 125 h 938"/>
                <a:gd name="T32" fmla="*/ 0 w 716"/>
                <a:gd name="T33" fmla="*/ 938 h 938"/>
                <a:gd name="T34" fmla="*/ 399 w 716"/>
                <a:gd name="T35" fmla="*/ 938 h 938"/>
                <a:gd name="T36" fmla="*/ 130 w 716"/>
                <a:gd name="T37" fmla="*/ 438 h 938"/>
                <a:gd name="T38" fmla="*/ 586 w 716"/>
                <a:gd name="T39" fmla="*/ 438 h 938"/>
                <a:gd name="T40" fmla="*/ 586 w 716"/>
                <a:gd name="T41" fmla="*/ 625 h 938"/>
                <a:gd name="T42" fmla="*/ 130 w 716"/>
                <a:gd name="T43" fmla="*/ 625 h 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16" h="938">
                  <a:moveTo>
                    <a:pt x="260" y="94"/>
                  </a:moveTo>
                  <a:cubicBezTo>
                    <a:pt x="260" y="42"/>
                    <a:pt x="304" y="0"/>
                    <a:pt x="358" y="0"/>
                  </a:cubicBezTo>
                  <a:cubicBezTo>
                    <a:pt x="412" y="0"/>
                    <a:pt x="456" y="42"/>
                    <a:pt x="456" y="94"/>
                  </a:cubicBezTo>
                  <a:cubicBezTo>
                    <a:pt x="456" y="125"/>
                    <a:pt x="456" y="125"/>
                    <a:pt x="456" y="125"/>
                  </a:cubicBezTo>
                  <a:cubicBezTo>
                    <a:pt x="586" y="125"/>
                    <a:pt x="586" y="125"/>
                    <a:pt x="586" y="125"/>
                  </a:cubicBezTo>
                  <a:cubicBezTo>
                    <a:pt x="586" y="250"/>
                    <a:pt x="586" y="250"/>
                    <a:pt x="586" y="250"/>
                  </a:cubicBezTo>
                  <a:cubicBezTo>
                    <a:pt x="130" y="250"/>
                    <a:pt x="130" y="250"/>
                    <a:pt x="130" y="250"/>
                  </a:cubicBezTo>
                  <a:cubicBezTo>
                    <a:pt x="130" y="125"/>
                    <a:pt x="130" y="125"/>
                    <a:pt x="130" y="125"/>
                  </a:cubicBezTo>
                  <a:cubicBezTo>
                    <a:pt x="260" y="125"/>
                    <a:pt x="260" y="125"/>
                    <a:pt x="260" y="125"/>
                  </a:cubicBezTo>
                  <a:cubicBezTo>
                    <a:pt x="260" y="94"/>
                    <a:pt x="260" y="94"/>
                    <a:pt x="260" y="94"/>
                  </a:cubicBezTo>
                  <a:cubicBezTo>
                    <a:pt x="260" y="94"/>
                    <a:pt x="260" y="94"/>
                    <a:pt x="260" y="94"/>
                  </a:cubicBezTo>
                  <a:close/>
                  <a:moveTo>
                    <a:pt x="716" y="693"/>
                  </a:moveTo>
                  <a:cubicBezTo>
                    <a:pt x="716" y="677"/>
                    <a:pt x="716" y="125"/>
                    <a:pt x="716" y="125"/>
                  </a:cubicBezTo>
                  <a:cubicBezTo>
                    <a:pt x="586" y="125"/>
                    <a:pt x="586" y="125"/>
                    <a:pt x="586" y="125"/>
                  </a:cubicBezTo>
                  <a:moveTo>
                    <a:pt x="130" y="125"/>
                  </a:moveTo>
                  <a:cubicBezTo>
                    <a:pt x="0" y="125"/>
                    <a:pt x="0" y="125"/>
                    <a:pt x="0" y="125"/>
                  </a:cubicBezTo>
                  <a:cubicBezTo>
                    <a:pt x="0" y="938"/>
                    <a:pt x="0" y="938"/>
                    <a:pt x="0" y="938"/>
                  </a:cubicBezTo>
                  <a:cubicBezTo>
                    <a:pt x="16" y="938"/>
                    <a:pt x="399" y="938"/>
                    <a:pt x="399" y="938"/>
                  </a:cubicBezTo>
                  <a:moveTo>
                    <a:pt x="130" y="438"/>
                  </a:moveTo>
                  <a:cubicBezTo>
                    <a:pt x="391" y="438"/>
                    <a:pt x="586" y="438"/>
                    <a:pt x="586" y="438"/>
                  </a:cubicBezTo>
                  <a:moveTo>
                    <a:pt x="586" y="625"/>
                  </a:moveTo>
                  <a:cubicBezTo>
                    <a:pt x="326" y="625"/>
                    <a:pt x="130" y="625"/>
                    <a:pt x="130" y="625"/>
                  </a:cubicBez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 name="Freeform 24">
              <a:extLst>
                <a:ext uri="{FF2B5EF4-FFF2-40B4-BE49-F238E27FC236}">
                  <a16:creationId xmlns:a16="http://schemas.microsoft.com/office/drawing/2014/main" id="{E33F37FE-6B5F-410D-993D-402663E2C254}"/>
                </a:ext>
              </a:extLst>
            </p:cNvPr>
            <p:cNvSpPr>
              <a:spLocks/>
            </p:cNvSpPr>
            <p:nvPr/>
          </p:nvSpPr>
          <p:spPr bwMode="auto">
            <a:xfrm>
              <a:off x="3923" y="2730"/>
              <a:ext cx="1004" cy="578"/>
            </a:xfrm>
            <a:custGeom>
              <a:avLst/>
              <a:gdLst>
                <a:gd name="T0" fmla="*/ 0 w 425"/>
                <a:gd name="T1" fmla="*/ 82 h 245"/>
                <a:gd name="T2" fmla="*/ 170 w 425"/>
                <a:gd name="T3" fmla="*/ 245 h 245"/>
                <a:gd name="T4" fmla="*/ 425 w 425"/>
                <a:gd name="T5" fmla="*/ 0 h 245"/>
              </a:gdLst>
              <a:ahLst/>
              <a:cxnLst>
                <a:cxn ang="0">
                  <a:pos x="T0" y="T1"/>
                </a:cxn>
                <a:cxn ang="0">
                  <a:pos x="T2" y="T3"/>
                </a:cxn>
                <a:cxn ang="0">
                  <a:pos x="T4" y="T5"/>
                </a:cxn>
              </a:cxnLst>
              <a:rect l="0" t="0" r="r" b="b"/>
              <a:pathLst>
                <a:path w="425" h="245">
                  <a:moveTo>
                    <a:pt x="0" y="82"/>
                  </a:moveTo>
                  <a:cubicBezTo>
                    <a:pt x="170" y="245"/>
                    <a:pt x="170" y="245"/>
                    <a:pt x="170" y="245"/>
                  </a:cubicBezTo>
                  <a:cubicBezTo>
                    <a:pt x="425" y="0"/>
                    <a:pt x="425" y="0"/>
                    <a:pt x="425" y="0"/>
                  </a:cubicBez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39" name="Processing_E9F5" title="Icon of two interlocked gears">
            <a:extLst>
              <a:ext uri="{FF2B5EF4-FFF2-40B4-BE49-F238E27FC236}">
                <a16:creationId xmlns:a16="http://schemas.microsoft.com/office/drawing/2014/main" id="{D3A06A1A-F66A-4E9B-A067-978AFF00FFA0}"/>
              </a:ext>
            </a:extLst>
          </p:cNvPr>
          <p:cNvSpPr>
            <a:spLocks noChangeAspect="1" noEditPoints="1"/>
          </p:cNvSpPr>
          <p:nvPr/>
        </p:nvSpPr>
        <p:spPr bwMode="auto">
          <a:xfrm>
            <a:off x="9639300" y="1513468"/>
            <a:ext cx="536949" cy="467648"/>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5875"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89825769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person standing in a room&#10;&#10;Description generated with very high confidence">
            <a:extLst>
              <a:ext uri="{FF2B5EF4-FFF2-40B4-BE49-F238E27FC236}">
                <a16:creationId xmlns:a16="http://schemas.microsoft.com/office/drawing/2014/main" id="{F425B1F6-1461-4A32-8DA0-552ECCAF3255}"/>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518720" y="-78751"/>
            <a:ext cx="3173318" cy="2371491"/>
          </a:xfrm>
          <a:prstGeom prst="rect">
            <a:avLst/>
          </a:prstGeom>
        </p:spPr>
      </p:pic>
      <p:pic>
        <p:nvPicPr>
          <p:cNvPr id="21" name="Picture 20" descr="A picture containing ground, building, sitting, outdoor&#10;&#10;Description generated with very high confidence">
            <a:extLst>
              <a:ext uri="{FF2B5EF4-FFF2-40B4-BE49-F238E27FC236}">
                <a16:creationId xmlns:a16="http://schemas.microsoft.com/office/drawing/2014/main" id="{65AC49B4-7963-46AE-ADE4-FDE2E4DE87D0}"/>
              </a:ext>
            </a:extLst>
          </p:cNvPr>
          <p:cNvPicPr>
            <a:picLocks noChangeAspect="1"/>
          </p:cNvPicPr>
          <p:nvPr/>
        </p:nvPicPr>
        <p:blipFill rotWithShape="1">
          <a:blip r:embed="rId4">
            <a:extLst>
              <a:ext uri="{28A0092B-C50C-407E-A947-70E740481C1C}">
                <a14:useLocalDpi xmlns:a14="http://schemas.microsoft.com/office/drawing/2010/main" val="0"/>
              </a:ext>
            </a:extLst>
          </a:blip>
          <a:srcRect t="-594"/>
          <a:stretch/>
        </p:blipFill>
        <p:spPr>
          <a:xfrm>
            <a:off x="9511559" y="4648490"/>
            <a:ext cx="3173320" cy="2369774"/>
          </a:xfrm>
          <a:prstGeom prst="rect">
            <a:avLst/>
          </a:prstGeom>
        </p:spPr>
      </p:pic>
      <p:pic>
        <p:nvPicPr>
          <p:cNvPr id="22" name="Picture 21" descr="A group of people in a field&#10;&#10;Description generated with very high confidence">
            <a:extLst>
              <a:ext uri="{FF2B5EF4-FFF2-40B4-BE49-F238E27FC236}">
                <a16:creationId xmlns:a16="http://schemas.microsoft.com/office/drawing/2014/main" id="{C91334B2-C8CC-46F8-BB68-5E6391676C9D}"/>
              </a:ext>
            </a:extLst>
          </p:cNvPr>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697" y="-80662"/>
            <a:ext cx="3173308" cy="2377012"/>
          </a:xfrm>
          <a:prstGeom prst="rect">
            <a:avLst/>
          </a:prstGeom>
        </p:spPr>
      </p:pic>
      <p:pic>
        <p:nvPicPr>
          <p:cNvPr id="23" name="Picture 22" descr="A person standing in front of a wall&#10;&#10;Description generated with high confidence">
            <a:extLst>
              <a:ext uri="{FF2B5EF4-FFF2-40B4-BE49-F238E27FC236}">
                <a16:creationId xmlns:a16="http://schemas.microsoft.com/office/drawing/2014/main" id="{DE1B6D44-F8C5-4DA9-99E8-A83CB966E97F}"/>
              </a:ext>
            </a:extLst>
          </p:cNvPr>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882" y="2294048"/>
            <a:ext cx="3170842" cy="2369774"/>
          </a:xfrm>
          <a:prstGeom prst="rect">
            <a:avLst/>
          </a:prstGeom>
        </p:spPr>
      </p:pic>
      <p:pic>
        <p:nvPicPr>
          <p:cNvPr id="24" name="Picture 23" descr="A large building&#10;&#10;Description generated with high confidence">
            <a:extLst>
              <a:ext uri="{FF2B5EF4-FFF2-40B4-BE49-F238E27FC236}">
                <a16:creationId xmlns:a16="http://schemas.microsoft.com/office/drawing/2014/main" id="{92DFCE2B-756B-4D55-8807-86E9E42BCC72}"/>
              </a:ext>
            </a:extLst>
          </p:cNvPr>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3171723" y="4658756"/>
            <a:ext cx="3173320" cy="2369774"/>
          </a:xfrm>
          <a:prstGeom prst="rect">
            <a:avLst/>
          </a:prstGeom>
        </p:spPr>
      </p:pic>
      <p:pic>
        <p:nvPicPr>
          <p:cNvPr id="25" name="Picture 24" descr="A person standing in a room&#10;&#10;Description generated with high confidence">
            <a:extLst>
              <a:ext uri="{FF2B5EF4-FFF2-40B4-BE49-F238E27FC236}">
                <a16:creationId xmlns:a16="http://schemas.microsoft.com/office/drawing/2014/main" id="{B56E072B-7ACE-4643-A4C0-3BF1F98AE71F}"/>
              </a:ext>
            </a:extLst>
          </p:cNvPr>
          <p:cNvPicPr>
            <a:picLocks noChangeAspect="1"/>
          </p:cNvPicPr>
          <p:nvPr/>
        </p:nvPicPr>
        <p:blipFill rotWithShape="1">
          <a:blip r:embed="rId8">
            <a:extLst>
              <a:ext uri="{28A0092B-C50C-407E-A947-70E740481C1C}">
                <a14:useLocalDpi xmlns:a14="http://schemas.microsoft.com/office/drawing/2010/main" val="0"/>
              </a:ext>
            </a:extLst>
          </a:blip>
          <a:srcRect/>
          <a:stretch/>
        </p:blipFill>
        <p:spPr>
          <a:xfrm>
            <a:off x="3172970" y="-75140"/>
            <a:ext cx="3173320" cy="2371490"/>
          </a:xfrm>
          <a:prstGeom prst="rect">
            <a:avLst/>
          </a:prstGeom>
        </p:spPr>
      </p:pic>
      <p:pic>
        <p:nvPicPr>
          <p:cNvPr id="26" name="Picture 25" descr="A person in a yellow room&#10;&#10;Description generated with high confidence">
            <a:extLst>
              <a:ext uri="{FF2B5EF4-FFF2-40B4-BE49-F238E27FC236}">
                <a16:creationId xmlns:a16="http://schemas.microsoft.com/office/drawing/2014/main" id="{B9A6A2FF-8B09-486C-A4CE-71AE2AF86353}"/>
              </a:ext>
            </a:extLst>
          </p:cNvPr>
          <p:cNvPicPr>
            <a:picLocks noChangeAspect="1"/>
          </p:cNvPicPr>
          <p:nvPr/>
        </p:nvPicPr>
        <p:blipFill rotWithShape="1">
          <a:blip r:embed="rId9">
            <a:extLst>
              <a:ext uri="{28A0092B-C50C-407E-A947-70E740481C1C}">
                <a14:useLocalDpi xmlns:a14="http://schemas.microsoft.com/office/drawing/2010/main" val="0"/>
              </a:ext>
            </a:extLst>
          </a:blip>
          <a:srcRect/>
          <a:stretch/>
        </p:blipFill>
        <p:spPr>
          <a:xfrm>
            <a:off x="6347876" y="4658431"/>
            <a:ext cx="3170844" cy="2371491"/>
          </a:xfrm>
          <a:prstGeom prst="rect">
            <a:avLst/>
          </a:prstGeom>
        </p:spPr>
      </p:pic>
      <p:pic>
        <p:nvPicPr>
          <p:cNvPr id="27" name="Picture 26" descr="A person in a white shirt&#10;&#10;Description generated with high confidence">
            <a:extLst>
              <a:ext uri="{FF2B5EF4-FFF2-40B4-BE49-F238E27FC236}">
                <a16:creationId xmlns:a16="http://schemas.microsoft.com/office/drawing/2014/main" id="{7D18D699-BDD3-4B23-A966-F4BB305EB553}"/>
              </a:ext>
            </a:extLst>
          </p:cNvPr>
          <p:cNvPicPr>
            <a:picLocks noChangeAspect="1"/>
          </p:cNvPicPr>
          <p:nvPr/>
        </p:nvPicPr>
        <p:blipFill rotWithShape="1">
          <a:blip r:embed="rId10">
            <a:extLst>
              <a:ext uri="{28A0092B-C50C-407E-A947-70E740481C1C}">
                <a14:useLocalDpi xmlns:a14="http://schemas.microsoft.com/office/drawing/2010/main" val="0"/>
              </a:ext>
            </a:extLst>
          </a:blip>
          <a:srcRect/>
          <a:stretch/>
        </p:blipFill>
        <p:spPr>
          <a:xfrm>
            <a:off x="6339394" y="2287265"/>
            <a:ext cx="3173318" cy="2371491"/>
          </a:xfrm>
          <a:prstGeom prst="rect">
            <a:avLst/>
          </a:prstGeom>
        </p:spPr>
      </p:pic>
      <p:pic>
        <p:nvPicPr>
          <p:cNvPr id="28" name="Picture 27" descr="A picture containing wall, indoor&#10;&#10;Description generated with very high confidence">
            <a:extLst>
              <a:ext uri="{FF2B5EF4-FFF2-40B4-BE49-F238E27FC236}">
                <a16:creationId xmlns:a16="http://schemas.microsoft.com/office/drawing/2014/main" id="{620CB58A-4516-4A5B-84AA-A620E863F642}"/>
              </a:ext>
            </a:extLst>
          </p:cNvPr>
          <p:cNvPicPr>
            <a:picLocks noChangeAspect="1"/>
          </p:cNvPicPr>
          <p:nvPr/>
        </p:nvPicPr>
        <p:blipFill rotWithShape="1">
          <a:blip r:embed="rId11">
            <a:extLst>
              <a:ext uri="{28A0092B-C50C-407E-A947-70E740481C1C}">
                <a14:useLocalDpi xmlns:a14="http://schemas.microsoft.com/office/drawing/2010/main" val="0"/>
              </a:ext>
            </a:extLst>
          </a:blip>
          <a:srcRect/>
          <a:stretch/>
        </p:blipFill>
        <p:spPr>
          <a:xfrm>
            <a:off x="3171724" y="2287265"/>
            <a:ext cx="3173318" cy="2371491"/>
          </a:xfrm>
          <a:prstGeom prst="rect">
            <a:avLst/>
          </a:prstGeom>
        </p:spPr>
      </p:pic>
      <p:pic>
        <p:nvPicPr>
          <p:cNvPr id="29" name="Picture 28" descr="A group of people in a room&#10;&#10;Description generated with very high confidence">
            <a:extLst>
              <a:ext uri="{FF2B5EF4-FFF2-40B4-BE49-F238E27FC236}">
                <a16:creationId xmlns:a16="http://schemas.microsoft.com/office/drawing/2014/main" id="{FDD7BA4F-0A28-4E6A-A56B-284386037EFE}"/>
              </a:ext>
            </a:extLst>
          </p:cNvPr>
          <p:cNvPicPr>
            <a:picLocks noChangeAspect="1"/>
          </p:cNvPicPr>
          <p:nvPr/>
        </p:nvPicPr>
        <p:blipFill rotWithShape="1">
          <a:blip r:embed="rId12">
            <a:extLst>
              <a:ext uri="{28A0092B-C50C-407E-A947-70E740481C1C}">
                <a14:useLocalDpi xmlns:a14="http://schemas.microsoft.com/office/drawing/2010/main" val="0"/>
              </a:ext>
            </a:extLst>
          </a:blip>
          <a:srcRect/>
          <a:stretch/>
        </p:blipFill>
        <p:spPr>
          <a:xfrm>
            <a:off x="9512712" y="2291870"/>
            <a:ext cx="3173318" cy="2367952"/>
          </a:xfrm>
          <a:prstGeom prst="rect">
            <a:avLst/>
          </a:prstGeom>
        </p:spPr>
      </p:pic>
      <p:pic>
        <p:nvPicPr>
          <p:cNvPr id="30" name="Picture 29" descr="A view of a city&#10;&#10;Description generated with very high confidence">
            <a:extLst>
              <a:ext uri="{FF2B5EF4-FFF2-40B4-BE49-F238E27FC236}">
                <a16:creationId xmlns:a16="http://schemas.microsoft.com/office/drawing/2014/main" id="{5D0573B7-F5B8-4F16-B3E7-73EA540B667F}"/>
              </a:ext>
            </a:extLst>
          </p:cNvPr>
          <p:cNvPicPr>
            <a:picLocks noChangeAspect="1"/>
          </p:cNvPicPr>
          <p:nvPr/>
        </p:nvPicPr>
        <p:blipFill rotWithShape="1">
          <a:blip r:embed="rId13">
            <a:extLst>
              <a:ext uri="{28A0092B-C50C-407E-A947-70E740481C1C}">
                <a14:useLocalDpi xmlns:a14="http://schemas.microsoft.com/office/drawing/2010/main" val="0"/>
              </a:ext>
            </a:extLst>
          </a:blip>
          <a:srcRect/>
          <a:stretch/>
        </p:blipFill>
        <p:spPr>
          <a:xfrm>
            <a:off x="6340281" y="-80838"/>
            <a:ext cx="3170843" cy="2367952"/>
          </a:xfrm>
          <a:prstGeom prst="rect">
            <a:avLst/>
          </a:prstGeom>
        </p:spPr>
      </p:pic>
      <p:pic>
        <p:nvPicPr>
          <p:cNvPr id="31" name="Picture 30" descr="A person sitting at a table in a library&#10;&#10;Description generated with high confidence">
            <a:extLst>
              <a:ext uri="{FF2B5EF4-FFF2-40B4-BE49-F238E27FC236}">
                <a16:creationId xmlns:a16="http://schemas.microsoft.com/office/drawing/2014/main" id="{17AA61BB-3D0E-4E21-9B2D-1D467E8D4ECE}"/>
              </a:ext>
            </a:extLst>
          </p:cNvPr>
          <p:cNvPicPr>
            <a:picLocks noChangeAspect="1"/>
          </p:cNvPicPr>
          <p:nvPr/>
        </p:nvPicPr>
        <p:blipFill rotWithShape="1">
          <a:blip r:embed="rId14">
            <a:extLst>
              <a:ext uri="{28A0092B-C50C-407E-A947-70E740481C1C}">
                <a14:useLocalDpi xmlns:a14="http://schemas.microsoft.com/office/drawing/2010/main" val="0"/>
              </a:ext>
            </a:extLst>
          </a:blip>
          <a:srcRect/>
          <a:stretch/>
        </p:blipFill>
        <p:spPr>
          <a:xfrm>
            <a:off x="882" y="4657040"/>
            <a:ext cx="3170843" cy="2371490"/>
          </a:xfrm>
          <a:prstGeom prst="rect">
            <a:avLst/>
          </a:prstGeom>
        </p:spPr>
      </p:pic>
      <p:sp>
        <p:nvSpPr>
          <p:cNvPr id="32" name="Rectangle 31">
            <a:extLst>
              <a:ext uri="{FF2B5EF4-FFF2-40B4-BE49-F238E27FC236}">
                <a16:creationId xmlns:a16="http://schemas.microsoft.com/office/drawing/2014/main" id="{1120E0C2-03E2-40AE-BDFB-A7D359BC0D5F}"/>
              </a:ext>
            </a:extLst>
          </p:cNvPr>
          <p:cNvSpPr/>
          <p:nvPr/>
        </p:nvSpPr>
        <p:spPr bwMode="auto">
          <a:xfrm>
            <a:off x="0" y="-88463"/>
            <a:ext cx="12670674" cy="7082988"/>
          </a:xfrm>
          <a:prstGeom prst="rect">
            <a:avLst/>
          </a:prstGeom>
          <a:solidFill>
            <a:srgbClr val="000000">
              <a:alpha val="30196"/>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304">
              <a:spcBef>
                <a:spcPct val="0"/>
              </a:spcBef>
              <a:defRPr/>
            </a:pPr>
            <a:endParaRPr lang="en-US" sz="4896">
              <a:ln w="3175">
                <a:noFill/>
              </a:ln>
              <a:solidFill>
                <a:srgbClr val="FFFFFF"/>
              </a:solidFill>
              <a:latin typeface="Segoe UI Semibold"/>
              <a:cs typeface="Segoe UI Semilight" panose="020B0402040204020203" pitchFamily="34" charset="0"/>
            </a:endParaRPr>
          </a:p>
        </p:txBody>
      </p:sp>
    </p:spTree>
    <p:extLst>
      <p:ext uri="{BB962C8B-B14F-4D97-AF65-F5344CB8AC3E}">
        <p14:creationId xmlns:p14="http://schemas.microsoft.com/office/powerpoint/2010/main" val="3110953713"/>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6A448-B625-457B-B8E3-7EB67F99E95A}"/>
              </a:ext>
            </a:extLst>
          </p:cNvPr>
          <p:cNvSpPr>
            <a:spLocks noGrp="1"/>
          </p:cNvSpPr>
          <p:nvPr>
            <p:ph type="title"/>
          </p:nvPr>
        </p:nvSpPr>
        <p:spPr/>
        <p:txBody>
          <a:bodyPr/>
          <a:lstStyle/>
          <a:p>
            <a:r>
              <a:rPr lang="en-US"/>
              <a:t>Performance guidance</a:t>
            </a:r>
          </a:p>
        </p:txBody>
      </p:sp>
      <p:sp>
        <p:nvSpPr>
          <p:cNvPr id="15" name="Rectangle 14">
            <a:extLst>
              <a:ext uri="{FF2B5EF4-FFF2-40B4-BE49-F238E27FC236}">
                <a16:creationId xmlns:a16="http://schemas.microsoft.com/office/drawing/2014/main" id="{7B312099-40F9-434F-8FC0-5FE62D9FD058}"/>
              </a:ext>
            </a:extLst>
          </p:cNvPr>
          <p:cNvSpPr/>
          <p:nvPr/>
        </p:nvSpPr>
        <p:spPr>
          <a:xfrm>
            <a:off x="442807" y="4772297"/>
            <a:ext cx="3913907" cy="1750417"/>
          </a:xfrm>
          <a:prstGeom prst="rect">
            <a:avLst/>
          </a:prstGeom>
          <a:ln w="6350">
            <a:solidFill>
              <a:schemeClr val="bg1">
                <a:lumMod val="85000"/>
              </a:schemeClr>
            </a:solidFill>
          </a:ln>
        </p:spPr>
        <p:txBody>
          <a:bodyPr wrap="square" lIns="137160" tIns="91440" rIns="137160" bIns="91440">
            <a:noAutofit/>
          </a:bodyPr>
          <a:lstStyle/>
          <a:p>
            <a:pPr defTabSz="932472" fontAlgn="base">
              <a:spcBef>
                <a:spcPts val="1200"/>
              </a:spcBef>
              <a:spcAft>
                <a:spcPts val="800"/>
              </a:spcAft>
            </a:pPr>
            <a:r>
              <a:rPr lang="en-US" sz="2400" dirty="0">
                <a:solidFill>
                  <a:schemeClr val="accent1"/>
                </a:solidFill>
                <a:cs typeface="Segoe UI" pitchFamily="34" charset="0"/>
              </a:rPr>
              <a:t>Leverage multisession </a:t>
            </a:r>
            <a:br>
              <a:rPr lang="en-US" sz="2400" dirty="0">
                <a:solidFill>
                  <a:schemeClr val="accent1"/>
                </a:solidFill>
                <a:cs typeface="Segoe UI" pitchFamily="34" charset="0"/>
              </a:rPr>
            </a:br>
            <a:r>
              <a:rPr lang="en-US" sz="2400" dirty="0">
                <a:solidFill>
                  <a:schemeClr val="accent1"/>
                </a:solidFill>
                <a:cs typeface="Segoe UI" pitchFamily="34" charset="0"/>
              </a:rPr>
              <a:t>user density for the most cost-effective option</a:t>
            </a:r>
          </a:p>
        </p:txBody>
      </p:sp>
      <p:sp>
        <p:nvSpPr>
          <p:cNvPr id="17" name="Rectangle 16">
            <a:extLst>
              <a:ext uri="{FF2B5EF4-FFF2-40B4-BE49-F238E27FC236}">
                <a16:creationId xmlns:a16="http://schemas.microsoft.com/office/drawing/2014/main" id="{A3693A13-6F62-4DC9-BDD1-3171D7423F9B}"/>
              </a:ext>
            </a:extLst>
          </p:cNvPr>
          <p:cNvSpPr/>
          <p:nvPr/>
        </p:nvSpPr>
        <p:spPr>
          <a:xfrm>
            <a:off x="442807" y="2090057"/>
            <a:ext cx="3913907" cy="1750417"/>
          </a:xfrm>
          <a:prstGeom prst="rect">
            <a:avLst/>
          </a:prstGeom>
          <a:ln w="6350">
            <a:solidFill>
              <a:schemeClr val="bg1">
                <a:lumMod val="85000"/>
              </a:schemeClr>
            </a:solidFill>
          </a:ln>
        </p:spPr>
        <p:txBody>
          <a:bodyPr wrap="square" lIns="137160" tIns="91440" rIns="137160" bIns="91440">
            <a:noAutofit/>
          </a:bodyPr>
          <a:lstStyle/>
          <a:p>
            <a:pPr defTabSz="932472" fontAlgn="base">
              <a:spcBef>
                <a:spcPts val="1200"/>
              </a:spcBef>
              <a:spcAft>
                <a:spcPts val="800"/>
              </a:spcAft>
            </a:pPr>
            <a:r>
              <a:rPr lang="en-US" sz="2400" dirty="0">
                <a:solidFill>
                  <a:schemeClr val="accent1"/>
                </a:solidFill>
                <a:cs typeface="Segoe UI" pitchFamily="34" charset="0"/>
              </a:rPr>
              <a:t>VM should be deployed to Azure regions with WVD clusters</a:t>
            </a:r>
          </a:p>
        </p:txBody>
      </p:sp>
      <p:cxnSp>
        <p:nvCxnSpPr>
          <p:cNvPr id="18" name="Straight Connector 17">
            <a:extLst>
              <a:ext uri="{FF2B5EF4-FFF2-40B4-BE49-F238E27FC236}">
                <a16:creationId xmlns:a16="http://schemas.microsoft.com/office/drawing/2014/main" id="{ABAAAE03-8421-40BE-A907-6563D2622EC6}"/>
              </a:ext>
            </a:extLst>
          </p:cNvPr>
          <p:cNvCxnSpPr/>
          <p:nvPr/>
        </p:nvCxnSpPr>
        <p:spPr>
          <a:xfrm>
            <a:off x="466559" y="20900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59B37BC0-59FD-4471-9F87-4A01594F264D}"/>
              </a:ext>
            </a:extLst>
          </p:cNvPr>
          <p:cNvSpPr/>
          <p:nvPr/>
        </p:nvSpPr>
        <p:spPr>
          <a:xfrm>
            <a:off x="8813497" y="2090057"/>
            <a:ext cx="3195941" cy="4432655"/>
          </a:xfrm>
          <a:prstGeom prst="rect">
            <a:avLst/>
          </a:prstGeom>
          <a:ln w="6350">
            <a:solidFill>
              <a:schemeClr val="bg1">
                <a:lumMod val="85000"/>
              </a:schemeClr>
            </a:solidFill>
          </a:ln>
        </p:spPr>
        <p:txBody>
          <a:bodyPr wrap="square" lIns="137160" tIns="91440" rIns="137160" bIns="91440">
            <a:noAutofit/>
          </a:bodyPr>
          <a:lstStyle/>
          <a:p>
            <a:pPr defTabSz="932472" fontAlgn="base">
              <a:spcBef>
                <a:spcPts val="1200"/>
              </a:spcBef>
              <a:spcAft>
                <a:spcPts val="800"/>
              </a:spcAft>
            </a:pPr>
            <a:r>
              <a:rPr lang="en-US" sz="2400" dirty="0">
                <a:solidFill>
                  <a:schemeClr val="accent1"/>
                </a:solidFill>
                <a:cs typeface="Segoe UI" pitchFamily="34" charset="0"/>
              </a:rPr>
              <a:t>Recommend a mix </a:t>
            </a:r>
            <a:br>
              <a:rPr lang="en-US" sz="2400" dirty="0">
                <a:solidFill>
                  <a:schemeClr val="accent1"/>
                </a:solidFill>
                <a:cs typeface="Segoe UI" pitchFamily="34" charset="0"/>
              </a:rPr>
            </a:br>
            <a:r>
              <a:rPr lang="en-US" sz="2400" dirty="0">
                <a:solidFill>
                  <a:schemeClr val="accent1"/>
                </a:solidFill>
                <a:cs typeface="Segoe UI" pitchFamily="34" charset="0"/>
              </a:rPr>
              <a:t>of breadth and</a:t>
            </a:r>
            <a:br>
              <a:rPr lang="en-US" sz="2400" dirty="0">
                <a:solidFill>
                  <a:schemeClr val="accent1"/>
                </a:solidFill>
                <a:cs typeface="Segoe UI" pitchFamily="34" charset="0"/>
              </a:rPr>
            </a:br>
            <a:r>
              <a:rPr lang="en-US" sz="2400" dirty="0">
                <a:solidFill>
                  <a:schemeClr val="accent1"/>
                </a:solidFill>
                <a:cs typeface="Segoe UI" pitchFamily="34" charset="0"/>
              </a:rPr>
              <a:t>depth scaling to accommodate peak and nonpeak timing</a:t>
            </a:r>
          </a:p>
        </p:txBody>
      </p:sp>
      <p:cxnSp>
        <p:nvCxnSpPr>
          <p:cNvPr id="20" name="Straight Connector 19">
            <a:extLst>
              <a:ext uri="{FF2B5EF4-FFF2-40B4-BE49-F238E27FC236}">
                <a16:creationId xmlns:a16="http://schemas.microsoft.com/office/drawing/2014/main" id="{6C8C39D2-7E27-47F8-AB02-34B2EE743824}"/>
              </a:ext>
            </a:extLst>
          </p:cNvPr>
          <p:cNvCxnSpPr/>
          <p:nvPr/>
        </p:nvCxnSpPr>
        <p:spPr>
          <a:xfrm>
            <a:off x="8832547" y="20900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EC2BB946-7FAF-41A3-94E3-0456A692ADF8}"/>
              </a:ext>
            </a:extLst>
          </p:cNvPr>
          <p:cNvSpPr/>
          <p:nvPr/>
        </p:nvSpPr>
        <p:spPr>
          <a:xfrm>
            <a:off x="4628152" y="2090057"/>
            <a:ext cx="3913907" cy="1750417"/>
          </a:xfrm>
          <a:prstGeom prst="rect">
            <a:avLst/>
          </a:prstGeom>
          <a:ln w="6350">
            <a:solidFill>
              <a:schemeClr val="bg1">
                <a:lumMod val="85000"/>
              </a:schemeClr>
            </a:solidFill>
          </a:ln>
        </p:spPr>
        <p:txBody>
          <a:bodyPr wrap="square" lIns="137160" tIns="91440" rIns="137160" bIns="91440">
            <a:noAutofit/>
          </a:bodyPr>
          <a:lstStyle/>
          <a:p>
            <a:pPr defTabSz="932472" fontAlgn="base">
              <a:spcBef>
                <a:spcPts val="1200"/>
              </a:spcBef>
              <a:spcAft>
                <a:spcPts val="800"/>
              </a:spcAft>
            </a:pPr>
            <a:r>
              <a:rPr lang="en-US" sz="2400" dirty="0">
                <a:solidFill>
                  <a:schemeClr val="accent1"/>
                </a:solidFill>
                <a:cs typeface="Segoe UI" pitchFamily="34" charset="0"/>
              </a:rPr>
              <a:t>Active Directory datacenters should be in each region where session host pools are located </a:t>
            </a:r>
          </a:p>
        </p:txBody>
      </p:sp>
      <p:sp>
        <p:nvSpPr>
          <p:cNvPr id="22" name="Rectangle 21">
            <a:extLst>
              <a:ext uri="{FF2B5EF4-FFF2-40B4-BE49-F238E27FC236}">
                <a16:creationId xmlns:a16="http://schemas.microsoft.com/office/drawing/2014/main" id="{36CE111B-5C89-4076-A5B0-F09A4781CD8D}"/>
              </a:ext>
            </a:extLst>
          </p:cNvPr>
          <p:cNvSpPr/>
          <p:nvPr/>
        </p:nvSpPr>
        <p:spPr>
          <a:xfrm>
            <a:off x="4628152" y="4772297"/>
            <a:ext cx="3913907" cy="1750417"/>
          </a:xfrm>
          <a:prstGeom prst="rect">
            <a:avLst/>
          </a:prstGeom>
          <a:ln w="6350">
            <a:solidFill>
              <a:schemeClr val="bg1">
                <a:lumMod val="85000"/>
              </a:schemeClr>
            </a:solidFill>
          </a:ln>
        </p:spPr>
        <p:txBody>
          <a:bodyPr wrap="square" lIns="137160" tIns="91440" rIns="137160" bIns="91440">
            <a:noAutofit/>
          </a:bodyPr>
          <a:lstStyle/>
          <a:p>
            <a:pPr defTabSz="932472" fontAlgn="base">
              <a:spcBef>
                <a:spcPts val="1200"/>
              </a:spcBef>
              <a:spcAft>
                <a:spcPts val="800"/>
              </a:spcAft>
            </a:pPr>
            <a:r>
              <a:rPr lang="en-US" sz="2400" dirty="0">
                <a:solidFill>
                  <a:schemeClr val="accent1"/>
                </a:solidFill>
                <a:cs typeface="Segoe UI" pitchFamily="34" charset="0"/>
              </a:rPr>
              <a:t>VM configurations should match use case and host pool needs</a:t>
            </a:r>
          </a:p>
        </p:txBody>
      </p:sp>
      <p:cxnSp>
        <p:nvCxnSpPr>
          <p:cNvPr id="24" name="Straight Connector 23">
            <a:extLst>
              <a:ext uri="{FF2B5EF4-FFF2-40B4-BE49-F238E27FC236}">
                <a16:creationId xmlns:a16="http://schemas.microsoft.com/office/drawing/2014/main" id="{07199750-9013-4DFE-B3A5-92F328800BD5}"/>
              </a:ext>
            </a:extLst>
          </p:cNvPr>
          <p:cNvCxnSpPr/>
          <p:nvPr/>
        </p:nvCxnSpPr>
        <p:spPr>
          <a:xfrm>
            <a:off x="4651904" y="20900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2" name="POI_ECAF" title="Icon of a map location marker">
            <a:extLst>
              <a:ext uri="{FF2B5EF4-FFF2-40B4-BE49-F238E27FC236}">
                <a16:creationId xmlns:a16="http://schemas.microsoft.com/office/drawing/2014/main" id="{34F4DE4B-7B34-43BF-AD56-632CBBBB6704}"/>
              </a:ext>
            </a:extLst>
          </p:cNvPr>
          <p:cNvSpPr>
            <a:spLocks noChangeAspect="1" noEditPoints="1"/>
          </p:cNvSpPr>
          <p:nvPr/>
        </p:nvSpPr>
        <p:spPr bwMode="auto">
          <a:xfrm>
            <a:off x="449946" y="1526269"/>
            <a:ext cx="293004" cy="468854"/>
          </a:xfrm>
          <a:custGeom>
            <a:avLst/>
            <a:gdLst>
              <a:gd name="T0" fmla="*/ 2132 w 2244"/>
              <a:gd name="T1" fmla="*/ 1570 h 3590"/>
              <a:gd name="T2" fmla="*/ 1122 w 2244"/>
              <a:gd name="T3" fmla="*/ 3590 h 3590"/>
              <a:gd name="T4" fmla="*/ 112 w 2244"/>
              <a:gd name="T5" fmla="*/ 1570 h 3590"/>
              <a:gd name="T6" fmla="*/ 0 w 2244"/>
              <a:gd name="T7" fmla="*/ 1122 h 3590"/>
              <a:gd name="T8" fmla="*/ 1122 w 2244"/>
              <a:gd name="T9" fmla="*/ 0 h 3590"/>
              <a:gd name="T10" fmla="*/ 2244 w 2244"/>
              <a:gd name="T11" fmla="*/ 1122 h 3590"/>
              <a:gd name="T12" fmla="*/ 2132 w 2244"/>
              <a:gd name="T13" fmla="*/ 1570 h 3590"/>
              <a:gd name="T14" fmla="*/ 1122 w 2244"/>
              <a:gd name="T15" fmla="*/ 504 h 3590"/>
              <a:gd name="T16" fmla="*/ 501 w 2244"/>
              <a:gd name="T17" fmla="*/ 1125 h 3590"/>
              <a:gd name="T18" fmla="*/ 1122 w 2244"/>
              <a:gd name="T19" fmla="*/ 1746 h 3590"/>
              <a:gd name="T20" fmla="*/ 1743 w 2244"/>
              <a:gd name="T21" fmla="*/ 1125 h 3590"/>
              <a:gd name="T22" fmla="*/ 1122 w 2244"/>
              <a:gd name="T23" fmla="*/ 504 h 3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44" h="3590">
                <a:moveTo>
                  <a:pt x="2132" y="1570"/>
                </a:moveTo>
                <a:cubicBezTo>
                  <a:pt x="1122" y="3590"/>
                  <a:pt x="1122" y="3590"/>
                  <a:pt x="1122" y="3590"/>
                </a:cubicBezTo>
                <a:cubicBezTo>
                  <a:pt x="112" y="1570"/>
                  <a:pt x="112" y="1570"/>
                  <a:pt x="112" y="1570"/>
                </a:cubicBezTo>
                <a:cubicBezTo>
                  <a:pt x="41" y="1432"/>
                  <a:pt x="0" y="1281"/>
                  <a:pt x="0" y="1122"/>
                </a:cubicBezTo>
                <a:cubicBezTo>
                  <a:pt x="0" y="502"/>
                  <a:pt x="502" y="0"/>
                  <a:pt x="1122" y="0"/>
                </a:cubicBezTo>
                <a:cubicBezTo>
                  <a:pt x="1742" y="0"/>
                  <a:pt x="2244" y="502"/>
                  <a:pt x="2244" y="1122"/>
                </a:cubicBezTo>
                <a:cubicBezTo>
                  <a:pt x="2244" y="1281"/>
                  <a:pt x="2203" y="1432"/>
                  <a:pt x="2132" y="1570"/>
                </a:cubicBezTo>
                <a:close/>
                <a:moveTo>
                  <a:pt x="1122" y="504"/>
                </a:moveTo>
                <a:cubicBezTo>
                  <a:pt x="779" y="504"/>
                  <a:pt x="501" y="782"/>
                  <a:pt x="501" y="1125"/>
                </a:cubicBezTo>
                <a:cubicBezTo>
                  <a:pt x="501" y="1468"/>
                  <a:pt x="779" y="1746"/>
                  <a:pt x="1122" y="1746"/>
                </a:cubicBezTo>
                <a:cubicBezTo>
                  <a:pt x="1465" y="1746"/>
                  <a:pt x="1743" y="1468"/>
                  <a:pt x="1743" y="1125"/>
                </a:cubicBezTo>
                <a:cubicBezTo>
                  <a:pt x="1743" y="782"/>
                  <a:pt x="1465" y="504"/>
                  <a:pt x="1122" y="504"/>
                </a:cubicBezTo>
                <a:close/>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33" name="book_2" title="Icon of a book and a pencil">
            <a:extLst>
              <a:ext uri="{FF2B5EF4-FFF2-40B4-BE49-F238E27FC236}">
                <a16:creationId xmlns:a16="http://schemas.microsoft.com/office/drawing/2014/main" id="{B1D4B289-923B-42F5-A2CE-5F9CDFE91650}"/>
              </a:ext>
            </a:extLst>
          </p:cNvPr>
          <p:cNvSpPr>
            <a:spLocks noChangeAspect="1" noEditPoints="1"/>
          </p:cNvSpPr>
          <p:nvPr/>
        </p:nvSpPr>
        <p:spPr bwMode="auto">
          <a:xfrm>
            <a:off x="4636279" y="1494971"/>
            <a:ext cx="533129" cy="486652"/>
          </a:xfrm>
          <a:custGeom>
            <a:avLst/>
            <a:gdLst>
              <a:gd name="T0" fmla="*/ 223 w 330"/>
              <a:gd name="T1" fmla="*/ 0 h 301"/>
              <a:gd name="T2" fmla="*/ 223 w 330"/>
              <a:gd name="T3" fmla="*/ 284 h 301"/>
              <a:gd name="T4" fmla="*/ 31 w 330"/>
              <a:gd name="T5" fmla="*/ 284 h 301"/>
              <a:gd name="T6" fmla="*/ 0 w 330"/>
              <a:gd name="T7" fmla="*/ 233 h 301"/>
              <a:gd name="T8" fmla="*/ 0 w 330"/>
              <a:gd name="T9" fmla="*/ 31 h 301"/>
              <a:gd name="T10" fmla="*/ 43 w 330"/>
              <a:gd name="T11" fmla="*/ 0 h 301"/>
              <a:gd name="T12" fmla="*/ 223 w 330"/>
              <a:gd name="T13" fmla="*/ 0 h 301"/>
              <a:gd name="T14" fmla="*/ 223 w 330"/>
              <a:gd name="T15" fmla="*/ 228 h 301"/>
              <a:gd name="T16" fmla="*/ 48 w 330"/>
              <a:gd name="T17" fmla="*/ 227 h 301"/>
              <a:gd name="T18" fmla="*/ 2 w 330"/>
              <a:gd name="T19" fmla="*/ 252 h 301"/>
              <a:gd name="T20" fmla="*/ 316 w 330"/>
              <a:gd name="T21" fmla="*/ 301 h 301"/>
              <a:gd name="T22" fmla="*/ 316 w 330"/>
              <a:gd name="T23" fmla="*/ 301 h 301"/>
              <a:gd name="T24" fmla="*/ 330 w 330"/>
              <a:gd name="T25" fmla="*/ 278 h 301"/>
              <a:gd name="T26" fmla="*/ 330 w 330"/>
              <a:gd name="T27" fmla="*/ 19 h 301"/>
              <a:gd name="T28" fmla="*/ 316 w 330"/>
              <a:gd name="T29" fmla="*/ 0 h 301"/>
              <a:gd name="T30" fmla="*/ 302 w 330"/>
              <a:gd name="T31" fmla="*/ 19 h 301"/>
              <a:gd name="T32" fmla="*/ 302 w 330"/>
              <a:gd name="T33" fmla="*/ 278 h 301"/>
              <a:gd name="T34" fmla="*/ 316 w 330"/>
              <a:gd name="T35" fmla="*/ 301 h 301"/>
              <a:gd name="T36" fmla="*/ 330 w 330"/>
              <a:gd name="T37" fmla="*/ 41 h 301"/>
              <a:gd name="T38" fmla="*/ 302 w 330"/>
              <a:gd name="T39" fmla="*/ 43 h 301"/>
              <a:gd name="T40" fmla="*/ 330 w 330"/>
              <a:gd name="T41" fmla="*/ 265 h 301"/>
              <a:gd name="T42" fmla="*/ 302 w 330"/>
              <a:gd name="T43" fmla="*/ 26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0" h="301">
                <a:moveTo>
                  <a:pt x="223" y="0"/>
                </a:moveTo>
                <a:cubicBezTo>
                  <a:pt x="223" y="284"/>
                  <a:pt x="223" y="284"/>
                  <a:pt x="223" y="284"/>
                </a:cubicBezTo>
                <a:cubicBezTo>
                  <a:pt x="31" y="284"/>
                  <a:pt x="31" y="284"/>
                  <a:pt x="31" y="284"/>
                </a:cubicBezTo>
                <a:cubicBezTo>
                  <a:pt x="31" y="284"/>
                  <a:pt x="0" y="287"/>
                  <a:pt x="0" y="233"/>
                </a:cubicBezTo>
                <a:cubicBezTo>
                  <a:pt x="0" y="193"/>
                  <a:pt x="0" y="31"/>
                  <a:pt x="0" y="31"/>
                </a:cubicBezTo>
                <a:cubicBezTo>
                  <a:pt x="0" y="31"/>
                  <a:pt x="2" y="0"/>
                  <a:pt x="43" y="0"/>
                </a:cubicBezTo>
                <a:cubicBezTo>
                  <a:pt x="80" y="0"/>
                  <a:pt x="223" y="0"/>
                  <a:pt x="223" y="0"/>
                </a:cubicBezTo>
                <a:close/>
                <a:moveTo>
                  <a:pt x="223" y="228"/>
                </a:moveTo>
                <a:cubicBezTo>
                  <a:pt x="41" y="228"/>
                  <a:pt x="48" y="227"/>
                  <a:pt x="48" y="227"/>
                </a:cubicBezTo>
                <a:cubicBezTo>
                  <a:pt x="48" y="227"/>
                  <a:pt x="6" y="223"/>
                  <a:pt x="2" y="252"/>
                </a:cubicBezTo>
                <a:moveTo>
                  <a:pt x="316" y="301"/>
                </a:moveTo>
                <a:cubicBezTo>
                  <a:pt x="316" y="301"/>
                  <a:pt x="316" y="301"/>
                  <a:pt x="316" y="301"/>
                </a:cubicBezTo>
                <a:cubicBezTo>
                  <a:pt x="330" y="278"/>
                  <a:pt x="330" y="278"/>
                  <a:pt x="330" y="278"/>
                </a:cubicBezTo>
                <a:cubicBezTo>
                  <a:pt x="330" y="278"/>
                  <a:pt x="330" y="278"/>
                  <a:pt x="330" y="19"/>
                </a:cubicBezTo>
                <a:cubicBezTo>
                  <a:pt x="330" y="19"/>
                  <a:pt x="329" y="0"/>
                  <a:pt x="316" y="0"/>
                </a:cubicBezTo>
                <a:cubicBezTo>
                  <a:pt x="303" y="0"/>
                  <a:pt x="302" y="19"/>
                  <a:pt x="302" y="19"/>
                </a:cubicBezTo>
                <a:cubicBezTo>
                  <a:pt x="302" y="19"/>
                  <a:pt x="302" y="19"/>
                  <a:pt x="302" y="278"/>
                </a:cubicBezTo>
                <a:cubicBezTo>
                  <a:pt x="302" y="278"/>
                  <a:pt x="302" y="278"/>
                  <a:pt x="316" y="301"/>
                </a:cubicBezTo>
                <a:close/>
                <a:moveTo>
                  <a:pt x="330" y="41"/>
                </a:moveTo>
                <a:cubicBezTo>
                  <a:pt x="313" y="22"/>
                  <a:pt x="302" y="43"/>
                  <a:pt x="302" y="43"/>
                </a:cubicBezTo>
                <a:moveTo>
                  <a:pt x="330" y="265"/>
                </a:moveTo>
                <a:cubicBezTo>
                  <a:pt x="316" y="244"/>
                  <a:pt x="302" y="265"/>
                  <a:pt x="302" y="265"/>
                </a:cubicBezTo>
              </a:path>
            </a:pathLst>
          </a:custGeom>
          <a:noFill/>
          <a:ln w="15875"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34" name="Group 33">
            <a:extLst>
              <a:ext uri="{FF2B5EF4-FFF2-40B4-BE49-F238E27FC236}">
                <a16:creationId xmlns:a16="http://schemas.microsoft.com/office/drawing/2014/main" id="{A608E678-0E47-4DB4-9ED3-A986D59A23BA}"/>
              </a:ext>
            </a:extLst>
          </p:cNvPr>
          <p:cNvGrpSpPr/>
          <p:nvPr/>
        </p:nvGrpSpPr>
        <p:grpSpPr>
          <a:xfrm>
            <a:off x="8813497" y="1463040"/>
            <a:ext cx="546848" cy="537307"/>
            <a:chOff x="6079444" y="4958717"/>
            <a:chExt cx="327659" cy="321945"/>
          </a:xfrm>
        </p:grpSpPr>
        <p:sp>
          <p:nvSpPr>
            <p:cNvPr id="35" name="Freeform: Shape 34">
              <a:extLst>
                <a:ext uri="{FF2B5EF4-FFF2-40B4-BE49-F238E27FC236}">
                  <a16:creationId xmlns:a16="http://schemas.microsoft.com/office/drawing/2014/main" id="{33F58383-535A-4BC9-8178-6B79CCC718AD}"/>
                </a:ext>
              </a:extLst>
            </p:cNvPr>
            <p:cNvSpPr/>
            <p:nvPr/>
          </p:nvSpPr>
          <p:spPr>
            <a:xfrm>
              <a:off x="6079444" y="4958717"/>
              <a:ext cx="276225" cy="247650"/>
            </a:xfrm>
            <a:custGeom>
              <a:avLst/>
              <a:gdLst>
                <a:gd name="connsiteX0" fmla="*/ 271190 w 276225"/>
                <a:gd name="connsiteY0" fmla="*/ 240711 h 247650"/>
                <a:gd name="connsiteX1" fmla="*/ 27350 w 276225"/>
                <a:gd name="connsiteY1" fmla="*/ 240711 h 247650"/>
                <a:gd name="connsiteX2" fmla="*/ 7348 w 276225"/>
                <a:gd name="connsiteY2" fmla="*/ 220708 h 247650"/>
                <a:gd name="connsiteX3" fmla="*/ 7348 w 276225"/>
                <a:gd name="connsiteY3" fmla="*/ 27351 h 247650"/>
                <a:gd name="connsiteX4" fmla="*/ 27350 w 276225"/>
                <a:gd name="connsiteY4" fmla="*/ 7348 h 247650"/>
                <a:gd name="connsiteX5" fmla="*/ 27350 w 276225"/>
                <a:gd name="connsiteY5" fmla="*/ 7348 h 247650"/>
                <a:gd name="connsiteX6" fmla="*/ 47353 w 276225"/>
                <a:gd name="connsiteY6" fmla="*/ 27351 h 247650"/>
                <a:gd name="connsiteX7" fmla="*/ 47353 w 276225"/>
                <a:gd name="connsiteY7" fmla="*/ 215946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6225" h="247650">
                  <a:moveTo>
                    <a:pt x="271190" y="240711"/>
                  </a:moveTo>
                  <a:lnTo>
                    <a:pt x="27350" y="240711"/>
                  </a:lnTo>
                  <a:cubicBezTo>
                    <a:pt x="15921" y="240711"/>
                    <a:pt x="7348" y="231186"/>
                    <a:pt x="7348" y="220708"/>
                  </a:cubicBezTo>
                  <a:lnTo>
                    <a:pt x="7348" y="27351"/>
                  </a:lnTo>
                  <a:cubicBezTo>
                    <a:pt x="7348" y="15921"/>
                    <a:pt x="16873" y="7348"/>
                    <a:pt x="27350" y="7348"/>
                  </a:cubicBezTo>
                  <a:lnTo>
                    <a:pt x="27350" y="7348"/>
                  </a:lnTo>
                  <a:cubicBezTo>
                    <a:pt x="38780" y="7348"/>
                    <a:pt x="47353" y="16873"/>
                    <a:pt x="47353" y="27351"/>
                  </a:cubicBezTo>
                  <a:lnTo>
                    <a:pt x="47353" y="215946"/>
                  </a:ln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36" name="Freeform: Shape 35">
              <a:extLst>
                <a:ext uri="{FF2B5EF4-FFF2-40B4-BE49-F238E27FC236}">
                  <a16:creationId xmlns:a16="http://schemas.microsoft.com/office/drawing/2014/main" id="{F7EECEC9-E9F6-447D-91ED-766D1A1A7B75}"/>
                </a:ext>
              </a:extLst>
            </p:cNvPr>
            <p:cNvSpPr/>
            <p:nvPr/>
          </p:nvSpPr>
          <p:spPr>
            <a:xfrm>
              <a:off x="6124211" y="4985387"/>
              <a:ext cx="238125" cy="9525"/>
            </a:xfrm>
            <a:custGeom>
              <a:avLst/>
              <a:gdLst>
                <a:gd name="connsiteX0" fmla="*/ 7348 w 238125"/>
                <a:gd name="connsiteY0" fmla="*/ 7348 h 9525"/>
                <a:gd name="connsiteX1" fmla="*/ 238806 w 238125"/>
                <a:gd name="connsiteY1" fmla="*/ 7348 h 9525"/>
              </a:gdLst>
              <a:ahLst/>
              <a:cxnLst>
                <a:cxn ang="0">
                  <a:pos x="connsiteX0" y="connsiteY0"/>
                </a:cxn>
                <a:cxn ang="0">
                  <a:pos x="connsiteX1" y="connsiteY1"/>
                </a:cxn>
              </a:cxnLst>
              <a:rect l="l" t="t" r="r" b="b"/>
              <a:pathLst>
                <a:path w="238125" h="9525">
                  <a:moveTo>
                    <a:pt x="7348" y="7348"/>
                  </a:moveTo>
                  <a:lnTo>
                    <a:pt x="238806" y="7348"/>
                  </a:ln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37" name="Freeform: Shape 36">
              <a:extLst>
                <a:ext uri="{FF2B5EF4-FFF2-40B4-BE49-F238E27FC236}">
                  <a16:creationId xmlns:a16="http://schemas.microsoft.com/office/drawing/2014/main" id="{898E9DBB-05A0-4733-ACCB-7E78B6A16CF6}"/>
                </a:ext>
              </a:extLst>
            </p:cNvPr>
            <p:cNvSpPr/>
            <p:nvPr/>
          </p:nvSpPr>
          <p:spPr>
            <a:xfrm>
              <a:off x="6114686" y="5004437"/>
              <a:ext cx="266700" cy="276225"/>
            </a:xfrm>
            <a:custGeom>
              <a:avLst/>
              <a:gdLst>
                <a:gd name="connsiteX0" fmla="*/ 248331 w 266700"/>
                <a:gd name="connsiteY0" fmla="*/ 7348 h 276225"/>
                <a:gd name="connsiteX1" fmla="*/ 219756 w 266700"/>
                <a:gd name="connsiteY1" fmla="*/ 7348 h 276225"/>
                <a:gd name="connsiteX2" fmla="*/ 219756 w 266700"/>
                <a:gd name="connsiteY2" fmla="*/ 226423 h 276225"/>
                <a:gd name="connsiteX3" fmla="*/ 7348 w 266700"/>
                <a:gd name="connsiteY3" fmla="*/ 226423 h 276225"/>
                <a:gd name="connsiteX4" fmla="*/ 7348 w 266700"/>
                <a:gd name="connsiteY4" fmla="*/ 270238 h 276225"/>
                <a:gd name="connsiteX5" fmla="*/ 263571 w 266700"/>
                <a:gd name="connsiteY5" fmla="*/ 270238 h 276225"/>
                <a:gd name="connsiteX6" fmla="*/ 263571 w 266700"/>
                <a:gd name="connsiteY6" fmla="*/ 157843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6700" h="276225">
                  <a:moveTo>
                    <a:pt x="248331" y="7348"/>
                  </a:moveTo>
                  <a:lnTo>
                    <a:pt x="219756" y="7348"/>
                  </a:lnTo>
                  <a:lnTo>
                    <a:pt x="219756" y="226423"/>
                  </a:lnTo>
                  <a:lnTo>
                    <a:pt x="7348" y="226423"/>
                  </a:lnTo>
                  <a:lnTo>
                    <a:pt x="7348" y="270238"/>
                  </a:lnTo>
                  <a:lnTo>
                    <a:pt x="263571" y="270238"/>
                  </a:lnTo>
                  <a:lnTo>
                    <a:pt x="263571" y="157843"/>
                  </a:ln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38" name="Freeform: Shape 37">
              <a:extLst>
                <a:ext uri="{FF2B5EF4-FFF2-40B4-BE49-F238E27FC236}">
                  <a16:creationId xmlns:a16="http://schemas.microsoft.com/office/drawing/2014/main" id="{F515A1E8-2F27-4BBC-91CD-D21C1193C948}"/>
                </a:ext>
              </a:extLst>
            </p:cNvPr>
            <p:cNvSpPr/>
            <p:nvPr/>
          </p:nvSpPr>
          <p:spPr>
            <a:xfrm>
              <a:off x="6328046" y="5039680"/>
              <a:ext cx="28575" cy="9525"/>
            </a:xfrm>
            <a:custGeom>
              <a:avLst/>
              <a:gdLst>
                <a:gd name="connsiteX0" fmla="*/ 7348 w 28575"/>
                <a:gd name="connsiteY0" fmla="*/ 7348 h 9525"/>
                <a:gd name="connsiteX1" fmla="*/ 22588 w 28575"/>
                <a:gd name="connsiteY1" fmla="*/ 7348 h 9525"/>
              </a:gdLst>
              <a:ahLst/>
              <a:cxnLst>
                <a:cxn ang="0">
                  <a:pos x="connsiteX0" y="connsiteY0"/>
                </a:cxn>
                <a:cxn ang="0">
                  <a:pos x="connsiteX1" y="connsiteY1"/>
                </a:cxn>
              </a:cxnLst>
              <a:rect l="l" t="t" r="r" b="b"/>
              <a:pathLst>
                <a:path w="28575" h="9525">
                  <a:moveTo>
                    <a:pt x="7348" y="7348"/>
                  </a:moveTo>
                  <a:lnTo>
                    <a:pt x="22588" y="7348"/>
                  </a:ln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39" name="Freeform: Shape 38">
              <a:extLst>
                <a:ext uri="{FF2B5EF4-FFF2-40B4-BE49-F238E27FC236}">
                  <a16:creationId xmlns:a16="http://schemas.microsoft.com/office/drawing/2014/main" id="{BD3855F6-0EAC-43DF-ACA0-D3DB1C78DBD5}"/>
                </a:ext>
              </a:extLst>
            </p:cNvPr>
            <p:cNvSpPr/>
            <p:nvPr/>
          </p:nvSpPr>
          <p:spPr>
            <a:xfrm>
              <a:off x="6328046" y="5077780"/>
              <a:ext cx="28575" cy="9525"/>
            </a:xfrm>
            <a:custGeom>
              <a:avLst/>
              <a:gdLst>
                <a:gd name="connsiteX0" fmla="*/ 7348 w 28575"/>
                <a:gd name="connsiteY0" fmla="*/ 7348 h 9525"/>
                <a:gd name="connsiteX1" fmla="*/ 22588 w 28575"/>
                <a:gd name="connsiteY1" fmla="*/ 7348 h 9525"/>
              </a:gdLst>
              <a:ahLst/>
              <a:cxnLst>
                <a:cxn ang="0">
                  <a:pos x="connsiteX0" y="connsiteY0"/>
                </a:cxn>
                <a:cxn ang="0">
                  <a:pos x="connsiteX1" y="connsiteY1"/>
                </a:cxn>
              </a:cxnLst>
              <a:rect l="l" t="t" r="r" b="b"/>
              <a:pathLst>
                <a:path w="28575" h="9525">
                  <a:moveTo>
                    <a:pt x="7348" y="7348"/>
                  </a:moveTo>
                  <a:lnTo>
                    <a:pt x="22588" y="7348"/>
                  </a:ln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40" name="Freeform: Shape 39">
              <a:extLst>
                <a:ext uri="{FF2B5EF4-FFF2-40B4-BE49-F238E27FC236}">
                  <a16:creationId xmlns:a16="http://schemas.microsoft.com/office/drawing/2014/main" id="{3B9CF17A-41B5-4BCE-BF35-E69483236B20}"/>
                </a:ext>
              </a:extLst>
            </p:cNvPr>
            <p:cNvSpPr/>
            <p:nvPr/>
          </p:nvSpPr>
          <p:spPr>
            <a:xfrm>
              <a:off x="6328046" y="5115880"/>
              <a:ext cx="28575" cy="9525"/>
            </a:xfrm>
            <a:custGeom>
              <a:avLst/>
              <a:gdLst>
                <a:gd name="connsiteX0" fmla="*/ 7348 w 28575"/>
                <a:gd name="connsiteY0" fmla="*/ 7348 h 9525"/>
                <a:gd name="connsiteX1" fmla="*/ 22588 w 28575"/>
                <a:gd name="connsiteY1" fmla="*/ 7348 h 9525"/>
              </a:gdLst>
              <a:ahLst/>
              <a:cxnLst>
                <a:cxn ang="0">
                  <a:pos x="connsiteX0" y="connsiteY0"/>
                </a:cxn>
                <a:cxn ang="0">
                  <a:pos x="connsiteX1" y="connsiteY1"/>
                </a:cxn>
              </a:cxnLst>
              <a:rect l="l" t="t" r="r" b="b"/>
              <a:pathLst>
                <a:path w="28575" h="9525">
                  <a:moveTo>
                    <a:pt x="7348" y="7348"/>
                  </a:moveTo>
                  <a:lnTo>
                    <a:pt x="22588" y="7348"/>
                  </a:ln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41" name="Freeform: Shape 40">
              <a:extLst>
                <a:ext uri="{FF2B5EF4-FFF2-40B4-BE49-F238E27FC236}">
                  <a16:creationId xmlns:a16="http://schemas.microsoft.com/office/drawing/2014/main" id="{3C9DECBE-D9C0-408F-8742-0C63685B89E6}"/>
                </a:ext>
              </a:extLst>
            </p:cNvPr>
            <p:cNvSpPr/>
            <p:nvPr/>
          </p:nvSpPr>
          <p:spPr>
            <a:xfrm>
              <a:off x="6328046" y="5153980"/>
              <a:ext cx="28575" cy="9525"/>
            </a:xfrm>
            <a:custGeom>
              <a:avLst/>
              <a:gdLst>
                <a:gd name="connsiteX0" fmla="*/ 7348 w 28575"/>
                <a:gd name="connsiteY0" fmla="*/ 7348 h 9525"/>
                <a:gd name="connsiteX1" fmla="*/ 22588 w 28575"/>
                <a:gd name="connsiteY1" fmla="*/ 7348 h 9525"/>
              </a:gdLst>
              <a:ahLst/>
              <a:cxnLst>
                <a:cxn ang="0">
                  <a:pos x="connsiteX0" y="connsiteY0"/>
                </a:cxn>
                <a:cxn ang="0">
                  <a:pos x="connsiteX1" y="connsiteY1"/>
                </a:cxn>
              </a:cxnLst>
              <a:rect l="l" t="t" r="r" b="b"/>
              <a:pathLst>
                <a:path w="28575" h="9525">
                  <a:moveTo>
                    <a:pt x="7348" y="7348"/>
                  </a:moveTo>
                  <a:lnTo>
                    <a:pt x="22588" y="7348"/>
                  </a:ln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42" name="Freeform: Shape 41">
              <a:extLst>
                <a:ext uri="{FF2B5EF4-FFF2-40B4-BE49-F238E27FC236}">
                  <a16:creationId xmlns:a16="http://schemas.microsoft.com/office/drawing/2014/main" id="{3741DD77-37A9-4296-A175-4211A3021594}"/>
                </a:ext>
              </a:extLst>
            </p:cNvPr>
            <p:cNvSpPr/>
            <p:nvPr/>
          </p:nvSpPr>
          <p:spPr>
            <a:xfrm>
              <a:off x="6286136" y="5225417"/>
              <a:ext cx="9525" cy="28575"/>
            </a:xfrm>
            <a:custGeom>
              <a:avLst/>
              <a:gdLst>
                <a:gd name="connsiteX0" fmla="*/ 7348 w 9525"/>
                <a:gd name="connsiteY0" fmla="*/ 7348 h 28575"/>
                <a:gd name="connsiteX1" fmla="*/ 7348 w 9525"/>
                <a:gd name="connsiteY1" fmla="*/ 23541 h 28575"/>
              </a:gdLst>
              <a:ahLst/>
              <a:cxnLst>
                <a:cxn ang="0">
                  <a:pos x="connsiteX0" y="connsiteY0"/>
                </a:cxn>
                <a:cxn ang="0">
                  <a:pos x="connsiteX1" y="connsiteY1"/>
                </a:cxn>
              </a:cxnLst>
              <a:rect l="l" t="t" r="r" b="b"/>
              <a:pathLst>
                <a:path w="9525" h="28575">
                  <a:moveTo>
                    <a:pt x="7348" y="7348"/>
                  </a:moveTo>
                  <a:lnTo>
                    <a:pt x="7348" y="23541"/>
                  </a:ln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43" name="Freeform: Shape 42">
              <a:extLst>
                <a:ext uri="{FF2B5EF4-FFF2-40B4-BE49-F238E27FC236}">
                  <a16:creationId xmlns:a16="http://schemas.microsoft.com/office/drawing/2014/main" id="{DD4904F6-D90F-420C-A415-FE6EBE3CF56C}"/>
                </a:ext>
              </a:extLst>
            </p:cNvPr>
            <p:cNvSpPr/>
            <p:nvPr/>
          </p:nvSpPr>
          <p:spPr>
            <a:xfrm>
              <a:off x="6320426" y="5225417"/>
              <a:ext cx="9525" cy="28575"/>
            </a:xfrm>
            <a:custGeom>
              <a:avLst/>
              <a:gdLst>
                <a:gd name="connsiteX0" fmla="*/ 7348 w 9525"/>
                <a:gd name="connsiteY0" fmla="*/ 7348 h 28575"/>
                <a:gd name="connsiteX1" fmla="*/ 7348 w 9525"/>
                <a:gd name="connsiteY1" fmla="*/ 23541 h 28575"/>
              </a:gdLst>
              <a:ahLst/>
              <a:cxnLst>
                <a:cxn ang="0">
                  <a:pos x="connsiteX0" y="connsiteY0"/>
                </a:cxn>
                <a:cxn ang="0">
                  <a:pos x="connsiteX1" y="connsiteY1"/>
                </a:cxn>
              </a:cxnLst>
              <a:rect l="l" t="t" r="r" b="b"/>
              <a:pathLst>
                <a:path w="9525" h="28575">
                  <a:moveTo>
                    <a:pt x="7348" y="7348"/>
                  </a:moveTo>
                  <a:lnTo>
                    <a:pt x="7348" y="23541"/>
                  </a:ln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44" name="Freeform: Shape 43">
              <a:extLst>
                <a:ext uri="{FF2B5EF4-FFF2-40B4-BE49-F238E27FC236}">
                  <a16:creationId xmlns:a16="http://schemas.microsoft.com/office/drawing/2014/main" id="{21E79C9C-9DE0-4D2B-A84C-4F2A9DFA0CA5}"/>
                </a:ext>
              </a:extLst>
            </p:cNvPr>
            <p:cNvSpPr/>
            <p:nvPr/>
          </p:nvSpPr>
          <p:spPr>
            <a:xfrm>
              <a:off x="6247083" y="5225417"/>
              <a:ext cx="9525" cy="28575"/>
            </a:xfrm>
            <a:custGeom>
              <a:avLst/>
              <a:gdLst>
                <a:gd name="connsiteX0" fmla="*/ 7348 w 9525"/>
                <a:gd name="connsiteY0" fmla="*/ 7348 h 28575"/>
                <a:gd name="connsiteX1" fmla="*/ 7348 w 9525"/>
                <a:gd name="connsiteY1" fmla="*/ 23541 h 28575"/>
              </a:gdLst>
              <a:ahLst/>
              <a:cxnLst>
                <a:cxn ang="0">
                  <a:pos x="connsiteX0" y="connsiteY0"/>
                </a:cxn>
                <a:cxn ang="0">
                  <a:pos x="connsiteX1" y="connsiteY1"/>
                </a:cxn>
              </a:cxnLst>
              <a:rect l="l" t="t" r="r" b="b"/>
              <a:pathLst>
                <a:path w="9525" h="28575">
                  <a:moveTo>
                    <a:pt x="7348" y="7348"/>
                  </a:moveTo>
                  <a:lnTo>
                    <a:pt x="7348" y="23541"/>
                  </a:ln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45" name="Freeform: Shape 44">
              <a:extLst>
                <a:ext uri="{FF2B5EF4-FFF2-40B4-BE49-F238E27FC236}">
                  <a16:creationId xmlns:a16="http://schemas.microsoft.com/office/drawing/2014/main" id="{015827C0-CADD-4A24-B510-D06E3CD189CF}"/>
                </a:ext>
              </a:extLst>
            </p:cNvPr>
            <p:cNvSpPr/>
            <p:nvPr/>
          </p:nvSpPr>
          <p:spPr>
            <a:xfrm>
              <a:off x="6208983" y="5225417"/>
              <a:ext cx="9525" cy="28575"/>
            </a:xfrm>
            <a:custGeom>
              <a:avLst/>
              <a:gdLst>
                <a:gd name="connsiteX0" fmla="*/ 7348 w 9525"/>
                <a:gd name="connsiteY0" fmla="*/ 7348 h 28575"/>
                <a:gd name="connsiteX1" fmla="*/ 7348 w 9525"/>
                <a:gd name="connsiteY1" fmla="*/ 23541 h 28575"/>
              </a:gdLst>
              <a:ahLst/>
              <a:cxnLst>
                <a:cxn ang="0">
                  <a:pos x="connsiteX0" y="connsiteY0"/>
                </a:cxn>
                <a:cxn ang="0">
                  <a:pos x="connsiteX1" y="connsiteY1"/>
                </a:cxn>
              </a:cxnLst>
              <a:rect l="l" t="t" r="r" b="b"/>
              <a:pathLst>
                <a:path w="9525" h="28575">
                  <a:moveTo>
                    <a:pt x="7348" y="7348"/>
                  </a:moveTo>
                  <a:lnTo>
                    <a:pt x="7348" y="23541"/>
                  </a:ln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46" name="Freeform: Shape 45">
              <a:extLst>
                <a:ext uri="{FF2B5EF4-FFF2-40B4-BE49-F238E27FC236}">
                  <a16:creationId xmlns:a16="http://schemas.microsoft.com/office/drawing/2014/main" id="{CD1D8B36-DC87-48E0-8341-AE177CF0FA9E}"/>
                </a:ext>
              </a:extLst>
            </p:cNvPr>
            <p:cNvSpPr/>
            <p:nvPr/>
          </p:nvSpPr>
          <p:spPr>
            <a:xfrm>
              <a:off x="6170883" y="5225417"/>
              <a:ext cx="9525" cy="28575"/>
            </a:xfrm>
            <a:custGeom>
              <a:avLst/>
              <a:gdLst>
                <a:gd name="connsiteX0" fmla="*/ 7348 w 9525"/>
                <a:gd name="connsiteY0" fmla="*/ 7348 h 28575"/>
                <a:gd name="connsiteX1" fmla="*/ 7348 w 9525"/>
                <a:gd name="connsiteY1" fmla="*/ 23541 h 28575"/>
              </a:gdLst>
              <a:ahLst/>
              <a:cxnLst>
                <a:cxn ang="0">
                  <a:pos x="connsiteX0" y="connsiteY0"/>
                </a:cxn>
                <a:cxn ang="0">
                  <a:pos x="connsiteX1" y="connsiteY1"/>
                </a:cxn>
              </a:cxnLst>
              <a:rect l="l" t="t" r="r" b="b"/>
              <a:pathLst>
                <a:path w="9525" h="28575">
                  <a:moveTo>
                    <a:pt x="7348" y="7348"/>
                  </a:moveTo>
                  <a:lnTo>
                    <a:pt x="7348" y="23541"/>
                  </a:ln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47" name="Freeform: Shape 46">
              <a:extLst>
                <a:ext uri="{FF2B5EF4-FFF2-40B4-BE49-F238E27FC236}">
                  <a16:creationId xmlns:a16="http://schemas.microsoft.com/office/drawing/2014/main" id="{C04A6F03-9FA9-40B7-B390-BCAC1F3BEBD2}"/>
                </a:ext>
              </a:extLst>
            </p:cNvPr>
            <p:cNvSpPr/>
            <p:nvPr/>
          </p:nvSpPr>
          <p:spPr>
            <a:xfrm>
              <a:off x="6131831" y="5225417"/>
              <a:ext cx="9525" cy="28575"/>
            </a:xfrm>
            <a:custGeom>
              <a:avLst/>
              <a:gdLst>
                <a:gd name="connsiteX0" fmla="*/ 7348 w 9525"/>
                <a:gd name="connsiteY0" fmla="*/ 7348 h 28575"/>
                <a:gd name="connsiteX1" fmla="*/ 7348 w 9525"/>
                <a:gd name="connsiteY1" fmla="*/ 23541 h 28575"/>
              </a:gdLst>
              <a:ahLst/>
              <a:cxnLst>
                <a:cxn ang="0">
                  <a:pos x="connsiteX0" y="connsiteY0"/>
                </a:cxn>
                <a:cxn ang="0">
                  <a:pos x="connsiteX1" y="connsiteY1"/>
                </a:cxn>
              </a:cxnLst>
              <a:rect l="l" t="t" r="r" b="b"/>
              <a:pathLst>
                <a:path w="9525" h="28575">
                  <a:moveTo>
                    <a:pt x="7348" y="7348"/>
                  </a:moveTo>
                  <a:lnTo>
                    <a:pt x="7348" y="23541"/>
                  </a:ln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48" name="Freeform: Shape 47">
              <a:extLst>
                <a:ext uri="{FF2B5EF4-FFF2-40B4-BE49-F238E27FC236}">
                  <a16:creationId xmlns:a16="http://schemas.microsoft.com/office/drawing/2014/main" id="{15840820-6F57-48A3-ABA4-BBC68910B881}"/>
                </a:ext>
              </a:extLst>
            </p:cNvPr>
            <p:cNvSpPr/>
            <p:nvPr/>
          </p:nvSpPr>
          <p:spPr>
            <a:xfrm>
              <a:off x="6079444" y="5152075"/>
              <a:ext cx="47625" cy="47625"/>
            </a:xfrm>
            <a:custGeom>
              <a:avLst/>
              <a:gdLst>
                <a:gd name="connsiteX0" fmla="*/ 47353 w 47625"/>
                <a:gd name="connsiteY0" fmla="*/ 27351 h 47625"/>
                <a:gd name="connsiteX1" fmla="*/ 27350 w 47625"/>
                <a:gd name="connsiteY1" fmla="*/ 7348 h 47625"/>
                <a:gd name="connsiteX2" fmla="*/ 7348 w 47625"/>
                <a:gd name="connsiteY2" fmla="*/ 27351 h 47625"/>
                <a:gd name="connsiteX3" fmla="*/ 27350 w 47625"/>
                <a:gd name="connsiteY3" fmla="*/ 47353 h 47625"/>
              </a:gdLst>
              <a:ahLst/>
              <a:cxnLst>
                <a:cxn ang="0">
                  <a:pos x="connsiteX0" y="connsiteY0"/>
                </a:cxn>
                <a:cxn ang="0">
                  <a:pos x="connsiteX1" y="connsiteY1"/>
                </a:cxn>
                <a:cxn ang="0">
                  <a:pos x="connsiteX2" y="connsiteY2"/>
                </a:cxn>
                <a:cxn ang="0">
                  <a:pos x="connsiteX3" y="connsiteY3"/>
                </a:cxn>
              </a:cxnLst>
              <a:rect l="l" t="t" r="r" b="b"/>
              <a:pathLst>
                <a:path w="47625" h="47625">
                  <a:moveTo>
                    <a:pt x="47353" y="27351"/>
                  </a:moveTo>
                  <a:cubicBezTo>
                    <a:pt x="47353" y="15921"/>
                    <a:pt x="37828" y="7348"/>
                    <a:pt x="27350" y="7348"/>
                  </a:cubicBezTo>
                  <a:cubicBezTo>
                    <a:pt x="16873" y="7348"/>
                    <a:pt x="7348" y="16873"/>
                    <a:pt x="7348" y="27351"/>
                  </a:cubicBezTo>
                  <a:cubicBezTo>
                    <a:pt x="7348" y="37828"/>
                    <a:pt x="16873" y="47353"/>
                    <a:pt x="27350" y="47353"/>
                  </a:cubicBez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49" name="Freeform: Shape 48">
              <a:extLst>
                <a:ext uri="{FF2B5EF4-FFF2-40B4-BE49-F238E27FC236}">
                  <a16:creationId xmlns:a16="http://schemas.microsoft.com/office/drawing/2014/main" id="{EC3B416E-5ED7-4FCC-B680-F159D1F41F24}"/>
                </a:ext>
              </a:extLst>
            </p:cNvPr>
            <p:cNvSpPr/>
            <p:nvPr/>
          </p:nvSpPr>
          <p:spPr>
            <a:xfrm>
              <a:off x="6359478" y="4958717"/>
              <a:ext cx="47625" cy="247650"/>
            </a:xfrm>
            <a:custGeom>
              <a:avLst/>
              <a:gdLst>
                <a:gd name="connsiteX0" fmla="*/ 27351 w 47625"/>
                <a:gd name="connsiteY0" fmla="*/ 240711 h 247650"/>
                <a:gd name="connsiteX1" fmla="*/ 47353 w 47625"/>
                <a:gd name="connsiteY1" fmla="*/ 220708 h 247650"/>
                <a:gd name="connsiteX2" fmla="*/ 47353 w 47625"/>
                <a:gd name="connsiteY2" fmla="*/ 27351 h 247650"/>
                <a:gd name="connsiteX3" fmla="*/ 27351 w 47625"/>
                <a:gd name="connsiteY3" fmla="*/ 7348 h 247650"/>
                <a:gd name="connsiteX4" fmla="*/ 27351 w 47625"/>
                <a:gd name="connsiteY4" fmla="*/ 7348 h 247650"/>
                <a:gd name="connsiteX5" fmla="*/ 7348 w 47625"/>
                <a:gd name="connsiteY5" fmla="*/ 27351 h 247650"/>
                <a:gd name="connsiteX6" fmla="*/ 7348 w 47625"/>
                <a:gd name="connsiteY6" fmla="*/ 215946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625" h="247650">
                  <a:moveTo>
                    <a:pt x="27351" y="240711"/>
                  </a:moveTo>
                  <a:cubicBezTo>
                    <a:pt x="38780" y="240711"/>
                    <a:pt x="47353" y="231186"/>
                    <a:pt x="47353" y="220708"/>
                  </a:cubicBezTo>
                  <a:lnTo>
                    <a:pt x="47353" y="27351"/>
                  </a:lnTo>
                  <a:cubicBezTo>
                    <a:pt x="47353" y="15921"/>
                    <a:pt x="37828" y="7348"/>
                    <a:pt x="27351" y="7348"/>
                  </a:cubicBezTo>
                  <a:lnTo>
                    <a:pt x="27351" y="7348"/>
                  </a:lnTo>
                  <a:cubicBezTo>
                    <a:pt x="15921" y="7348"/>
                    <a:pt x="7348" y="16873"/>
                    <a:pt x="7348" y="27351"/>
                  </a:cubicBezTo>
                  <a:lnTo>
                    <a:pt x="7348" y="215946"/>
                  </a:ln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50" name="Freeform: Shape 49">
              <a:extLst>
                <a:ext uri="{FF2B5EF4-FFF2-40B4-BE49-F238E27FC236}">
                  <a16:creationId xmlns:a16="http://schemas.microsoft.com/office/drawing/2014/main" id="{313B17C2-E3C1-4000-8E48-FF401679F078}"/>
                </a:ext>
              </a:extLst>
            </p:cNvPr>
            <p:cNvSpPr/>
            <p:nvPr/>
          </p:nvSpPr>
          <p:spPr>
            <a:xfrm>
              <a:off x="6359478" y="5152075"/>
              <a:ext cx="47625" cy="47625"/>
            </a:xfrm>
            <a:custGeom>
              <a:avLst/>
              <a:gdLst>
                <a:gd name="connsiteX0" fmla="*/ 20683 w 47625"/>
                <a:gd name="connsiteY0" fmla="*/ 47353 h 47625"/>
                <a:gd name="connsiteX1" fmla="*/ 27351 w 47625"/>
                <a:gd name="connsiteY1" fmla="*/ 47353 h 47625"/>
                <a:gd name="connsiteX2" fmla="*/ 47353 w 47625"/>
                <a:gd name="connsiteY2" fmla="*/ 27351 h 47625"/>
                <a:gd name="connsiteX3" fmla="*/ 27351 w 47625"/>
                <a:gd name="connsiteY3" fmla="*/ 7348 h 47625"/>
                <a:gd name="connsiteX4" fmla="*/ 7348 w 47625"/>
                <a:gd name="connsiteY4" fmla="*/ 2735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20683" y="47353"/>
                  </a:moveTo>
                  <a:lnTo>
                    <a:pt x="27351" y="47353"/>
                  </a:lnTo>
                  <a:cubicBezTo>
                    <a:pt x="38780" y="47353"/>
                    <a:pt x="47353" y="37828"/>
                    <a:pt x="47353" y="27351"/>
                  </a:cubicBezTo>
                  <a:cubicBezTo>
                    <a:pt x="47353" y="16873"/>
                    <a:pt x="37828" y="7348"/>
                    <a:pt x="27351" y="7348"/>
                  </a:cubicBezTo>
                  <a:cubicBezTo>
                    <a:pt x="16873" y="7348"/>
                    <a:pt x="7348" y="16873"/>
                    <a:pt x="7348" y="27351"/>
                  </a:cubicBez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51" name="Freeform: Shape 50">
              <a:extLst>
                <a:ext uri="{FF2B5EF4-FFF2-40B4-BE49-F238E27FC236}">
                  <a16:creationId xmlns:a16="http://schemas.microsoft.com/office/drawing/2014/main" id="{928B2AC9-E633-46EE-AEFD-657C45F51FD0}"/>
                </a:ext>
              </a:extLst>
            </p:cNvPr>
            <p:cNvSpPr/>
            <p:nvPr/>
          </p:nvSpPr>
          <p:spPr>
            <a:xfrm>
              <a:off x="6175646" y="5010152"/>
              <a:ext cx="95250" cy="152400"/>
            </a:xfrm>
            <a:custGeom>
              <a:avLst/>
              <a:gdLst>
                <a:gd name="connsiteX0" fmla="*/ 8301 w 95250"/>
                <a:gd name="connsiteY0" fmla="*/ 75928 h 152400"/>
                <a:gd name="connsiteX1" fmla="*/ 51163 w 95250"/>
                <a:gd name="connsiteY1" fmla="*/ 51163 h 152400"/>
                <a:gd name="connsiteX2" fmla="*/ 93073 w 95250"/>
                <a:gd name="connsiteY2" fmla="*/ 75928 h 152400"/>
                <a:gd name="connsiteX3" fmla="*/ 50211 w 95250"/>
                <a:gd name="connsiteY3" fmla="*/ 100693 h 152400"/>
                <a:gd name="connsiteX4" fmla="*/ 8301 w 95250"/>
                <a:gd name="connsiteY4" fmla="*/ 75928 h 152400"/>
                <a:gd name="connsiteX5" fmla="*/ 8301 w 95250"/>
                <a:gd name="connsiteY5" fmla="*/ 75928 h 152400"/>
                <a:gd name="connsiteX6" fmla="*/ 8301 w 95250"/>
                <a:gd name="connsiteY6" fmla="*/ 125458 h 152400"/>
                <a:gd name="connsiteX7" fmla="*/ 51163 w 95250"/>
                <a:gd name="connsiteY7" fmla="*/ 150223 h 152400"/>
                <a:gd name="connsiteX8" fmla="*/ 94026 w 95250"/>
                <a:gd name="connsiteY8" fmla="*/ 125458 h 152400"/>
                <a:gd name="connsiteX9" fmla="*/ 94026 w 95250"/>
                <a:gd name="connsiteY9" fmla="*/ 75928 h 152400"/>
                <a:gd name="connsiteX10" fmla="*/ 50211 w 95250"/>
                <a:gd name="connsiteY10" fmla="*/ 100693 h 152400"/>
                <a:gd name="connsiteX11" fmla="*/ 50211 w 95250"/>
                <a:gd name="connsiteY11" fmla="*/ 150223 h 152400"/>
                <a:gd name="connsiteX12" fmla="*/ 8301 w 95250"/>
                <a:gd name="connsiteY12" fmla="*/ 16873 h 152400"/>
                <a:gd name="connsiteX13" fmla="*/ 93073 w 95250"/>
                <a:gd name="connsiteY13" fmla="*/ 16873 h 152400"/>
                <a:gd name="connsiteX14" fmla="*/ 93073 w 95250"/>
                <a:gd name="connsiteY14" fmla="*/ 7348 h 152400"/>
                <a:gd name="connsiteX15" fmla="*/ 93073 w 95250"/>
                <a:gd name="connsiteY15" fmla="*/ 26398 h 152400"/>
                <a:gd name="connsiteX16" fmla="*/ 7348 w 95250"/>
                <a:gd name="connsiteY16" fmla="*/ 7348 h 152400"/>
                <a:gd name="connsiteX17" fmla="*/ 7348 w 95250"/>
                <a:gd name="connsiteY17" fmla="*/ 26398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5250" h="152400">
                  <a:moveTo>
                    <a:pt x="8301" y="75928"/>
                  </a:moveTo>
                  <a:lnTo>
                    <a:pt x="51163" y="51163"/>
                  </a:lnTo>
                  <a:lnTo>
                    <a:pt x="93073" y="75928"/>
                  </a:lnTo>
                  <a:lnTo>
                    <a:pt x="50211" y="100693"/>
                  </a:lnTo>
                  <a:lnTo>
                    <a:pt x="8301" y="75928"/>
                  </a:lnTo>
                  <a:close/>
                  <a:moveTo>
                    <a:pt x="8301" y="75928"/>
                  </a:moveTo>
                  <a:lnTo>
                    <a:pt x="8301" y="125458"/>
                  </a:lnTo>
                  <a:lnTo>
                    <a:pt x="51163" y="150223"/>
                  </a:lnTo>
                  <a:lnTo>
                    <a:pt x="94026" y="125458"/>
                  </a:lnTo>
                  <a:lnTo>
                    <a:pt x="94026" y="75928"/>
                  </a:lnTo>
                  <a:moveTo>
                    <a:pt x="50211" y="100693"/>
                  </a:moveTo>
                  <a:lnTo>
                    <a:pt x="50211" y="150223"/>
                  </a:lnTo>
                  <a:moveTo>
                    <a:pt x="8301" y="16873"/>
                  </a:moveTo>
                  <a:lnTo>
                    <a:pt x="93073" y="16873"/>
                  </a:lnTo>
                  <a:moveTo>
                    <a:pt x="93073" y="7348"/>
                  </a:moveTo>
                  <a:lnTo>
                    <a:pt x="93073" y="26398"/>
                  </a:lnTo>
                  <a:moveTo>
                    <a:pt x="7348" y="7348"/>
                  </a:moveTo>
                  <a:lnTo>
                    <a:pt x="7348" y="26398"/>
                  </a:ln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grpSp>
      <p:cxnSp>
        <p:nvCxnSpPr>
          <p:cNvPr id="16" name="Straight Connector 15">
            <a:extLst>
              <a:ext uri="{FF2B5EF4-FFF2-40B4-BE49-F238E27FC236}">
                <a16:creationId xmlns:a16="http://schemas.microsoft.com/office/drawing/2014/main" id="{936A9A6B-5982-44E6-9D99-6DD7142F23F7}"/>
              </a:ext>
            </a:extLst>
          </p:cNvPr>
          <p:cNvCxnSpPr/>
          <p:nvPr/>
        </p:nvCxnSpPr>
        <p:spPr>
          <a:xfrm>
            <a:off x="466559" y="477229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FFC4E81-342D-4D02-B821-AFD596D48C5D}"/>
              </a:ext>
            </a:extLst>
          </p:cNvPr>
          <p:cNvCxnSpPr/>
          <p:nvPr/>
        </p:nvCxnSpPr>
        <p:spPr>
          <a:xfrm>
            <a:off x="4651904" y="477229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52" name="Group 51">
            <a:extLst>
              <a:ext uri="{FF2B5EF4-FFF2-40B4-BE49-F238E27FC236}">
                <a16:creationId xmlns:a16="http://schemas.microsoft.com/office/drawing/2014/main" id="{DBFE1DB4-8EE3-4E96-B101-DE8E06F82BCA}"/>
              </a:ext>
            </a:extLst>
          </p:cNvPr>
          <p:cNvGrpSpPr/>
          <p:nvPr/>
        </p:nvGrpSpPr>
        <p:grpSpPr>
          <a:xfrm>
            <a:off x="439568" y="4133994"/>
            <a:ext cx="374574" cy="519786"/>
            <a:chOff x="7722506" y="3616596"/>
            <a:chExt cx="228600" cy="317222"/>
          </a:xfrm>
        </p:grpSpPr>
        <p:sp>
          <p:nvSpPr>
            <p:cNvPr id="53" name="Freeform: Shape 52">
              <a:extLst>
                <a:ext uri="{FF2B5EF4-FFF2-40B4-BE49-F238E27FC236}">
                  <a16:creationId xmlns:a16="http://schemas.microsoft.com/office/drawing/2014/main" id="{B9770A7A-3426-4164-A821-1408C7F1D643}"/>
                </a:ext>
              </a:extLst>
            </p:cNvPr>
            <p:cNvSpPr/>
            <p:nvPr/>
          </p:nvSpPr>
          <p:spPr>
            <a:xfrm>
              <a:off x="7722506" y="3724268"/>
              <a:ext cx="228600" cy="209550"/>
            </a:xfrm>
            <a:custGeom>
              <a:avLst/>
              <a:gdLst>
                <a:gd name="connsiteX0" fmla="*/ 8300 w 228600"/>
                <a:gd name="connsiteY0" fmla="*/ 144469 h 209550"/>
                <a:gd name="connsiteX1" fmla="*/ 8300 w 228600"/>
                <a:gd name="connsiteY1" fmla="*/ 187331 h 209550"/>
                <a:gd name="connsiteX2" fmla="*/ 50211 w 228600"/>
                <a:gd name="connsiteY2" fmla="*/ 187331 h 209550"/>
                <a:gd name="connsiteX3" fmla="*/ 74023 w 228600"/>
                <a:gd name="connsiteY3" fmla="*/ 190189 h 209550"/>
                <a:gd name="connsiteX4" fmla="*/ 110218 w 228600"/>
                <a:gd name="connsiteY4" fmla="*/ 202571 h 209550"/>
                <a:gd name="connsiteX5" fmla="*/ 180703 w 228600"/>
                <a:gd name="connsiteY5" fmla="*/ 202571 h 209550"/>
                <a:gd name="connsiteX6" fmla="*/ 191180 w 228600"/>
                <a:gd name="connsiteY6" fmla="*/ 201619 h 209550"/>
                <a:gd name="connsiteX7" fmla="*/ 197848 w 228600"/>
                <a:gd name="connsiteY7" fmla="*/ 194951 h 209550"/>
                <a:gd name="connsiteX8" fmla="*/ 229280 w 228600"/>
                <a:gd name="connsiteY8" fmla="*/ 103511 h 209550"/>
                <a:gd name="connsiteX9" fmla="*/ 226423 w 228600"/>
                <a:gd name="connsiteY9" fmla="*/ 86366 h 209550"/>
                <a:gd name="connsiteX10" fmla="*/ 216898 w 228600"/>
                <a:gd name="connsiteY10" fmla="*/ 81604 h 209550"/>
                <a:gd name="connsiteX11" fmla="*/ 155938 w 228600"/>
                <a:gd name="connsiteY11" fmla="*/ 81604 h 209550"/>
                <a:gd name="connsiteX12" fmla="*/ 157843 w 228600"/>
                <a:gd name="connsiteY12" fmla="*/ 59696 h 209550"/>
                <a:gd name="connsiteX13" fmla="*/ 169273 w 228600"/>
                <a:gd name="connsiteY13" fmla="*/ 33026 h 209550"/>
                <a:gd name="connsiteX14" fmla="*/ 165463 w 228600"/>
                <a:gd name="connsiteY14" fmla="*/ 8261 h 209550"/>
                <a:gd name="connsiteX15" fmla="*/ 151175 w 228600"/>
                <a:gd name="connsiteY15" fmla="*/ 10166 h 209550"/>
                <a:gd name="connsiteX16" fmla="*/ 76880 w 228600"/>
                <a:gd name="connsiteY16" fmla="*/ 84461 h 209550"/>
                <a:gd name="connsiteX17" fmla="*/ 60688 w 228600"/>
                <a:gd name="connsiteY17" fmla="*/ 93986 h 209550"/>
                <a:gd name="connsiteX18" fmla="*/ 7348 w 228600"/>
                <a:gd name="connsiteY18" fmla="*/ 94939 h 209550"/>
                <a:gd name="connsiteX19" fmla="*/ 7348 w 228600"/>
                <a:gd name="connsiteY19" fmla="*/ 144469 h 209550"/>
                <a:gd name="connsiteX20" fmla="*/ 8300 w 228600"/>
                <a:gd name="connsiteY20" fmla="*/ 144469 h 209550"/>
                <a:gd name="connsiteX21" fmla="*/ 8300 w 228600"/>
                <a:gd name="connsiteY21" fmla="*/ 14446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8600" h="209550">
                  <a:moveTo>
                    <a:pt x="8300" y="144469"/>
                  </a:moveTo>
                  <a:cubicBezTo>
                    <a:pt x="8300" y="187331"/>
                    <a:pt x="8300" y="187331"/>
                    <a:pt x="8300" y="187331"/>
                  </a:cubicBezTo>
                  <a:cubicBezTo>
                    <a:pt x="50211" y="187331"/>
                    <a:pt x="50211" y="187331"/>
                    <a:pt x="50211" y="187331"/>
                  </a:cubicBezTo>
                  <a:cubicBezTo>
                    <a:pt x="50211" y="187331"/>
                    <a:pt x="66403" y="188284"/>
                    <a:pt x="74023" y="190189"/>
                  </a:cubicBezTo>
                  <a:cubicBezTo>
                    <a:pt x="81643" y="192094"/>
                    <a:pt x="97836" y="202571"/>
                    <a:pt x="110218" y="202571"/>
                  </a:cubicBezTo>
                  <a:cubicBezTo>
                    <a:pt x="122600" y="202571"/>
                    <a:pt x="180703" y="202571"/>
                    <a:pt x="180703" y="202571"/>
                  </a:cubicBezTo>
                  <a:cubicBezTo>
                    <a:pt x="180703" y="202571"/>
                    <a:pt x="187370" y="203524"/>
                    <a:pt x="191180" y="201619"/>
                  </a:cubicBezTo>
                  <a:cubicBezTo>
                    <a:pt x="195943" y="200666"/>
                    <a:pt x="197848" y="194951"/>
                    <a:pt x="197848" y="194951"/>
                  </a:cubicBezTo>
                  <a:cubicBezTo>
                    <a:pt x="229280" y="103511"/>
                    <a:pt x="229280" y="103511"/>
                    <a:pt x="229280" y="103511"/>
                  </a:cubicBezTo>
                  <a:cubicBezTo>
                    <a:pt x="229280" y="103511"/>
                    <a:pt x="231186" y="92081"/>
                    <a:pt x="226423" y="86366"/>
                  </a:cubicBezTo>
                  <a:cubicBezTo>
                    <a:pt x="222613" y="82556"/>
                    <a:pt x="216898" y="81604"/>
                    <a:pt x="216898" y="81604"/>
                  </a:cubicBezTo>
                  <a:cubicBezTo>
                    <a:pt x="155938" y="81604"/>
                    <a:pt x="155938" y="81604"/>
                    <a:pt x="155938" y="81604"/>
                  </a:cubicBezTo>
                  <a:cubicBezTo>
                    <a:pt x="155938" y="81604"/>
                    <a:pt x="154986" y="67316"/>
                    <a:pt x="157843" y="59696"/>
                  </a:cubicBezTo>
                  <a:cubicBezTo>
                    <a:pt x="161653" y="53029"/>
                    <a:pt x="168320" y="39694"/>
                    <a:pt x="169273" y="33026"/>
                  </a:cubicBezTo>
                  <a:cubicBezTo>
                    <a:pt x="170225" y="26359"/>
                    <a:pt x="173083" y="11119"/>
                    <a:pt x="165463" y="8261"/>
                  </a:cubicBezTo>
                  <a:cubicBezTo>
                    <a:pt x="157843" y="5404"/>
                    <a:pt x="151175" y="10166"/>
                    <a:pt x="151175" y="10166"/>
                  </a:cubicBezTo>
                  <a:cubicBezTo>
                    <a:pt x="76880" y="84461"/>
                    <a:pt x="76880" y="84461"/>
                    <a:pt x="76880" y="84461"/>
                  </a:cubicBezTo>
                  <a:cubicBezTo>
                    <a:pt x="76880" y="84461"/>
                    <a:pt x="70213" y="92081"/>
                    <a:pt x="60688" y="93986"/>
                  </a:cubicBezTo>
                  <a:cubicBezTo>
                    <a:pt x="52116" y="95891"/>
                    <a:pt x="7348" y="94939"/>
                    <a:pt x="7348" y="94939"/>
                  </a:cubicBezTo>
                  <a:lnTo>
                    <a:pt x="7348" y="144469"/>
                  </a:lnTo>
                  <a:lnTo>
                    <a:pt x="8300" y="144469"/>
                  </a:lnTo>
                  <a:lnTo>
                    <a:pt x="8300" y="144469"/>
                  </a:lnTo>
                  <a:close/>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54" name="Freeform: Shape 53">
              <a:extLst>
                <a:ext uri="{FF2B5EF4-FFF2-40B4-BE49-F238E27FC236}">
                  <a16:creationId xmlns:a16="http://schemas.microsoft.com/office/drawing/2014/main" id="{16C1A845-3FBC-4D6C-9BAF-26B978113991}"/>
                </a:ext>
              </a:extLst>
            </p:cNvPr>
            <p:cNvSpPr/>
            <p:nvPr/>
          </p:nvSpPr>
          <p:spPr>
            <a:xfrm>
              <a:off x="7731078" y="3616596"/>
              <a:ext cx="85725" cy="152400"/>
            </a:xfrm>
            <a:custGeom>
              <a:avLst/>
              <a:gdLst>
                <a:gd name="connsiteX0" fmla="*/ 7348 w 85725"/>
                <a:gd name="connsiteY0" fmla="*/ 116886 h 152400"/>
                <a:gd name="connsiteX1" fmla="*/ 65451 w 85725"/>
                <a:gd name="connsiteY1" fmla="*/ 116886 h 152400"/>
                <a:gd name="connsiteX2" fmla="*/ 87358 w 85725"/>
                <a:gd name="connsiteY2" fmla="*/ 96883 h 152400"/>
                <a:gd name="connsiteX3" fmla="*/ 65451 w 85725"/>
                <a:gd name="connsiteY3" fmla="*/ 76881 h 152400"/>
                <a:gd name="connsiteX4" fmla="*/ 29256 w 85725"/>
                <a:gd name="connsiteY4" fmla="*/ 75928 h 152400"/>
                <a:gd name="connsiteX5" fmla="*/ 8301 w 85725"/>
                <a:gd name="connsiteY5" fmla="*/ 55926 h 152400"/>
                <a:gd name="connsiteX6" fmla="*/ 29256 w 85725"/>
                <a:gd name="connsiteY6" fmla="*/ 34971 h 152400"/>
                <a:gd name="connsiteX7" fmla="*/ 86406 w 85725"/>
                <a:gd name="connsiteY7" fmla="*/ 34971 h 152400"/>
                <a:gd name="connsiteX8" fmla="*/ 47353 w 85725"/>
                <a:gd name="connsiteY8" fmla="*/ 7348 h 152400"/>
                <a:gd name="connsiteX9" fmla="*/ 47353 w 85725"/>
                <a:gd name="connsiteY9" fmla="*/ 145461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725" h="152400">
                  <a:moveTo>
                    <a:pt x="7348" y="116886"/>
                  </a:moveTo>
                  <a:cubicBezTo>
                    <a:pt x="65451" y="116886"/>
                    <a:pt x="65451" y="116886"/>
                    <a:pt x="65451" y="116886"/>
                  </a:cubicBezTo>
                  <a:cubicBezTo>
                    <a:pt x="77833" y="116886"/>
                    <a:pt x="87358" y="108313"/>
                    <a:pt x="87358" y="96883"/>
                  </a:cubicBezTo>
                  <a:cubicBezTo>
                    <a:pt x="87358" y="85453"/>
                    <a:pt x="77833" y="76881"/>
                    <a:pt x="65451" y="76881"/>
                  </a:cubicBezTo>
                  <a:cubicBezTo>
                    <a:pt x="29256" y="75928"/>
                    <a:pt x="29256" y="75928"/>
                    <a:pt x="29256" y="75928"/>
                  </a:cubicBezTo>
                  <a:cubicBezTo>
                    <a:pt x="17826" y="75928"/>
                    <a:pt x="8301" y="66403"/>
                    <a:pt x="8301" y="55926"/>
                  </a:cubicBezTo>
                  <a:cubicBezTo>
                    <a:pt x="8301" y="44496"/>
                    <a:pt x="17826" y="34971"/>
                    <a:pt x="29256" y="34971"/>
                  </a:cubicBezTo>
                  <a:cubicBezTo>
                    <a:pt x="86406" y="34971"/>
                    <a:pt x="86406" y="34971"/>
                    <a:pt x="86406" y="34971"/>
                  </a:cubicBezTo>
                  <a:moveTo>
                    <a:pt x="47353" y="7348"/>
                  </a:moveTo>
                  <a:cubicBezTo>
                    <a:pt x="47353" y="145461"/>
                    <a:pt x="47353" y="145461"/>
                    <a:pt x="47353" y="145461"/>
                  </a:cubicBez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grpSp>
      <p:sp>
        <p:nvSpPr>
          <p:cNvPr id="55" name="list_4_bidi" title="Icon of a checklist">
            <a:extLst>
              <a:ext uri="{FF2B5EF4-FFF2-40B4-BE49-F238E27FC236}">
                <a16:creationId xmlns:a16="http://schemas.microsoft.com/office/drawing/2014/main" id="{6A6AD5C2-C7CC-4123-BB28-9800E200045D}"/>
              </a:ext>
            </a:extLst>
          </p:cNvPr>
          <p:cNvSpPr>
            <a:spLocks noChangeAspect="1" noEditPoints="1"/>
          </p:cNvSpPr>
          <p:nvPr/>
        </p:nvSpPr>
        <p:spPr bwMode="auto">
          <a:xfrm>
            <a:off x="4631780" y="4279900"/>
            <a:ext cx="562544" cy="373879"/>
          </a:xfrm>
          <a:custGeom>
            <a:avLst/>
            <a:gdLst>
              <a:gd name="T0" fmla="*/ 0 w 489"/>
              <a:gd name="T1" fmla="*/ 47 h 325"/>
              <a:gd name="T2" fmla="*/ 309 w 489"/>
              <a:gd name="T3" fmla="*/ 47 h 325"/>
              <a:gd name="T4" fmla="*/ 0 w 489"/>
              <a:gd name="T5" fmla="*/ 139 h 325"/>
              <a:gd name="T6" fmla="*/ 309 w 489"/>
              <a:gd name="T7" fmla="*/ 139 h 325"/>
              <a:gd name="T8" fmla="*/ 0 w 489"/>
              <a:gd name="T9" fmla="*/ 231 h 325"/>
              <a:gd name="T10" fmla="*/ 309 w 489"/>
              <a:gd name="T11" fmla="*/ 231 h 325"/>
              <a:gd name="T12" fmla="*/ 0 w 489"/>
              <a:gd name="T13" fmla="*/ 325 h 325"/>
              <a:gd name="T14" fmla="*/ 309 w 489"/>
              <a:gd name="T15" fmla="*/ 325 h 325"/>
              <a:gd name="T16" fmla="*/ 377 w 489"/>
              <a:gd name="T17" fmla="*/ 44 h 325"/>
              <a:gd name="T18" fmla="*/ 412 w 489"/>
              <a:gd name="T19" fmla="*/ 77 h 325"/>
              <a:gd name="T20" fmla="*/ 489 w 489"/>
              <a:gd name="T21" fmla="*/ 0 h 325"/>
              <a:gd name="T22" fmla="*/ 377 w 489"/>
              <a:gd name="T23" fmla="*/ 230 h 325"/>
              <a:gd name="T24" fmla="*/ 412 w 489"/>
              <a:gd name="T25" fmla="*/ 263 h 325"/>
              <a:gd name="T26" fmla="*/ 489 w 489"/>
              <a:gd name="T27" fmla="*/ 186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9" h="325">
                <a:moveTo>
                  <a:pt x="0" y="47"/>
                </a:moveTo>
                <a:lnTo>
                  <a:pt x="309" y="47"/>
                </a:lnTo>
                <a:moveTo>
                  <a:pt x="0" y="139"/>
                </a:moveTo>
                <a:lnTo>
                  <a:pt x="309" y="139"/>
                </a:lnTo>
                <a:moveTo>
                  <a:pt x="0" y="231"/>
                </a:moveTo>
                <a:lnTo>
                  <a:pt x="309" y="231"/>
                </a:lnTo>
                <a:moveTo>
                  <a:pt x="0" y="325"/>
                </a:moveTo>
                <a:lnTo>
                  <a:pt x="309" y="325"/>
                </a:lnTo>
                <a:moveTo>
                  <a:pt x="377" y="44"/>
                </a:moveTo>
                <a:lnTo>
                  <a:pt x="412" y="77"/>
                </a:lnTo>
                <a:lnTo>
                  <a:pt x="489" y="0"/>
                </a:lnTo>
                <a:moveTo>
                  <a:pt x="377" y="230"/>
                </a:moveTo>
                <a:lnTo>
                  <a:pt x="412" y="263"/>
                </a:lnTo>
                <a:lnTo>
                  <a:pt x="489" y="186"/>
                </a:lnTo>
              </a:path>
            </a:pathLst>
          </a:custGeom>
          <a:noFill/>
          <a:ln w="15875"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776090769"/>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888E15D4-E086-472F-8B4C-A87EDF74EA31}"/>
              </a:ext>
            </a:extLst>
          </p:cNvPr>
          <p:cNvGraphicFramePr>
            <a:graphicFrameLocks noChangeAspect="1"/>
          </p:cNvGraphicFramePr>
          <p:nvPr>
            <p:custDataLst>
              <p:tags r:id="rId2"/>
            </p:custDataLst>
            <p:extLst>
              <p:ext uri="{D42A27DB-BD31-4B8C-83A1-F6EECF244321}">
                <p14:modId xmlns:p14="http://schemas.microsoft.com/office/powerpoint/2010/main" val="413483713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1380" name="think-cell Slide" r:id="rId6" imgW="425" imgH="424" progId="TCLayout.ActiveDocument.1">
                  <p:embed/>
                </p:oleObj>
              </mc:Choice>
              <mc:Fallback>
                <p:oleObj name="think-cell Slide" r:id="rId6" imgW="425" imgH="424" progId="TCLayout.ActiveDocument.1">
                  <p:embed/>
                  <p:pic>
                    <p:nvPicPr>
                      <p:cNvPr id="4" name="Object 3" hidden="1">
                        <a:extLst>
                          <a:ext uri="{FF2B5EF4-FFF2-40B4-BE49-F238E27FC236}">
                            <a16:creationId xmlns:a16="http://schemas.microsoft.com/office/drawing/2014/main" id="{888E15D4-E086-472F-8B4C-A87EDF74EA31}"/>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80B5EAA7-BDE2-4A3A-A693-034587E866D5}"/>
              </a:ext>
            </a:extLst>
          </p:cNvPr>
          <p:cNvSpPr/>
          <p:nvPr>
            <p:custDataLst>
              <p:tags r:id="rId3"/>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5399" dirty="0" err="1">
              <a:gradFill>
                <a:gsLst>
                  <a:gs pos="0">
                    <a:srgbClr val="FFFFFF"/>
                  </a:gs>
                  <a:gs pos="100000">
                    <a:srgbClr val="FFFFFF"/>
                  </a:gs>
                </a:gsLst>
                <a:lin ang="5400000" scaled="0"/>
              </a:gradFill>
              <a:latin typeface="Segoe UI Semibold" panose="020B0702040204020203" pitchFamily="34" charset="0"/>
              <a:cs typeface="Segoe UI" panose="020B0502040204020203" pitchFamily="34" charset="0"/>
              <a:sym typeface="Segoe UI Semibold" panose="020B0702040204020203" pitchFamily="34" charset="0"/>
            </a:endParaRPr>
          </a:p>
        </p:txBody>
      </p:sp>
      <p:sp>
        <p:nvSpPr>
          <p:cNvPr id="2" name="Title 1">
            <a:extLst>
              <a:ext uri="{FF2B5EF4-FFF2-40B4-BE49-F238E27FC236}">
                <a16:creationId xmlns:a16="http://schemas.microsoft.com/office/drawing/2014/main" id="{8A084680-F8F6-4244-A651-7293B7C3A3EA}"/>
              </a:ext>
            </a:extLst>
          </p:cNvPr>
          <p:cNvSpPr>
            <a:spLocks noGrp="1"/>
          </p:cNvSpPr>
          <p:nvPr>
            <p:ph type="title"/>
          </p:nvPr>
        </p:nvSpPr>
        <p:spPr>
          <a:xfrm>
            <a:off x="434975" y="1207898"/>
            <a:ext cx="10465253" cy="3605405"/>
          </a:xfrm>
        </p:spPr>
        <p:txBody>
          <a:bodyPr anchor="b"/>
          <a:lstStyle/>
          <a:p>
            <a:r>
              <a:rPr lang="en-US" dirty="0"/>
              <a:t>Demo</a:t>
            </a:r>
            <a:br>
              <a:rPr lang="en-US" dirty="0"/>
            </a:br>
            <a:r>
              <a:rPr lang="en-US" dirty="0"/>
              <a:t>Deploy Windows Virtual Desktop </a:t>
            </a:r>
            <a:br>
              <a:rPr lang="en-US" dirty="0"/>
            </a:br>
            <a:r>
              <a:rPr lang="en-US" dirty="0"/>
              <a:t>with Azure Marketplace</a:t>
            </a:r>
            <a:endParaRPr lang="en-IN" dirty="0"/>
          </a:p>
        </p:txBody>
      </p:sp>
    </p:spTree>
    <p:extLst>
      <p:ext uri="{BB962C8B-B14F-4D97-AF65-F5344CB8AC3E}">
        <p14:creationId xmlns:p14="http://schemas.microsoft.com/office/powerpoint/2010/main" val="2260026502"/>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WVD Marketplace Experience">
            <a:hlinkClick r:id="" action="ppaction://media"/>
            <a:extLst>
              <a:ext uri="{FF2B5EF4-FFF2-40B4-BE49-F238E27FC236}">
                <a16:creationId xmlns:a16="http://schemas.microsoft.com/office/drawing/2014/main" id="{B5A4EFDB-1B15-4164-93FA-04E67F642DC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82" y="-1"/>
            <a:ext cx="12434711" cy="6994525"/>
          </a:xfrm>
          <a:prstGeom prst="rect">
            <a:avLst/>
          </a:prstGeom>
        </p:spPr>
      </p:pic>
    </p:spTree>
    <p:extLst>
      <p:ext uri="{BB962C8B-B14F-4D97-AF65-F5344CB8AC3E}">
        <p14:creationId xmlns:p14="http://schemas.microsoft.com/office/powerpoint/2010/main" val="187615058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695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E34674B-E8CC-4F8C-BACD-6B10C87A3699}"/>
              </a:ext>
            </a:extLst>
          </p:cNvPr>
          <p:cNvSpPr/>
          <p:nvPr/>
        </p:nvSpPr>
        <p:spPr bwMode="auto">
          <a:xfrm>
            <a:off x="3535740" y="295729"/>
            <a:ext cx="8899854" cy="1137124"/>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endParaRPr lang="en-IN" sz="2400" err="1">
              <a:solidFill>
                <a:srgbClr val="353535"/>
              </a:solidFill>
              <a:latin typeface="Segoe UI Semilight"/>
              <a:ea typeface="Segoe UI" pitchFamily="34" charset="0"/>
              <a:cs typeface="Segoe UI" pitchFamily="34" charset="0"/>
            </a:endParaRPr>
          </a:p>
        </p:txBody>
      </p:sp>
      <p:pic>
        <p:nvPicPr>
          <p:cNvPr id="11" name="Picture 10">
            <a:extLst>
              <a:ext uri="{FF2B5EF4-FFF2-40B4-BE49-F238E27FC236}">
                <a16:creationId xmlns:a16="http://schemas.microsoft.com/office/drawing/2014/main" id="{0E02E7CB-FF5E-44AD-A4CF-D11B405F7950}"/>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883" y="497"/>
            <a:ext cx="3534857" cy="6993533"/>
          </a:xfrm>
          <a:prstGeom prst="rect">
            <a:avLst/>
          </a:prstGeom>
        </p:spPr>
      </p:pic>
      <p:sp>
        <p:nvSpPr>
          <p:cNvPr id="5" name="Rectangle 4">
            <a:extLst>
              <a:ext uri="{FF2B5EF4-FFF2-40B4-BE49-F238E27FC236}">
                <a16:creationId xmlns:a16="http://schemas.microsoft.com/office/drawing/2014/main" id="{3F6E9DF4-B1D4-4600-808D-1922C00B6426}"/>
              </a:ext>
            </a:extLst>
          </p:cNvPr>
          <p:cNvSpPr/>
          <p:nvPr/>
        </p:nvSpPr>
        <p:spPr bwMode="auto">
          <a:xfrm>
            <a:off x="881" y="497"/>
            <a:ext cx="3535179" cy="6993533"/>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IN" sz="240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 name="Title 5">
            <a:extLst>
              <a:ext uri="{FF2B5EF4-FFF2-40B4-BE49-F238E27FC236}">
                <a16:creationId xmlns:a16="http://schemas.microsoft.com/office/drawing/2014/main" id="{E2D3B3C2-3F91-4F63-BD60-3EA1E81E93A4}"/>
              </a:ext>
            </a:extLst>
          </p:cNvPr>
          <p:cNvSpPr>
            <a:spLocks noGrp="1"/>
          </p:cNvSpPr>
          <p:nvPr>
            <p:ph type="title"/>
          </p:nvPr>
        </p:nvSpPr>
        <p:spPr>
          <a:xfrm>
            <a:off x="275482" y="295730"/>
            <a:ext cx="3260579" cy="917444"/>
          </a:xfrm>
        </p:spPr>
        <p:txBody>
          <a:bodyPr/>
          <a:lstStyle/>
          <a:p>
            <a:r>
              <a:rPr lang="en-US">
                <a:solidFill>
                  <a:schemeClr val="bg1"/>
                </a:solidFill>
              </a:rPr>
              <a:t>FSLogix Technologies</a:t>
            </a:r>
          </a:p>
        </p:txBody>
      </p:sp>
      <p:sp>
        <p:nvSpPr>
          <p:cNvPr id="21" name="Text Placeholder 2">
            <a:extLst>
              <a:ext uri="{FF2B5EF4-FFF2-40B4-BE49-F238E27FC236}">
                <a16:creationId xmlns:a16="http://schemas.microsoft.com/office/drawing/2014/main" id="{212D97F8-F53B-45D6-AEDD-056A3C847654}"/>
              </a:ext>
            </a:extLst>
          </p:cNvPr>
          <p:cNvSpPr txBox="1">
            <a:spLocks/>
          </p:cNvSpPr>
          <p:nvPr/>
        </p:nvSpPr>
        <p:spPr>
          <a:xfrm>
            <a:off x="3734154" y="550389"/>
            <a:ext cx="8244304" cy="627807"/>
          </a:xfrm>
          <a:prstGeom prst="rect">
            <a:avLst/>
          </a:prstGeom>
        </p:spPr>
        <p:txBody>
          <a:bodyPr vert="horz" wrap="square" lIns="0" tIns="0" rIns="0" bIns="0" rtlCol="0" anchor="ctr">
            <a:spAutoFit/>
          </a:bodyPr>
          <a:lstStyle>
            <a:lvl1pPr marL="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2040" kern="1200" spc="0" baseline="0">
                <a:solidFill>
                  <a:srgbClr val="000000"/>
                </a:solidFill>
                <a:latin typeface="+mn-lt"/>
                <a:ea typeface="+mn-ea"/>
                <a:cs typeface="+mn-cs"/>
              </a:defRPr>
            </a:lvl1pPr>
            <a:lvl2pPr marL="233149"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2000" kern="1200" spc="0" baseline="0">
                <a:solidFill>
                  <a:srgbClr val="000000"/>
                </a:solidFill>
                <a:latin typeface="+mn-lt"/>
                <a:ea typeface="+mn-ea"/>
                <a:cs typeface="+mn-cs"/>
              </a:defRPr>
            </a:lvl2pPr>
            <a:lvl3pPr marL="466298"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3pPr>
            <a:lvl4pPr marL="675162"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4pPr>
            <a:lvl5pPr marL="872691"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14016">
              <a:lnSpc>
                <a:spcPct val="100000"/>
              </a:lnSpc>
              <a:defRPr/>
            </a:pPr>
            <a:r>
              <a:rPr lang="en-US" sz="2000" dirty="0">
                <a:solidFill>
                  <a:srgbClr val="353535"/>
                </a:solidFill>
                <a:latin typeface="Segoe UI"/>
              </a:rPr>
              <a:t>With the acquisition of </a:t>
            </a:r>
            <a:r>
              <a:rPr lang="en-US" sz="2000" dirty="0" err="1">
                <a:solidFill>
                  <a:srgbClr val="353535"/>
                </a:solidFill>
                <a:latin typeface="Segoe UI"/>
              </a:rPr>
              <a:t>FSLogix</a:t>
            </a:r>
            <a:r>
              <a:rPr lang="en-US" sz="2000" dirty="0">
                <a:solidFill>
                  <a:srgbClr val="353535"/>
                </a:solidFill>
                <a:latin typeface="Segoe UI"/>
              </a:rPr>
              <a:t>, eligible customers will get access to three core pieces of technology</a:t>
            </a:r>
          </a:p>
        </p:txBody>
      </p:sp>
      <p:sp>
        <p:nvSpPr>
          <p:cNvPr id="152" name="Arrow: Bent 151">
            <a:extLst>
              <a:ext uri="{FF2B5EF4-FFF2-40B4-BE49-F238E27FC236}">
                <a16:creationId xmlns:a16="http://schemas.microsoft.com/office/drawing/2014/main" id="{3E3E4C4E-AEAF-4403-A258-B842AB46B227}"/>
              </a:ext>
            </a:extLst>
          </p:cNvPr>
          <p:cNvSpPr/>
          <p:nvPr/>
        </p:nvSpPr>
        <p:spPr bwMode="auto">
          <a:xfrm>
            <a:off x="4282715" y="1767450"/>
            <a:ext cx="7451302" cy="5226580"/>
          </a:xfrm>
          <a:prstGeom prst="bentArrow">
            <a:avLst>
              <a:gd name="adj1" fmla="val 0"/>
              <a:gd name="adj2" fmla="val 0"/>
              <a:gd name="adj3" fmla="val 0"/>
              <a:gd name="adj4" fmla="val 6426"/>
            </a:avLst>
          </a:prstGeom>
          <a:solidFill>
            <a:schemeClr val="accent1"/>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60" name="Arrow: Bent 159">
            <a:extLst>
              <a:ext uri="{FF2B5EF4-FFF2-40B4-BE49-F238E27FC236}">
                <a16:creationId xmlns:a16="http://schemas.microsoft.com/office/drawing/2014/main" id="{15352F27-AE55-4603-BC3F-12635AF12525}"/>
              </a:ext>
            </a:extLst>
          </p:cNvPr>
          <p:cNvSpPr/>
          <p:nvPr/>
        </p:nvSpPr>
        <p:spPr bwMode="auto">
          <a:xfrm flipH="1" flipV="1">
            <a:off x="4861753" y="496"/>
            <a:ext cx="7314797" cy="1766953"/>
          </a:xfrm>
          <a:prstGeom prst="bentArrow">
            <a:avLst>
              <a:gd name="adj1" fmla="val 0"/>
              <a:gd name="adj2" fmla="val 0"/>
              <a:gd name="adj3" fmla="val 0"/>
              <a:gd name="adj4" fmla="val 15912"/>
            </a:avLst>
          </a:prstGeom>
          <a:solidFill>
            <a:schemeClr val="accent1"/>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61" name="Oval 160">
            <a:extLst>
              <a:ext uri="{FF2B5EF4-FFF2-40B4-BE49-F238E27FC236}">
                <a16:creationId xmlns:a16="http://schemas.microsoft.com/office/drawing/2014/main" id="{1D591659-68F9-4C51-9EA6-322CF0F93C08}"/>
              </a:ext>
            </a:extLst>
          </p:cNvPr>
          <p:cNvSpPr/>
          <p:nvPr/>
        </p:nvSpPr>
        <p:spPr bwMode="auto">
          <a:xfrm>
            <a:off x="3925976" y="2222362"/>
            <a:ext cx="712837" cy="712835"/>
          </a:xfrm>
          <a:prstGeom prst="ellipse">
            <a:avLst/>
          </a:prstGeom>
          <a:solidFill>
            <a:schemeClr val="bg1"/>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62" name="Oval 161">
            <a:extLst>
              <a:ext uri="{FF2B5EF4-FFF2-40B4-BE49-F238E27FC236}">
                <a16:creationId xmlns:a16="http://schemas.microsoft.com/office/drawing/2014/main" id="{126028CC-B68E-4909-91E3-C600A9FB62DD}"/>
              </a:ext>
            </a:extLst>
          </p:cNvPr>
          <p:cNvSpPr/>
          <p:nvPr/>
        </p:nvSpPr>
        <p:spPr bwMode="auto">
          <a:xfrm>
            <a:off x="3925976" y="4207447"/>
            <a:ext cx="712837" cy="712835"/>
          </a:xfrm>
          <a:prstGeom prst="ellipse">
            <a:avLst/>
          </a:prstGeom>
          <a:solidFill>
            <a:schemeClr val="bg1"/>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63" name="Oval 162">
            <a:extLst>
              <a:ext uri="{FF2B5EF4-FFF2-40B4-BE49-F238E27FC236}">
                <a16:creationId xmlns:a16="http://schemas.microsoft.com/office/drawing/2014/main" id="{01A81351-5ABD-4CA9-91F6-0CED509DDA87}"/>
              </a:ext>
            </a:extLst>
          </p:cNvPr>
          <p:cNvSpPr/>
          <p:nvPr/>
        </p:nvSpPr>
        <p:spPr bwMode="auto">
          <a:xfrm>
            <a:off x="3925976" y="5657434"/>
            <a:ext cx="712837" cy="712835"/>
          </a:xfrm>
          <a:prstGeom prst="ellipse">
            <a:avLst/>
          </a:prstGeom>
          <a:solidFill>
            <a:schemeClr val="bg1"/>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64" name="Rectangle 163">
            <a:extLst>
              <a:ext uri="{FF2B5EF4-FFF2-40B4-BE49-F238E27FC236}">
                <a16:creationId xmlns:a16="http://schemas.microsoft.com/office/drawing/2014/main" id="{50437C4D-6163-48CF-9F0B-77960E220A7A}"/>
              </a:ext>
            </a:extLst>
          </p:cNvPr>
          <p:cNvSpPr/>
          <p:nvPr/>
        </p:nvSpPr>
        <p:spPr>
          <a:xfrm>
            <a:off x="4861751" y="2222362"/>
            <a:ext cx="7116708" cy="1694425"/>
          </a:xfrm>
          <a:prstGeom prst="rect">
            <a:avLst/>
          </a:prstGeom>
        </p:spPr>
        <p:txBody>
          <a:bodyPr wrap="square" lIns="0" tIns="0" rIns="0" bIns="0">
            <a:spAutoFit/>
          </a:bodyPr>
          <a:lstStyle/>
          <a:p>
            <a:pPr defTabSz="914191"/>
            <a:r>
              <a:rPr lang="en-US" sz="2400">
                <a:solidFill>
                  <a:srgbClr val="0078D7"/>
                </a:solidFill>
                <a:latin typeface="Segoe UI Semilight"/>
                <a:ea typeface="Calibri" panose="020F0502020204030204" pitchFamily="34" charset="0"/>
                <a:cs typeface="Times New Roman" panose="02020603050405020304" pitchFamily="18" charset="0"/>
              </a:rPr>
              <a:t>Profile Container</a:t>
            </a:r>
            <a:br>
              <a:rPr lang="en-US" sz="2400">
                <a:solidFill>
                  <a:srgbClr val="0078D7"/>
                </a:solidFill>
                <a:latin typeface="Segoe UI Semilight"/>
                <a:ea typeface="Calibri" panose="020F0502020204030204" pitchFamily="34" charset="0"/>
                <a:cs typeface="Times New Roman" panose="02020603050405020304" pitchFamily="18" charset="0"/>
              </a:rPr>
            </a:br>
            <a:r>
              <a:rPr lang="en-US" sz="1599">
                <a:solidFill>
                  <a:srgbClr val="353535"/>
                </a:solidFill>
                <a:latin typeface="Segoe UI Semilight"/>
                <a:ea typeface="Calibri" panose="020F0502020204030204" pitchFamily="34" charset="0"/>
                <a:cs typeface="Times New Roman" panose="02020603050405020304" pitchFamily="18" charset="0"/>
              </a:rPr>
              <a:t>Replacement for roaming profiles and folder redirection. Dramatically speeds up logon and application launch times.</a:t>
            </a:r>
          </a:p>
          <a:p>
            <a:pPr marL="163482" lvl="1" indent="-163482" defTabSz="914191">
              <a:spcBef>
                <a:spcPts val="1199"/>
              </a:spcBef>
              <a:buFont typeface="Arial" panose="020B0604020202020204" pitchFamily="34" charset="0"/>
              <a:buChar char="•"/>
            </a:pPr>
            <a:r>
              <a:rPr lang="en-US" sz="1399">
                <a:solidFill>
                  <a:srgbClr val="353535"/>
                </a:solidFill>
                <a:latin typeface="Segoe UI Semilight"/>
                <a:cs typeface="Segoe UI"/>
              </a:rPr>
              <a:t>Includes Office 365 Container, which roams Office cache data (Outlook OST, OneDrive cache, Skype for Business GAL, etc.) and Windows Search DB with user in virtual desktop environments.</a:t>
            </a:r>
          </a:p>
        </p:txBody>
      </p:sp>
      <p:sp>
        <p:nvSpPr>
          <p:cNvPr id="165" name="Rectangle 164">
            <a:extLst>
              <a:ext uri="{FF2B5EF4-FFF2-40B4-BE49-F238E27FC236}">
                <a16:creationId xmlns:a16="http://schemas.microsoft.com/office/drawing/2014/main" id="{D1BD92B5-B4D6-4012-88C4-6FCD778D9CBC}"/>
              </a:ext>
            </a:extLst>
          </p:cNvPr>
          <p:cNvSpPr/>
          <p:nvPr/>
        </p:nvSpPr>
        <p:spPr>
          <a:xfrm>
            <a:off x="4861751" y="4207447"/>
            <a:ext cx="7116708" cy="1129661"/>
          </a:xfrm>
          <a:prstGeom prst="rect">
            <a:avLst/>
          </a:prstGeom>
        </p:spPr>
        <p:txBody>
          <a:bodyPr wrap="square" lIns="0" tIns="0" rIns="0" bIns="0">
            <a:spAutoFit/>
          </a:bodyPr>
          <a:lstStyle/>
          <a:p>
            <a:pPr defTabSz="914191">
              <a:spcAft>
                <a:spcPts val="784"/>
              </a:spcAft>
            </a:pPr>
            <a:r>
              <a:rPr lang="en-US" sz="2400">
                <a:solidFill>
                  <a:srgbClr val="0078D7"/>
                </a:solidFill>
                <a:latin typeface="Segoe UI Semilight"/>
                <a:cs typeface="Times New Roman" panose="02020603050405020304" pitchFamily="18" charset="0"/>
              </a:rPr>
              <a:t>App Masking</a:t>
            </a:r>
            <a:br>
              <a:rPr lang="en-US" sz="1599" b="1">
                <a:solidFill>
                  <a:prstClr val="black"/>
                </a:solidFill>
                <a:latin typeface="Segoe UI Semilight"/>
                <a:cs typeface="Times New Roman" panose="02020603050405020304" pitchFamily="18" charset="0"/>
              </a:rPr>
            </a:br>
            <a:r>
              <a:rPr lang="en-US" sz="1599">
                <a:solidFill>
                  <a:srgbClr val="353535"/>
                </a:solidFill>
                <a:latin typeface="Segoe UI Semilight"/>
                <a:cs typeface="Times New Roman" panose="02020603050405020304" pitchFamily="18" charset="0"/>
              </a:rPr>
              <a:t>Minimize number of gold images by creating a single image with all applications. Excellent app compatibility with no packaging, sequencing, backend infrastructure, or virtualization. </a:t>
            </a:r>
            <a:endParaRPr lang="en-US" sz="1599">
              <a:solidFill>
                <a:srgbClr val="353535"/>
              </a:solidFill>
              <a:latin typeface="Segoe UI Semilight"/>
              <a:cs typeface="Times New Roman"/>
            </a:endParaRPr>
          </a:p>
        </p:txBody>
      </p:sp>
      <p:sp>
        <p:nvSpPr>
          <p:cNvPr id="166" name="Rectangle 165">
            <a:extLst>
              <a:ext uri="{FF2B5EF4-FFF2-40B4-BE49-F238E27FC236}">
                <a16:creationId xmlns:a16="http://schemas.microsoft.com/office/drawing/2014/main" id="{CF622C9A-12A2-412C-A08E-BEBE63D118E7}"/>
              </a:ext>
            </a:extLst>
          </p:cNvPr>
          <p:cNvSpPr/>
          <p:nvPr/>
        </p:nvSpPr>
        <p:spPr>
          <a:xfrm>
            <a:off x="4861749" y="5657434"/>
            <a:ext cx="7116709" cy="878669"/>
          </a:xfrm>
          <a:prstGeom prst="rect">
            <a:avLst/>
          </a:prstGeom>
        </p:spPr>
        <p:txBody>
          <a:bodyPr wrap="square" lIns="0" tIns="0" rIns="0" bIns="0">
            <a:spAutoFit/>
          </a:bodyPr>
          <a:lstStyle/>
          <a:p>
            <a:pPr defTabSz="914191">
              <a:spcAft>
                <a:spcPts val="784"/>
              </a:spcAft>
            </a:pPr>
            <a:r>
              <a:rPr lang="en-US" sz="2400">
                <a:solidFill>
                  <a:srgbClr val="0078D7"/>
                </a:solidFill>
                <a:latin typeface="Segoe UI Semilight"/>
                <a:cs typeface="Segoe UI"/>
              </a:rPr>
              <a:t>Java Redirection</a:t>
            </a:r>
            <a:br>
              <a:rPr lang="en-US" sz="1599" b="1">
                <a:solidFill>
                  <a:srgbClr val="505050"/>
                </a:solidFill>
                <a:latin typeface="Segoe UI Semilight"/>
                <a:cs typeface="Segoe UI"/>
              </a:rPr>
            </a:br>
            <a:r>
              <a:rPr lang="en-US" sz="1599">
                <a:solidFill>
                  <a:srgbClr val="353535"/>
                </a:solidFill>
                <a:latin typeface="Segoe UI Semilight"/>
                <a:cs typeface="Segoe UI"/>
              </a:rPr>
              <a:t>Helps protect the enterprise from vulnerabilities of multiple installed versions of Java by mapping specific versions to individual apps or websites.</a:t>
            </a:r>
            <a:endParaRPr lang="en-US" sz="1599">
              <a:solidFill>
                <a:srgbClr val="353535"/>
              </a:solidFill>
              <a:latin typeface="Segoe UI Semilight"/>
              <a:cs typeface="Times New Roman"/>
            </a:endParaRPr>
          </a:p>
        </p:txBody>
      </p:sp>
      <p:sp>
        <p:nvSpPr>
          <p:cNvPr id="167" name="globe_6" title="Icon of a monitor in front of a sphere made of lines">
            <a:extLst>
              <a:ext uri="{FF2B5EF4-FFF2-40B4-BE49-F238E27FC236}">
                <a16:creationId xmlns:a16="http://schemas.microsoft.com/office/drawing/2014/main" id="{83EE7146-01AB-45E2-AC09-DCBF62ABEBD8}"/>
              </a:ext>
            </a:extLst>
          </p:cNvPr>
          <p:cNvSpPr>
            <a:spLocks noChangeAspect="1" noEditPoints="1"/>
          </p:cNvSpPr>
          <p:nvPr/>
        </p:nvSpPr>
        <p:spPr bwMode="auto">
          <a:xfrm>
            <a:off x="4079713" y="2351381"/>
            <a:ext cx="432240" cy="463037"/>
          </a:xfrm>
          <a:custGeom>
            <a:avLst/>
            <a:gdLst>
              <a:gd name="T0" fmla="*/ 210 w 296"/>
              <a:gd name="T1" fmla="*/ 147 h 318"/>
              <a:gd name="T2" fmla="*/ 105 w 296"/>
              <a:gd name="T3" fmla="*/ 147 h 318"/>
              <a:gd name="T4" fmla="*/ 105 w 296"/>
              <a:gd name="T5" fmla="*/ 140 h 318"/>
              <a:gd name="T6" fmla="*/ 109 w 296"/>
              <a:gd name="T7" fmla="*/ 83 h 318"/>
              <a:gd name="T8" fmla="*/ 157 w 296"/>
              <a:gd name="T9" fmla="*/ 0 h 318"/>
              <a:gd name="T10" fmla="*/ 157 w 296"/>
              <a:gd name="T11" fmla="*/ 0 h 318"/>
              <a:gd name="T12" fmla="*/ 159 w 296"/>
              <a:gd name="T13" fmla="*/ 0 h 318"/>
              <a:gd name="T14" fmla="*/ 206 w 296"/>
              <a:gd name="T15" fmla="*/ 83 h 318"/>
              <a:gd name="T16" fmla="*/ 210 w 296"/>
              <a:gd name="T17" fmla="*/ 137 h 318"/>
              <a:gd name="T18" fmla="*/ 210 w 296"/>
              <a:gd name="T19" fmla="*/ 147 h 318"/>
              <a:gd name="T20" fmla="*/ 31 w 296"/>
              <a:gd name="T21" fmla="*/ 83 h 318"/>
              <a:gd name="T22" fmla="*/ 284 w 296"/>
              <a:gd name="T23" fmla="*/ 83 h 318"/>
              <a:gd name="T24" fmla="*/ 286 w 296"/>
              <a:gd name="T25" fmla="*/ 189 h 318"/>
              <a:gd name="T26" fmla="*/ 286 w 296"/>
              <a:gd name="T27" fmla="*/ 189 h 318"/>
              <a:gd name="T28" fmla="*/ 210 w 296"/>
              <a:gd name="T29" fmla="*/ 189 h 318"/>
              <a:gd name="T30" fmla="*/ 19 w 296"/>
              <a:gd name="T31" fmla="*/ 147 h 318"/>
              <a:gd name="T32" fmla="*/ 0 w 296"/>
              <a:gd name="T33" fmla="*/ 147 h 318"/>
              <a:gd name="T34" fmla="*/ 0 w 296"/>
              <a:gd name="T35" fmla="*/ 277 h 318"/>
              <a:gd name="T36" fmla="*/ 106 w 296"/>
              <a:gd name="T37" fmla="*/ 277 h 318"/>
              <a:gd name="T38" fmla="*/ 157 w 296"/>
              <a:gd name="T39" fmla="*/ 277 h 318"/>
              <a:gd name="T40" fmla="*/ 210 w 296"/>
              <a:gd name="T41" fmla="*/ 189 h 318"/>
              <a:gd name="T42" fmla="*/ 210 w 296"/>
              <a:gd name="T43" fmla="*/ 267 h 318"/>
              <a:gd name="T44" fmla="*/ 286 w 296"/>
              <a:gd name="T45" fmla="*/ 189 h 318"/>
              <a:gd name="T46" fmla="*/ 296 w 296"/>
              <a:gd name="T47" fmla="*/ 139 h 318"/>
              <a:gd name="T48" fmla="*/ 159 w 296"/>
              <a:gd name="T49" fmla="*/ 0 h 318"/>
              <a:gd name="T50" fmla="*/ 157 w 296"/>
              <a:gd name="T51" fmla="*/ 0 h 318"/>
              <a:gd name="T52" fmla="*/ 157 w 296"/>
              <a:gd name="T53" fmla="*/ 0 h 318"/>
              <a:gd name="T54" fmla="*/ 31 w 296"/>
              <a:gd name="T55" fmla="*/ 83 h 318"/>
              <a:gd name="T56" fmla="*/ 19 w 296"/>
              <a:gd name="T57" fmla="*/ 139 h 318"/>
              <a:gd name="T58" fmla="*/ 19 w 296"/>
              <a:gd name="T59" fmla="*/ 147 h 318"/>
              <a:gd name="T60" fmla="*/ 105 w 296"/>
              <a:gd name="T61" fmla="*/ 147 h 318"/>
              <a:gd name="T62" fmla="*/ 210 w 296"/>
              <a:gd name="T63" fmla="*/ 147 h 318"/>
              <a:gd name="T64" fmla="*/ 210 w 296"/>
              <a:gd name="T65" fmla="*/ 189 h 318"/>
              <a:gd name="T66" fmla="*/ 157 w 296"/>
              <a:gd name="T67" fmla="*/ 277 h 318"/>
              <a:gd name="T68" fmla="*/ 210 w 296"/>
              <a:gd name="T69" fmla="*/ 277 h 318"/>
              <a:gd name="T70" fmla="*/ 210 w 296"/>
              <a:gd name="T71" fmla="*/ 267 h 318"/>
              <a:gd name="T72" fmla="*/ 57 w 296"/>
              <a:gd name="T73" fmla="*/ 318 h 318"/>
              <a:gd name="T74" fmla="*/ 154 w 296"/>
              <a:gd name="T75" fmla="*/ 318 h 318"/>
              <a:gd name="T76" fmla="*/ 106 w 296"/>
              <a:gd name="T77" fmla="*/ 277 h 318"/>
              <a:gd name="T78" fmla="*/ 106 w 296"/>
              <a:gd name="T79" fmla="*/ 318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6" h="318">
                <a:moveTo>
                  <a:pt x="210" y="147"/>
                </a:moveTo>
                <a:cubicBezTo>
                  <a:pt x="105" y="147"/>
                  <a:pt x="105" y="147"/>
                  <a:pt x="105" y="147"/>
                </a:cubicBezTo>
                <a:cubicBezTo>
                  <a:pt x="105" y="145"/>
                  <a:pt x="105" y="142"/>
                  <a:pt x="105" y="140"/>
                </a:cubicBezTo>
                <a:cubicBezTo>
                  <a:pt x="105" y="120"/>
                  <a:pt x="106" y="100"/>
                  <a:pt x="109" y="83"/>
                </a:cubicBezTo>
                <a:cubicBezTo>
                  <a:pt x="118" y="35"/>
                  <a:pt x="136" y="1"/>
                  <a:pt x="157" y="0"/>
                </a:cubicBezTo>
                <a:cubicBezTo>
                  <a:pt x="157" y="0"/>
                  <a:pt x="157" y="0"/>
                  <a:pt x="157" y="0"/>
                </a:cubicBezTo>
                <a:cubicBezTo>
                  <a:pt x="158" y="0"/>
                  <a:pt x="159" y="0"/>
                  <a:pt x="159" y="0"/>
                </a:cubicBezTo>
                <a:cubicBezTo>
                  <a:pt x="180" y="2"/>
                  <a:pt x="198" y="35"/>
                  <a:pt x="206" y="83"/>
                </a:cubicBezTo>
                <a:cubicBezTo>
                  <a:pt x="208" y="100"/>
                  <a:pt x="210" y="118"/>
                  <a:pt x="210" y="137"/>
                </a:cubicBezTo>
                <a:cubicBezTo>
                  <a:pt x="210" y="142"/>
                  <a:pt x="210" y="147"/>
                  <a:pt x="210" y="147"/>
                </a:cubicBezTo>
                <a:close/>
                <a:moveTo>
                  <a:pt x="31" y="83"/>
                </a:moveTo>
                <a:cubicBezTo>
                  <a:pt x="284" y="83"/>
                  <a:pt x="284" y="83"/>
                  <a:pt x="284" y="83"/>
                </a:cubicBezTo>
                <a:moveTo>
                  <a:pt x="286" y="189"/>
                </a:moveTo>
                <a:cubicBezTo>
                  <a:pt x="286" y="189"/>
                  <a:pt x="286" y="189"/>
                  <a:pt x="286" y="189"/>
                </a:cubicBezTo>
                <a:cubicBezTo>
                  <a:pt x="210" y="189"/>
                  <a:pt x="210" y="189"/>
                  <a:pt x="210" y="189"/>
                </a:cubicBezTo>
                <a:moveTo>
                  <a:pt x="19" y="147"/>
                </a:moveTo>
                <a:cubicBezTo>
                  <a:pt x="0" y="147"/>
                  <a:pt x="0" y="147"/>
                  <a:pt x="0" y="147"/>
                </a:cubicBezTo>
                <a:cubicBezTo>
                  <a:pt x="0" y="277"/>
                  <a:pt x="0" y="277"/>
                  <a:pt x="0" y="277"/>
                </a:cubicBezTo>
                <a:cubicBezTo>
                  <a:pt x="106" y="277"/>
                  <a:pt x="106" y="277"/>
                  <a:pt x="106" y="277"/>
                </a:cubicBezTo>
                <a:cubicBezTo>
                  <a:pt x="157" y="277"/>
                  <a:pt x="157" y="277"/>
                  <a:pt x="157" y="277"/>
                </a:cubicBezTo>
                <a:moveTo>
                  <a:pt x="210" y="189"/>
                </a:moveTo>
                <a:cubicBezTo>
                  <a:pt x="210" y="267"/>
                  <a:pt x="210" y="267"/>
                  <a:pt x="210" y="267"/>
                </a:cubicBezTo>
                <a:cubicBezTo>
                  <a:pt x="245" y="252"/>
                  <a:pt x="272" y="224"/>
                  <a:pt x="286" y="189"/>
                </a:cubicBezTo>
                <a:cubicBezTo>
                  <a:pt x="292" y="174"/>
                  <a:pt x="296" y="156"/>
                  <a:pt x="296" y="139"/>
                </a:cubicBezTo>
                <a:cubicBezTo>
                  <a:pt x="296" y="63"/>
                  <a:pt x="235" y="1"/>
                  <a:pt x="159" y="0"/>
                </a:cubicBezTo>
                <a:cubicBezTo>
                  <a:pt x="159" y="0"/>
                  <a:pt x="158" y="0"/>
                  <a:pt x="157" y="0"/>
                </a:cubicBezTo>
                <a:cubicBezTo>
                  <a:pt x="157" y="0"/>
                  <a:pt x="157" y="0"/>
                  <a:pt x="157" y="0"/>
                </a:cubicBezTo>
                <a:cubicBezTo>
                  <a:pt x="101" y="0"/>
                  <a:pt x="52" y="34"/>
                  <a:pt x="31" y="83"/>
                </a:cubicBezTo>
                <a:cubicBezTo>
                  <a:pt x="23" y="100"/>
                  <a:pt x="19" y="119"/>
                  <a:pt x="19" y="139"/>
                </a:cubicBezTo>
                <a:cubicBezTo>
                  <a:pt x="19" y="142"/>
                  <a:pt x="19" y="145"/>
                  <a:pt x="19" y="147"/>
                </a:cubicBezTo>
                <a:cubicBezTo>
                  <a:pt x="105" y="147"/>
                  <a:pt x="105" y="147"/>
                  <a:pt x="105" y="147"/>
                </a:cubicBezTo>
                <a:cubicBezTo>
                  <a:pt x="210" y="147"/>
                  <a:pt x="210" y="147"/>
                  <a:pt x="210" y="147"/>
                </a:cubicBezTo>
                <a:cubicBezTo>
                  <a:pt x="210" y="189"/>
                  <a:pt x="210" y="189"/>
                  <a:pt x="210" y="189"/>
                </a:cubicBezTo>
                <a:moveTo>
                  <a:pt x="157" y="277"/>
                </a:moveTo>
                <a:cubicBezTo>
                  <a:pt x="210" y="277"/>
                  <a:pt x="210" y="277"/>
                  <a:pt x="210" y="277"/>
                </a:cubicBezTo>
                <a:cubicBezTo>
                  <a:pt x="210" y="267"/>
                  <a:pt x="210" y="267"/>
                  <a:pt x="210" y="267"/>
                </a:cubicBezTo>
                <a:moveTo>
                  <a:pt x="57" y="318"/>
                </a:moveTo>
                <a:cubicBezTo>
                  <a:pt x="154" y="318"/>
                  <a:pt x="154" y="318"/>
                  <a:pt x="154" y="318"/>
                </a:cubicBezTo>
                <a:moveTo>
                  <a:pt x="106" y="277"/>
                </a:moveTo>
                <a:cubicBezTo>
                  <a:pt x="106" y="318"/>
                  <a:pt x="106" y="318"/>
                  <a:pt x="106" y="318"/>
                </a:cubicBezTo>
              </a:path>
            </a:pathLst>
          </a:custGeom>
          <a:noFill/>
          <a:ln w="12700" cap="flat">
            <a:solidFill>
              <a:schemeClr val="tx2"/>
            </a:solidFill>
            <a:prstDash val="solid"/>
            <a:miter lim="800000"/>
            <a:headEnd/>
            <a:tailEnd/>
          </a:ln>
          <a:extLst/>
        </p:spPr>
        <p:txBody>
          <a:bodyPr vert="horz" wrap="square" lIns="91427" tIns="45713" rIns="91427" bIns="45713" numCol="1" anchor="t" anchorCtr="0" compatLnSpc="1">
            <a:prstTxWarp prst="textNoShape">
              <a:avLst/>
            </a:prstTxWarp>
          </a:bodyPr>
          <a:lstStyle/>
          <a:p>
            <a:pPr defTabSz="932563"/>
            <a:endParaRPr lang="en-US" sz="1800">
              <a:solidFill>
                <a:srgbClr val="353535"/>
              </a:solidFill>
              <a:latin typeface="Segoe UI Semilight"/>
            </a:endParaRPr>
          </a:p>
        </p:txBody>
      </p:sp>
      <p:sp>
        <p:nvSpPr>
          <p:cNvPr id="168" name="Browser" title="Icon of a browser window">
            <a:extLst>
              <a:ext uri="{FF2B5EF4-FFF2-40B4-BE49-F238E27FC236}">
                <a16:creationId xmlns:a16="http://schemas.microsoft.com/office/drawing/2014/main" id="{5930744D-BBC4-450A-9B0F-F383C9FCE119}"/>
              </a:ext>
            </a:extLst>
          </p:cNvPr>
          <p:cNvSpPr>
            <a:spLocks noChangeAspect="1" noEditPoints="1"/>
          </p:cNvSpPr>
          <p:nvPr/>
        </p:nvSpPr>
        <p:spPr bwMode="auto">
          <a:xfrm>
            <a:off x="4074463" y="5844305"/>
            <a:ext cx="424979" cy="340117"/>
          </a:xfrm>
          <a:custGeom>
            <a:avLst/>
            <a:gdLst>
              <a:gd name="T0" fmla="*/ 3750 w 3750"/>
              <a:gd name="T1" fmla="*/ 3000 h 3000"/>
              <a:gd name="T2" fmla="*/ 0 w 3750"/>
              <a:gd name="T3" fmla="*/ 3000 h 3000"/>
              <a:gd name="T4" fmla="*/ 0 w 3750"/>
              <a:gd name="T5" fmla="*/ 0 h 3000"/>
              <a:gd name="T6" fmla="*/ 3750 w 3750"/>
              <a:gd name="T7" fmla="*/ 0 h 3000"/>
              <a:gd name="T8" fmla="*/ 3750 w 3750"/>
              <a:gd name="T9" fmla="*/ 3000 h 3000"/>
              <a:gd name="T10" fmla="*/ 0 w 3750"/>
              <a:gd name="T11" fmla="*/ 750 h 3000"/>
              <a:gd name="T12" fmla="*/ 3750 w 3750"/>
              <a:gd name="T13" fmla="*/ 750 h 3000"/>
              <a:gd name="T14" fmla="*/ 3335 w 3750"/>
              <a:gd name="T15" fmla="*/ 375 h 3000"/>
              <a:gd name="T16" fmla="*/ 3375 w 3750"/>
              <a:gd name="T17" fmla="*/ 415 h 3000"/>
              <a:gd name="T18" fmla="*/ 3414 w 3750"/>
              <a:gd name="T19" fmla="*/ 375 h 3000"/>
              <a:gd name="T20" fmla="*/ 3375 w 3750"/>
              <a:gd name="T21" fmla="*/ 336 h 3000"/>
              <a:gd name="T22" fmla="*/ 3335 w 3750"/>
              <a:gd name="T23" fmla="*/ 375 h 3000"/>
              <a:gd name="T24" fmla="*/ 2886 w 3750"/>
              <a:gd name="T25" fmla="*/ 375 h 3000"/>
              <a:gd name="T26" fmla="*/ 2925 w 3750"/>
              <a:gd name="T27" fmla="*/ 415 h 3000"/>
              <a:gd name="T28" fmla="*/ 2965 w 3750"/>
              <a:gd name="T29" fmla="*/ 375 h 3000"/>
              <a:gd name="T30" fmla="*/ 2925 w 3750"/>
              <a:gd name="T31" fmla="*/ 336 h 3000"/>
              <a:gd name="T32" fmla="*/ 2886 w 3750"/>
              <a:gd name="T33" fmla="*/ 375 h 3000"/>
              <a:gd name="T34" fmla="*/ 2437 w 3750"/>
              <a:gd name="T35" fmla="*/ 375 h 3000"/>
              <a:gd name="T36" fmla="*/ 2476 w 3750"/>
              <a:gd name="T37" fmla="*/ 415 h 3000"/>
              <a:gd name="T38" fmla="*/ 2516 w 3750"/>
              <a:gd name="T39" fmla="*/ 375 h 3000"/>
              <a:gd name="T40" fmla="*/ 2476 w 3750"/>
              <a:gd name="T41" fmla="*/ 336 h 3000"/>
              <a:gd name="T42" fmla="*/ 2437 w 3750"/>
              <a:gd name="T43" fmla="*/ 375 h 3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50" h="3000">
                <a:moveTo>
                  <a:pt x="3750" y="3000"/>
                </a:moveTo>
                <a:cubicBezTo>
                  <a:pt x="0" y="3000"/>
                  <a:pt x="0" y="3000"/>
                  <a:pt x="0" y="3000"/>
                </a:cubicBezTo>
                <a:cubicBezTo>
                  <a:pt x="0" y="0"/>
                  <a:pt x="0" y="0"/>
                  <a:pt x="0" y="0"/>
                </a:cubicBezTo>
                <a:cubicBezTo>
                  <a:pt x="3750" y="0"/>
                  <a:pt x="3750" y="0"/>
                  <a:pt x="3750" y="0"/>
                </a:cubicBezTo>
                <a:lnTo>
                  <a:pt x="3750" y="3000"/>
                </a:lnTo>
                <a:close/>
                <a:moveTo>
                  <a:pt x="0" y="750"/>
                </a:moveTo>
                <a:cubicBezTo>
                  <a:pt x="3750" y="750"/>
                  <a:pt x="3750" y="750"/>
                  <a:pt x="3750" y="750"/>
                </a:cubicBezTo>
                <a:moveTo>
                  <a:pt x="3335" y="375"/>
                </a:moveTo>
                <a:cubicBezTo>
                  <a:pt x="3335" y="397"/>
                  <a:pt x="3353" y="415"/>
                  <a:pt x="3375" y="415"/>
                </a:cubicBezTo>
                <a:cubicBezTo>
                  <a:pt x="3397" y="415"/>
                  <a:pt x="3414" y="397"/>
                  <a:pt x="3414" y="375"/>
                </a:cubicBezTo>
                <a:cubicBezTo>
                  <a:pt x="3414" y="353"/>
                  <a:pt x="3397" y="336"/>
                  <a:pt x="3375" y="336"/>
                </a:cubicBezTo>
                <a:cubicBezTo>
                  <a:pt x="3353" y="336"/>
                  <a:pt x="3335" y="353"/>
                  <a:pt x="3335" y="375"/>
                </a:cubicBezTo>
                <a:close/>
                <a:moveTo>
                  <a:pt x="2886" y="375"/>
                </a:moveTo>
                <a:cubicBezTo>
                  <a:pt x="2886" y="397"/>
                  <a:pt x="2904" y="415"/>
                  <a:pt x="2925" y="415"/>
                </a:cubicBezTo>
                <a:cubicBezTo>
                  <a:pt x="2947" y="415"/>
                  <a:pt x="2965" y="397"/>
                  <a:pt x="2965" y="375"/>
                </a:cubicBezTo>
                <a:cubicBezTo>
                  <a:pt x="2965" y="353"/>
                  <a:pt x="2947" y="336"/>
                  <a:pt x="2925" y="336"/>
                </a:cubicBezTo>
                <a:cubicBezTo>
                  <a:pt x="2904" y="336"/>
                  <a:pt x="2886" y="353"/>
                  <a:pt x="2886" y="375"/>
                </a:cubicBezTo>
                <a:close/>
                <a:moveTo>
                  <a:pt x="2437" y="375"/>
                </a:moveTo>
                <a:cubicBezTo>
                  <a:pt x="2437" y="397"/>
                  <a:pt x="2454" y="415"/>
                  <a:pt x="2476" y="415"/>
                </a:cubicBezTo>
                <a:cubicBezTo>
                  <a:pt x="2498" y="415"/>
                  <a:pt x="2516" y="397"/>
                  <a:pt x="2516" y="375"/>
                </a:cubicBezTo>
                <a:cubicBezTo>
                  <a:pt x="2516" y="353"/>
                  <a:pt x="2498" y="336"/>
                  <a:pt x="2476" y="336"/>
                </a:cubicBezTo>
                <a:cubicBezTo>
                  <a:pt x="2454" y="336"/>
                  <a:pt x="2437" y="353"/>
                  <a:pt x="2437" y="375"/>
                </a:cubicBezTo>
                <a:close/>
              </a:path>
            </a:pathLst>
          </a:custGeom>
          <a:noFill/>
          <a:ln w="1270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sz="1800">
              <a:solidFill>
                <a:srgbClr val="353535"/>
              </a:solidFill>
              <a:latin typeface="Segoe UI Semilight"/>
            </a:endParaRPr>
          </a:p>
        </p:txBody>
      </p:sp>
      <p:grpSp>
        <p:nvGrpSpPr>
          <p:cNvPr id="169" name="Group 168">
            <a:extLst>
              <a:ext uri="{FF2B5EF4-FFF2-40B4-BE49-F238E27FC236}">
                <a16:creationId xmlns:a16="http://schemas.microsoft.com/office/drawing/2014/main" id="{A49B2BB8-2DFA-4B06-AB42-34C31785D033}"/>
              </a:ext>
            </a:extLst>
          </p:cNvPr>
          <p:cNvGrpSpPr/>
          <p:nvPr/>
        </p:nvGrpSpPr>
        <p:grpSpPr>
          <a:xfrm>
            <a:off x="4088290" y="4359606"/>
            <a:ext cx="384262" cy="384938"/>
            <a:chOff x="4565921" y="3369898"/>
            <a:chExt cx="242888" cy="243314"/>
          </a:xfrm>
        </p:grpSpPr>
        <p:sp>
          <p:nvSpPr>
            <p:cNvPr id="170" name="Freeform: Shape 169">
              <a:extLst>
                <a:ext uri="{FF2B5EF4-FFF2-40B4-BE49-F238E27FC236}">
                  <a16:creationId xmlns:a16="http://schemas.microsoft.com/office/drawing/2014/main" id="{107A8A01-0E45-4C4C-B637-90392EDAC976}"/>
                </a:ext>
              </a:extLst>
            </p:cNvPr>
            <p:cNvSpPr/>
            <p:nvPr/>
          </p:nvSpPr>
          <p:spPr>
            <a:xfrm>
              <a:off x="4694509" y="3369898"/>
              <a:ext cx="114300" cy="114300"/>
            </a:xfrm>
            <a:custGeom>
              <a:avLst/>
              <a:gdLst>
                <a:gd name="connsiteX0" fmla="*/ 7348 w 114300"/>
                <a:gd name="connsiteY0" fmla="*/ 7348 h 114300"/>
                <a:gd name="connsiteX1" fmla="*/ 115933 w 114300"/>
                <a:gd name="connsiteY1" fmla="*/ 7348 h 114300"/>
                <a:gd name="connsiteX2" fmla="*/ 115933 w 114300"/>
                <a:gd name="connsiteY2" fmla="*/ 115933 h 114300"/>
                <a:gd name="connsiteX3" fmla="*/ 7348 w 114300"/>
                <a:gd name="connsiteY3" fmla="*/ 115933 h 114300"/>
              </a:gdLst>
              <a:ahLst/>
              <a:cxnLst>
                <a:cxn ang="0">
                  <a:pos x="connsiteX0" y="connsiteY0"/>
                </a:cxn>
                <a:cxn ang="0">
                  <a:pos x="connsiteX1" y="connsiteY1"/>
                </a:cxn>
                <a:cxn ang="0">
                  <a:pos x="connsiteX2" y="connsiteY2"/>
                </a:cxn>
                <a:cxn ang="0">
                  <a:pos x="connsiteX3" y="connsiteY3"/>
                </a:cxn>
              </a:cxnLst>
              <a:rect l="l" t="t" r="r" b="b"/>
              <a:pathLst>
                <a:path w="114300" h="114300">
                  <a:moveTo>
                    <a:pt x="7348" y="7348"/>
                  </a:moveTo>
                  <a:lnTo>
                    <a:pt x="115933" y="7348"/>
                  </a:lnTo>
                  <a:lnTo>
                    <a:pt x="115933" y="115933"/>
                  </a:lnTo>
                  <a:lnTo>
                    <a:pt x="7348" y="115933"/>
                  </a:lnTo>
                  <a:close/>
                </a:path>
              </a:pathLst>
            </a:custGeom>
            <a:noFill/>
            <a:ln w="1270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900">
                <a:gradFill>
                  <a:gsLst>
                    <a:gs pos="0">
                      <a:srgbClr val="505050"/>
                    </a:gs>
                    <a:gs pos="100000">
                      <a:srgbClr val="505050"/>
                    </a:gs>
                  </a:gsLst>
                  <a:lin ang="5400000" scaled="1"/>
                </a:gradFill>
                <a:latin typeface="Segoe UI Semilight"/>
              </a:endParaRPr>
            </a:p>
          </p:txBody>
        </p:sp>
        <p:sp>
          <p:nvSpPr>
            <p:cNvPr id="171" name="Freeform: Shape 170">
              <a:extLst>
                <a:ext uri="{FF2B5EF4-FFF2-40B4-BE49-F238E27FC236}">
                  <a16:creationId xmlns:a16="http://schemas.microsoft.com/office/drawing/2014/main" id="{57D09498-8184-4096-92E2-EB6346432EF1}"/>
                </a:ext>
              </a:extLst>
            </p:cNvPr>
            <p:cNvSpPr/>
            <p:nvPr/>
          </p:nvSpPr>
          <p:spPr>
            <a:xfrm>
              <a:off x="4565921" y="3498486"/>
              <a:ext cx="114300" cy="114300"/>
            </a:xfrm>
            <a:custGeom>
              <a:avLst/>
              <a:gdLst>
                <a:gd name="connsiteX0" fmla="*/ 7348 w 114300"/>
                <a:gd name="connsiteY0" fmla="*/ 7348 h 114300"/>
                <a:gd name="connsiteX1" fmla="*/ 115933 w 114300"/>
                <a:gd name="connsiteY1" fmla="*/ 7348 h 114300"/>
                <a:gd name="connsiteX2" fmla="*/ 115933 w 114300"/>
                <a:gd name="connsiteY2" fmla="*/ 115933 h 114300"/>
                <a:gd name="connsiteX3" fmla="*/ 7348 w 114300"/>
                <a:gd name="connsiteY3" fmla="*/ 115933 h 114300"/>
              </a:gdLst>
              <a:ahLst/>
              <a:cxnLst>
                <a:cxn ang="0">
                  <a:pos x="connsiteX0" y="connsiteY0"/>
                </a:cxn>
                <a:cxn ang="0">
                  <a:pos x="connsiteX1" y="connsiteY1"/>
                </a:cxn>
                <a:cxn ang="0">
                  <a:pos x="connsiteX2" y="connsiteY2"/>
                </a:cxn>
                <a:cxn ang="0">
                  <a:pos x="connsiteX3" y="connsiteY3"/>
                </a:cxn>
              </a:cxnLst>
              <a:rect l="l" t="t" r="r" b="b"/>
              <a:pathLst>
                <a:path w="114300" h="114300">
                  <a:moveTo>
                    <a:pt x="7348" y="7348"/>
                  </a:moveTo>
                  <a:lnTo>
                    <a:pt x="115933" y="7348"/>
                  </a:lnTo>
                  <a:lnTo>
                    <a:pt x="115933" y="115933"/>
                  </a:lnTo>
                  <a:lnTo>
                    <a:pt x="7348" y="115933"/>
                  </a:lnTo>
                  <a:close/>
                </a:path>
              </a:pathLst>
            </a:custGeom>
            <a:noFill/>
            <a:ln w="1270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900">
                <a:gradFill>
                  <a:gsLst>
                    <a:gs pos="0">
                      <a:srgbClr val="505050"/>
                    </a:gs>
                    <a:gs pos="100000">
                      <a:srgbClr val="505050"/>
                    </a:gs>
                  </a:gsLst>
                  <a:lin ang="5400000" scaled="1"/>
                </a:gradFill>
                <a:latin typeface="Segoe UI Semilight"/>
              </a:endParaRPr>
            </a:p>
          </p:txBody>
        </p:sp>
        <p:sp>
          <p:nvSpPr>
            <p:cNvPr id="172" name="Freeform: Shape 171">
              <a:extLst>
                <a:ext uri="{FF2B5EF4-FFF2-40B4-BE49-F238E27FC236}">
                  <a16:creationId xmlns:a16="http://schemas.microsoft.com/office/drawing/2014/main" id="{35DEFBA5-876A-49BB-824B-389EA9BCB945}"/>
                </a:ext>
              </a:extLst>
            </p:cNvPr>
            <p:cNvSpPr/>
            <p:nvPr/>
          </p:nvSpPr>
          <p:spPr>
            <a:xfrm>
              <a:off x="4693969" y="3498912"/>
              <a:ext cx="114300" cy="114300"/>
            </a:xfrm>
            <a:custGeom>
              <a:avLst/>
              <a:gdLst>
                <a:gd name="connsiteX0" fmla="*/ 115933 w 114300"/>
                <a:gd name="connsiteY0" fmla="*/ 7348 h 114300"/>
                <a:gd name="connsiteX1" fmla="*/ 115933 w 114300"/>
                <a:gd name="connsiteY1" fmla="*/ 115933 h 114300"/>
                <a:gd name="connsiteX2" fmla="*/ 7348 w 114300"/>
                <a:gd name="connsiteY2" fmla="*/ 115933 h 114300"/>
                <a:gd name="connsiteX3" fmla="*/ 7348 w 114300"/>
                <a:gd name="connsiteY3" fmla="*/ 7348 h 114300"/>
              </a:gdLst>
              <a:ahLst/>
              <a:cxnLst>
                <a:cxn ang="0">
                  <a:pos x="connsiteX0" y="connsiteY0"/>
                </a:cxn>
                <a:cxn ang="0">
                  <a:pos x="connsiteX1" y="connsiteY1"/>
                </a:cxn>
                <a:cxn ang="0">
                  <a:pos x="connsiteX2" y="connsiteY2"/>
                </a:cxn>
                <a:cxn ang="0">
                  <a:pos x="connsiteX3" y="connsiteY3"/>
                </a:cxn>
              </a:cxnLst>
              <a:rect l="l" t="t" r="r" b="b"/>
              <a:pathLst>
                <a:path w="114300" h="114300">
                  <a:moveTo>
                    <a:pt x="115933" y="7348"/>
                  </a:moveTo>
                  <a:lnTo>
                    <a:pt x="115933" y="115933"/>
                  </a:lnTo>
                  <a:lnTo>
                    <a:pt x="7348" y="115933"/>
                  </a:lnTo>
                  <a:lnTo>
                    <a:pt x="7348" y="7348"/>
                  </a:lnTo>
                  <a:close/>
                </a:path>
              </a:pathLst>
            </a:custGeom>
            <a:noFill/>
            <a:ln w="1270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900">
                <a:gradFill>
                  <a:gsLst>
                    <a:gs pos="0">
                      <a:srgbClr val="505050"/>
                    </a:gs>
                    <a:gs pos="100000">
                      <a:srgbClr val="505050"/>
                    </a:gs>
                  </a:gsLst>
                  <a:lin ang="5400000" scaled="1"/>
                </a:gradFill>
                <a:latin typeface="Segoe UI Semilight"/>
              </a:endParaRPr>
            </a:p>
          </p:txBody>
        </p:sp>
        <p:sp>
          <p:nvSpPr>
            <p:cNvPr id="173" name="Freeform: Shape 172">
              <a:extLst>
                <a:ext uri="{FF2B5EF4-FFF2-40B4-BE49-F238E27FC236}">
                  <a16:creationId xmlns:a16="http://schemas.microsoft.com/office/drawing/2014/main" id="{005B1C7A-2025-4AE6-BD2E-B204268A2D1E}"/>
                </a:ext>
              </a:extLst>
            </p:cNvPr>
            <p:cNvSpPr/>
            <p:nvPr/>
          </p:nvSpPr>
          <p:spPr>
            <a:xfrm>
              <a:off x="4566176" y="3370324"/>
              <a:ext cx="114300" cy="114300"/>
            </a:xfrm>
            <a:custGeom>
              <a:avLst/>
              <a:gdLst>
                <a:gd name="connsiteX0" fmla="*/ 115933 w 114300"/>
                <a:gd name="connsiteY0" fmla="*/ 7348 h 114300"/>
                <a:gd name="connsiteX1" fmla="*/ 115933 w 114300"/>
                <a:gd name="connsiteY1" fmla="*/ 115933 h 114300"/>
                <a:gd name="connsiteX2" fmla="*/ 7348 w 114300"/>
                <a:gd name="connsiteY2" fmla="*/ 115933 h 114300"/>
                <a:gd name="connsiteX3" fmla="*/ 7348 w 114300"/>
                <a:gd name="connsiteY3" fmla="*/ 7348 h 114300"/>
              </a:gdLst>
              <a:ahLst/>
              <a:cxnLst>
                <a:cxn ang="0">
                  <a:pos x="connsiteX0" y="connsiteY0"/>
                </a:cxn>
                <a:cxn ang="0">
                  <a:pos x="connsiteX1" y="connsiteY1"/>
                </a:cxn>
                <a:cxn ang="0">
                  <a:pos x="connsiteX2" y="connsiteY2"/>
                </a:cxn>
                <a:cxn ang="0">
                  <a:pos x="connsiteX3" y="connsiteY3"/>
                </a:cxn>
              </a:cxnLst>
              <a:rect l="l" t="t" r="r" b="b"/>
              <a:pathLst>
                <a:path w="114300" h="114300">
                  <a:moveTo>
                    <a:pt x="115933" y="7348"/>
                  </a:moveTo>
                  <a:lnTo>
                    <a:pt x="115933" y="115933"/>
                  </a:lnTo>
                  <a:lnTo>
                    <a:pt x="7348" y="115933"/>
                  </a:lnTo>
                  <a:lnTo>
                    <a:pt x="7348" y="7348"/>
                  </a:lnTo>
                  <a:close/>
                </a:path>
              </a:pathLst>
            </a:custGeom>
            <a:noFill/>
            <a:ln w="1270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900">
                <a:gradFill>
                  <a:gsLst>
                    <a:gs pos="0">
                      <a:srgbClr val="505050"/>
                    </a:gs>
                    <a:gs pos="100000">
                      <a:srgbClr val="505050"/>
                    </a:gs>
                  </a:gsLst>
                  <a:lin ang="5400000" scaled="1"/>
                </a:gradFill>
                <a:latin typeface="Segoe UI Semilight"/>
              </a:endParaRPr>
            </a:p>
          </p:txBody>
        </p:sp>
      </p:grpSp>
    </p:spTree>
    <p:extLst>
      <p:ext uri="{BB962C8B-B14F-4D97-AF65-F5344CB8AC3E}">
        <p14:creationId xmlns:p14="http://schemas.microsoft.com/office/powerpoint/2010/main" val="568567585"/>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6932CF5-113D-45B4-9076-63315EDD3C83}"/>
              </a:ext>
            </a:extLst>
          </p:cNvPr>
          <p:cNvSpPr/>
          <p:nvPr/>
        </p:nvSpPr>
        <p:spPr bwMode="auto">
          <a:xfrm>
            <a:off x="73444" y="497"/>
            <a:ext cx="2830047" cy="6993533"/>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solidFill>
                <a:srgbClr val="FFFFFF"/>
              </a:solidFill>
              <a:latin typeface="Segoe UI Semilight"/>
              <a:ea typeface="Segoe UI" pitchFamily="34" charset="0"/>
              <a:cs typeface="Segoe UI" pitchFamily="34" charset="0"/>
            </a:endParaRPr>
          </a:p>
        </p:txBody>
      </p:sp>
      <p:sp>
        <p:nvSpPr>
          <p:cNvPr id="15" name="Rectangle 14">
            <a:extLst>
              <a:ext uri="{FF2B5EF4-FFF2-40B4-BE49-F238E27FC236}">
                <a16:creationId xmlns:a16="http://schemas.microsoft.com/office/drawing/2014/main" id="{E30DFA80-D04F-4F6D-A6A0-A4F1495684C6}"/>
              </a:ext>
            </a:extLst>
          </p:cNvPr>
          <p:cNvSpPr/>
          <p:nvPr/>
        </p:nvSpPr>
        <p:spPr bwMode="auto">
          <a:xfrm>
            <a:off x="883" y="497"/>
            <a:ext cx="2831698" cy="699353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solidFill>
                <a:srgbClr val="FFFFFF"/>
              </a:solidFill>
              <a:latin typeface="Segoe UI Semilight"/>
              <a:ea typeface="Segoe UI" pitchFamily="34" charset="0"/>
              <a:cs typeface="Segoe UI" pitchFamily="34" charset="0"/>
            </a:endParaRPr>
          </a:p>
        </p:txBody>
      </p:sp>
      <p:sp>
        <p:nvSpPr>
          <p:cNvPr id="66" name="Rectangle 65">
            <a:extLst>
              <a:ext uri="{FF2B5EF4-FFF2-40B4-BE49-F238E27FC236}">
                <a16:creationId xmlns:a16="http://schemas.microsoft.com/office/drawing/2014/main" id="{8D40417E-6225-4AA7-98C8-EC8E6FADDD2E}"/>
              </a:ext>
            </a:extLst>
          </p:cNvPr>
          <p:cNvSpPr/>
          <p:nvPr/>
        </p:nvSpPr>
        <p:spPr bwMode="auto">
          <a:xfrm>
            <a:off x="-3430" y="1778245"/>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Container </a:t>
            </a:r>
          </a:p>
        </p:txBody>
      </p:sp>
      <p:sp>
        <p:nvSpPr>
          <p:cNvPr id="140" name="Title 1">
            <a:extLst>
              <a:ext uri="{FF2B5EF4-FFF2-40B4-BE49-F238E27FC236}">
                <a16:creationId xmlns:a16="http://schemas.microsoft.com/office/drawing/2014/main" id="{271AD378-B0AB-4F9B-8B88-DBC929A9956A}"/>
              </a:ext>
            </a:extLst>
          </p:cNvPr>
          <p:cNvSpPr txBox="1">
            <a:spLocks/>
          </p:cNvSpPr>
          <p:nvPr/>
        </p:nvSpPr>
        <p:spPr>
          <a:xfrm>
            <a:off x="275482" y="480850"/>
            <a:ext cx="2442815" cy="917444"/>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r>
              <a:rPr lang="en-US" sz="4399">
                <a:solidFill>
                  <a:srgbClr val="FFFFFF"/>
                </a:solidFill>
                <a:latin typeface="Segoe UI Light"/>
              </a:rPr>
              <a:t>Benefits</a:t>
            </a:r>
          </a:p>
        </p:txBody>
      </p:sp>
      <p:grpSp>
        <p:nvGrpSpPr>
          <p:cNvPr id="7" name="Group 6">
            <a:extLst>
              <a:ext uri="{FF2B5EF4-FFF2-40B4-BE49-F238E27FC236}">
                <a16:creationId xmlns:a16="http://schemas.microsoft.com/office/drawing/2014/main" id="{2593CEFB-F3ED-49B8-AEE6-A4C3CA98B5DD}"/>
              </a:ext>
            </a:extLst>
          </p:cNvPr>
          <p:cNvGrpSpPr/>
          <p:nvPr/>
        </p:nvGrpSpPr>
        <p:grpSpPr>
          <a:xfrm>
            <a:off x="3751664" y="783516"/>
            <a:ext cx="3901470" cy="5427495"/>
            <a:chOff x="8259814" y="723298"/>
            <a:chExt cx="3902024" cy="5428265"/>
          </a:xfrm>
        </p:grpSpPr>
        <p:sp>
          <p:nvSpPr>
            <p:cNvPr id="76" name="Rectangle 75">
              <a:extLst>
                <a:ext uri="{FF2B5EF4-FFF2-40B4-BE49-F238E27FC236}">
                  <a16:creationId xmlns:a16="http://schemas.microsoft.com/office/drawing/2014/main" id="{C82CE879-2C30-4D68-B59A-C5EC6A3F8038}"/>
                </a:ext>
              </a:extLst>
            </p:cNvPr>
            <p:cNvSpPr/>
            <p:nvPr/>
          </p:nvSpPr>
          <p:spPr bwMode="auto">
            <a:xfrm>
              <a:off x="8259814" y="4841008"/>
              <a:ext cx="3902024" cy="803445"/>
            </a:xfrm>
            <a:prstGeom prst="rect">
              <a:avLst/>
            </a:prstGeom>
            <a:solidFill>
              <a:schemeClr val="bg1"/>
            </a:solidFill>
            <a:ln w="3175">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88" name="Group 87">
              <a:extLst>
                <a:ext uri="{FF2B5EF4-FFF2-40B4-BE49-F238E27FC236}">
                  <a16:creationId xmlns:a16="http://schemas.microsoft.com/office/drawing/2014/main" id="{2E156EBA-ADF8-4D6C-BD96-6810E372FA29}"/>
                </a:ext>
              </a:extLst>
            </p:cNvPr>
            <p:cNvGrpSpPr/>
            <p:nvPr/>
          </p:nvGrpSpPr>
          <p:grpSpPr>
            <a:xfrm>
              <a:off x="9465627" y="4333898"/>
              <a:ext cx="1490399" cy="1817665"/>
              <a:chOff x="10619543" y="1153479"/>
              <a:chExt cx="1490399" cy="1817665"/>
            </a:xfrm>
          </p:grpSpPr>
          <p:sp>
            <p:nvSpPr>
              <p:cNvPr id="89" name="Can 43">
                <a:extLst>
                  <a:ext uri="{FF2B5EF4-FFF2-40B4-BE49-F238E27FC236}">
                    <a16:creationId xmlns:a16="http://schemas.microsoft.com/office/drawing/2014/main" id="{EFEF5C85-1212-4C44-9BA4-A810A0FE091F}"/>
                  </a:ext>
                </a:extLst>
              </p:cNvPr>
              <p:cNvSpPr>
                <a:spLocks noChangeAspect="1"/>
              </p:cNvSpPr>
              <p:nvPr/>
            </p:nvSpPr>
            <p:spPr>
              <a:xfrm>
                <a:off x="10619543" y="2074013"/>
                <a:ext cx="1490399" cy="897131"/>
              </a:xfrm>
              <a:prstGeom prst="can">
                <a:avLst>
                  <a:gd name="adj" fmla="val 50000"/>
                </a:avLst>
              </a:prstGeom>
              <a:solidFill>
                <a:schemeClr val="accent2">
                  <a:lumMod val="75000"/>
                </a:schemeClr>
              </a:solid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sp>
            <p:nvSpPr>
              <p:cNvPr id="90" name="Can 44">
                <a:extLst>
                  <a:ext uri="{FF2B5EF4-FFF2-40B4-BE49-F238E27FC236}">
                    <a16:creationId xmlns:a16="http://schemas.microsoft.com/office/drawing/2014/main" id="{344C9A69-E5EC-4E39-B48C-B409FF9A48CB}"/>
                  </a:ext>
                </a:extLst>
              </p:cNvPr>
              <p:cNvSpPr>
                <a:spLocks noChangeAspect="1"/>
              </p:cNvSpPr>
              <p:nvPr/>
            </p:nvSpPr>
            <p:spPr>
              <a:xfrm>
                <a:off x="10619543" y="1607533"/>
                <a:ext cx="1490399" cy="897131"/>
              </a:xfrm>
              <a:prstGeom prst="can">
                <a:avLst>
                  <a:gd name="adj" fmla="val 50000"/>
                </a:avLst>
              </a:prstGeom>
              <a:solidFill>
                <a:schemeClr val="accent2">
                  <a:lumMod val="75000"/>
                </a:schemeClr>
              </a:solid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sp>
            <p:nvSpPr>
              <p:cNvPr id="91" name="Can 45">
                <a:extLst>
                  <a:ext uri="{FF2B5EF4-FFF2-40B4-BE49-F238E27FC236}">
                    <a16:creationId xmlns:a16="http://schemas.microsoft.com/office/drawing/2014/main" id="{C7E9EDBF-2204-47C3-91B6-E84F7A01911A}"/>
                  </a:ext>
                </a:extLst>
              </p:cNvPr>
              <p:cNvSpPr>
                <a:spLocks noChangeAspect="1"/>
              </p:cNvSpPr>
              <p:nvPr/>
            </p:nvSpPr>
            <p:spPr>
              <a:xfrm>
                <a:off x="10619543" y="1153479"/>
                <a:ext cx="1490399" cy="897131"/>
              </a:xfrm>
              <a:prstGeom prst="can">
                <a:avLst>
                  <a:gd name="adj" fmla="val 50000"/>
                </a:avLst>
              </a:prstGeom>
              <a:solidFill>
                <a:schemeClr val="accent2">
                  <a:lumMod val="75000"/>
                </a:schemeClr>
              </a:solid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grpSp>
        <p:sp>
          <p:nvSpPr>
            <p:cNvPr id="92" name="TextBox 91">
              <a:extLst>
                <a:ext uri="{FF2B5EF4-FFF2-40B4-BE49-F238E27FC236}">
                  <a16:creationId xmlns:a16="http://schemas.microsoft.com/office/drawing/2014/main" id="{3866809A-BE4C-4222-A460-94D54FE201BE}"/>
                </a:ext>
              </a:extLst>
            </p:cNvPr>
            <p:cNvSpPr txBox="1">
              <a:spLocks noChangeAspect="1"/>
            </p:cNvSpPr>
            <p:nvPr/>
          </p:nvSpPr>
          <p:spPr>
            <a:xfrm>
              <a:off x="9188090" y="3836368"/>
              <a:ext cx="2045472" cy="376738"/>
            </a:xfrm>
            <a:prstGeom prst="rect">
              <a:avLst/>
            </a:prstGeom>
            <a:noFill/>
          </p:spPr>
          <p:txBody>
            <a:bodyPr wrap="square" rtlCol="0">
              <a:spAutoFit/>
            </a:bodyPr>
            <a:lstStyle/>
            <a:p>
              <a:pPr algn="ctr" defTabSz="932563"/>
              <a:r>
                <a:rPr lang="en-US" sz="1800">
                  <a:solidFill>
                    <a:srgbClr val="353535"/>
                  </a:solidFill>
                  <a:latin typeface="Helvetica Neue Medium" panose="02000503000000020004" pitchFamily="2" charset="0"/>
                  <a:ea typeface="Helvetica Neue Medium" panose="02000503000000020004" pitchFamily="2" charset="0"/>
                  <a:cs typeface="Helvetica Neue Medium" panose="02000503000000020004" pitchFamily="2" charset="0"/>
                </a:rPr>
                <a:t>SMB Storage</a:t>
              </a:r>
            </a:p>
          </p:txBody>
        </p:sp>
        <p:grpSp>
          <p:nvGrpSpPr>
            <p:cNvPr id="93" name="Group 92">
              <a:extLst>
                <a:ext uri="{FF2B5EF4-FFF2-40B4-BE49-F238E27FC236}">
                  <a16:creationId xmlns:a16="http://schemas.microsoft.com/office/drawing/2014/main" id="{A2D7E9DB-A9EA-4309-8ED5-1F544183D274}"/>
                </a:ext>
              </a:extLst>
            </p:cNvPr>
            <p:cNvGrpSpPr>
              <a:grpSpLocks noChangeAspect="1"/>
            </p:cNvGrpSpPr>
            <p:nvPr/>
          </p:nvGrpSpPr>
          <p:grpSpPr>
            <a:xfrm>
              <a:off x="8754433" y="723298"/>
              <a:ext cx="2959230" cy="2364334"/>
              <a:chOff x="1508674" y="1130464"/>
              <a:chExt cx="5778303" cy="4616686"/>
            </a:xfrm>
          </p:grpSpPr>
          <p:grpSp>
            <p:nvGrpSpPr>
              <p:cNvPr id="94" name="Group 93">
                <a:extLst>
                  <a:ext uri="{FF2B5EF4-FFF2-40B4-BE49-F238E27FC236}">
                    <a16:creationId xmlns:a16="http://schemas.microsoft.com/office/drawing/2014/main" id="{6D0E2DAE-7A44-43FE-874A-2806642DC010}"/>
                  </a:ext>
                </a:extLst>
              </p:cNvPr>
              <p:cNvGrpSpPr>
                <a:grpSpLocks noChangeAspect="1"/>
              </p:cNvGrpSpPr>
              <p:nvPr/>
            </p:nvGrpSpPr>
            <p:grpSpPr>
              <a:xfrm>
                <a:off x="1508674" y="1130464"/>
                <a:ext cx="5778303" cy="4616686"/>
                <a:chOff x="8284028" y="1072441"/>
                <a:chExt cx="1621972" cy="1295906"/>
              </a:xfrm>
            </p:grpSpPr>
            <p:sp>
              <p:nvSpPr>
                <p:cNvPr id="96" name="Round Same Side Corner Rectangle 35">
                  <a:extLst>
                    <a:ext uri="{FF2B5EF4-FFF2-40B4-BE49-F238E27FC236}">
                      <a16:creationId xmlns:a16="http://schemas.microsoft.com/office/drawing/2014/main" id="{76847AB8-DEFD-43AA-B05C-EA55A0F8AD99}"/>
                    </a:ext>
                  </a:extLst>
                </p:cNvPr>
                <p:cNvSpPr/>
                <p:nvPr/>
              </p:nvSpPr>
              <p:spPr>
                <a:xfrm>
                  <a:off x="8284029" y="1072441"/>
                  <a:ext cx="1621971" cy="838002"/>
                </a:xfrm>
                <a:prstGeom prst="round2SameRect">
                  <a:avLst>
                    <a:gd name="adj1" fmla="val 5626"/>
                    <a:gd name="adj2" fmla="val 0"/>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sp>
              <p:nvSpPr>
                <p:cNvPr id="97" name="Round Same Side Corner Rectangle 36">
                  <a:extLst>
                    <a:ext uri="{FF2B5EF4-FFF2-40B4-BE49-F238E27FC236}">
                      <a16:creationId xmlns:a16="http://schemas.microsoft.com/office/drawing/2014/main" id="{447B857F-89D3-4AC1-AF17-BF267BD28654}"/>
                    </a:ext>
                  </a:extLst>
                </p:cNvPr>
                <p:cNvSpPr/>
                <p:nvPr/>
              </p:nvSpPr>
              <p:spPr>
                <a:xfrm rot="10800000">
                  <a:off x="8284028" y="1910442"/>
                  <a:ext cx="1621971" cy="203357"/>
                </a:xfrm>
                <a:prstGeom prst="round2SameRect">
                  <a:avLst>
                    <a:gd name="adj1" fmla="val 22800"/>
                    <a:gd name="adj2" fmla="val 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sp>
              <p:nvSpPr>
                <p:cNvPr id="98" name="Rectangle 97">
                  <a:extLst>
                    <a:ext uri="{FF2B5EF4-FFF2-40B4-BE49-F238E27FC236}">
                      <a16:creationId xmlns:a16="http://schemas.microsoft.com/office/drawing/2014/main" id="{590E4F54-667D-4544-9E7B-770497F98794}"/>
                    </a:ext>
                  </a:extLst>
                </p:cNvPr>
                <p:cNvSpPr/>
                <p:nvPr/>
              </p:nvSpPr>
              <p:spPr>
                <a:xfrm>
                  <a:off x="8899393" y="2107641"/>
                  <a:ext cx="387350" cy="14605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cxnSp>
              <p:nvCxnSpPr>
                <p:cNvPr id="99" name="Straight Connector 98">
                  <a:extLst>
                    <a:ext uri="{FF2B5EF4-FFF2-40B4-BE49-F238E27FC236}">
                      <a16:creationId xmlns:a16="http://schemas.microsoft.com/office/drawing/2014/main" id="{58C371A6-899A-48B5-9757-E26D7B3372D0}"/>
                    </a:ext>
                  </a:extLst>
                </p:cNvPr>
                <p:cNvCxnSpPr/>
                <p:nvPr/>
              </p:nvCxnSpPr>
              <p:spPr>
                <a:xfrm>
                  <a:off x="8899393" y="2117166"/>
                  <a:ext cx="384048" cy="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0" name="Trapezoid 99">
                  <a:extLst>
                    <a:ext uri="{FF2B5EF4-FFF2-40B4-BE49-F238E27FC236}">
                      <a16:creationId xmlns:a16="http://schemas.microsoft.com/office/drawing/2014/main" id="{252CF1CB-8600-4943-9E5E-502D2CF7427D}"/>
                    </a:ext>
                  </a:extLst>
                </p:cNvPr>
                <p:cNvSpPr/>
                <p:nvPr/>
              </p:nvSpPr>
              <p:spPr>
                <a:xfrm>
                  <a:off x="8832851" y="2246535"/>
                  <a:ext cx="520700" cy="103524"/>
                </a:xfrm>
                <a:prstGeom prst="trapezoid">
                  <a:avLst>
                    <a:gd name="adj" fmla="val 65477"/>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sp>
              <p:nvSpPr>
                <p:cNvPr id="101" name="Rectangle 100">
                  <a:extLst>
                    <a:ext uri="{FF2B5EF4-FFF2-40B4-BE49-F238E27FC236}">
                      <a16:creationId xmlns:a16="http://schemas.microsoft.com/office/drawing/2014/main" id="{2FA0808D-2C2D-4C57-B1B1-CAF528A0B221}"/>
                    </a:ext>
                  </a:extLst>
                </p:cNvPr>
                <p:cNvSpPr/>
                <p:nvPr/>
              </p:nvSpPr>
              <p:spPr>
                <a:xfrm>
                  <a:off x="8832851" y="2350059"/>
                  <a:ext cx="520700" cy="1828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pic>
              <p:nvPicPr>
                <p:cNvPr id="102" name="Picture 4" descr="Image result for windows 10 desktop">
                  <a:extLst>
                    <a:ext uri="{FF2B5EF4-FFF2-40B4-BE49-F238E27FC236}">
                      <a16:creationId xmlns:a16="http://schemas.microsoft.com/office/drawing/2014/main" id="{A3D5DA4B-E03F-4595-B62A-BA6C47DA8470}"/>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8358284" y="1124389"/>
                  <a:ext cx="1469570" cy="732731"/>
                </a:xfrm>
                <a:prstGeom prst="rect">
                  <a:avLst/>
                </a:prstGeom>
                <a:noFill/>
                <a:extLst>
                  <a:ext uri="{909E8E84-426E-40DD-AFC4-6F175D3DCCD1}">
                    <a14:hiddenFill xmlns:a14="http://schemas.microsoft.com/office/drawing/2010/main">
                      <a:solidFill>
                        <a:srgbClr val="FFFFFF"/>
                      </a:solidFill>
                    </a14:hiddenFill>
                  </a:ext>
                </a:extLst>
              </p:spPr>
            </p:pic>
            <p:sp>
              <p:nvSpPr>
                <p:cNvPr id="103" name="Trapezoid 102">
                  <a:extLst>
                    <a:ext uri="{FF2B5EF4-FFF2-40B4-BE49-F238E27FC236}">
                      <a16:creationId xmlns:a16="http://schemas.microsoft.com/office/drawing/2014/main" id="{D3A8B3D2-410C-4469-BEE0-ECBBC9B2C3A8}"/>
                    </a:ext>
                  </a:extLst>
                </p:cNvPr>
                <p:cNvSpPr/>
                <p:nvPr/>
              </p:nvSpPr>
              <p:spPr>
                <a:xfrm>
                  <a:off x="8832851" y="1986488"/>
                  <a:ext cx="520700" cy="45719"/>
                </a:xfrm>
                <a:prstGeom prst="trapezoid">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grpSp>
          <p:pic>
            <p:nvPicPr>
              <p:cNvPr id="95" name="Picture 94">
                <a:extLst>
                  <a:ext uri="{FF2B5EF4-FFF2-40B4-BE49-F238E27FC236}">
                    <a16:creationId xmlns:a16="http://schemas.microsoft.com/office/drawing/2014/main" id="{5A7C8B9B-97C5-41F9-8370-647CF299C8D1}"/>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188966" y="1435790"/>
                <a:ext cx="2679782" cy="1156696"/>
              </a:xfrm>
              <a:prstGeom prst="rect">
                <a:avLst/>
              </a:prstGeom>
            </p:spPr>
          </p:pic>
        </p:grpSp>
        <p:grpSp>
          <p:nvGrpSpPr>
            <p:cNvPr id="165" name="Group 164">
              <a:extLst>
                <a:ext uri="{FF2B5EF4-FFF2-40B4-BE49-F238E27FC236}">
                  <a16:creationId xmlns:a16="http://schemas.microsoft.com/office/drawing/2014/main" id="{5A4C6862-620E-4594-953C-0858E5EA77D0}"/>
                </a:ext>
              </a:extLst>
            </p:cNvPr>
            <p:cNvGrpSpPr>
              <a:grpSpLocks noChangeAspect="1"/>
            </p:cNvGrpSpPr>
            <p:nvPr/>
          </p:nvGrpSpPr>
          <p:grpSpPr>
            <a:xfrm>
              <a:off x="10127085" y="1509336"/>
              <a:ext cx="1372391" cy="592377"/>
              <a:chOff x="5598581" y="2014215"/>
              <a:chExt cx="2437050" cy="1051924"/>
            </a:xfrm>
          </p:grpSpPr>
          <p:pic>
            <p:nvPicPr>
              <p:cNvPr id="166" name="Picture 165">
                <a:extLst>
                  <a:ext uri="{FF2B5EF4-FFF2-40B4-BE49-F238E27FC236}">
                    <a16:creationId xmlns:a16="http://schemas.microsoft.com/office/drawing/2014/main" id="{A4D63542-3201-4609-B03C-C46FF482AF38}"/>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5598581" y="2014215"/>
                <a:ext cx="2437050" cy="1051924"/>
              </a:xfrm>
              <a:prstGeom prst="rect">
                <a:avLst/>
              </a:prstGeom>
            </p:spPr>
          </p:pic>
          <p:sp>
            <p:nvSpPr>
              <p:cNvPr id="167" name="Rectangle 166">
                <a:extLst>
                  <a:ext uri="{FF2B5EF4-FFF2-40B4-BE49-F238E27FC236}">
                    <a16:creationId xmlns:a16="http://schemas.microsoft.com/office/drawing/2014/main" id="{B12023BC-23A6-4338-B9D2-0BC5BF57D2B4}"/>
                  </a:ext>
                </a:extLst>
              </p:cNvPr>
              <p:cNvSpPr/>
              <p:nvPr/>
            </p:nvSpPr>
            <p:spPr>
              <a:xfrm>
                <a:off x="6081608" y="2270976"/>
                <a:ext cx="1924833" cy="68097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grpSp>
            <p:nvGrpSpPr>
              <p:cNvPr id="168" name="Group 167">
                <a:extLst>
                  <a:ext uri="{FF2B5EF4-FFF2-40B4-BE49-F238E27FC236}">
                    <a16:creationId xmlns:a16="http://schemas.microsoft.com/office/drawing/2014/main" id="{73A5510A-3249-4479-AD85-BD6EF58D8BFA}"/>
                  </a:ext>
                </a:extLst>
              </p:cNvPr>
              <p:cNvGrpSpPr/>
              <p:nvPr/>
            </p:nvGrpSpPr>
            <p:grpSpPr>
              <a:xfrm>
                <a:off x="6260697" y="2281302"/>
                <a:ext cx="1606461" cy="722398"/>
                <a:chOff x="7026752" y="2897921"/>
                <a:chExt cx="1173316" cy="551087"/>
              </a:xfrm>
            </p:grpSpPr>
            <p:pic>
              <p:nvPicPr>
                <p:cNvPr id="169" name="Picture 6" descr="Database icon">
                  <a:extLst>
                    <a:ext uri="{FF2B5EF4-FFF2-40B4-BE49-F238E27FC236}">
                      <a16:creationId xmlns:a16="http://schemas.microsoft.com/office/drawing/2014/main" id="{AC528147-2480-4D1E-99EB-972FF5E71011}"/>
                    </a:ext>
                  </a:extLst>
                </p:cNvPr>
                <p:cNvPicPr>
                  <a:picLocks noChangeAspect="1" noChangeArrowheads="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a:ext>
                  </a:extLst>
                </a:blip>
                <a:srcRect/>
                <a:stretch>
                  <a:fillRect/>
                </a:stretch>
              </p:blipFill>
              <p:spPr bwMode="auto">
                <a:xfrm>
                  <a:off x="7026752" y="3105838"/>
                  <a:ext cx="233725" cy="223223"/>
                </a:xfrm>
                <a:prstGeom prst="rect">
                  <a:avLst/>
                </a:prstGeom>
                <a:noFill/>
                <a:scene3d>
                  <a:camera prst="orthographicFront">
                    <a:rot lat="21299996" lon="0" rev="0"/>
                  </a:camera>
                  <a:lightRig rig="threePt" dir="t"/>
                </a:scene3d>
                <a:extLst>
                  <a:ext uri="{909E8E84-426E-40DD-AFC4-6F175D3DCCD1}">
                    <a14:hiddenFill xmlns:a14="http://schemas.microsoft.com/office/drawing/2010/main">
                      <a:solidFill>
                        <a:srgbClr val="FFFFFF"/>
                      </a:solidFill>
                    </a14:hiddenFill>
                  </a:ext>
                </a:extLst>
              </p:spPr>
            </p:pic>
            <p:pic>
              <p:nvPicPr>
                <p:cNvPr id="170" name="Picture 169">
                  <a:extLst>
                    <a:ext uri="{FF2B5EF4-FFF2-40B4-BE49-F238E27FC236}">
                      <a16:creationId xmlns:a16="http://schemas.microsoft.com/office/drawing/2014/main" id="{852C7681-9E67-4667-8B6D-0BD7C6B5B6E2}"/>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7456637" y="3248917"/>
                  <a:ext cx="245922" cy="200091"/>
                </a:xfrm>
                <a:prstGeom prst="rect">
                  <a:avLst/>
                </a:prstGeom>
              </p:spPr>
            </p:pic>
            <p:pic>
              <p:nvPicPr>
                <p:cNvPr id="171" name="Picture 170">
                  <a:extLst>
                    <a:ext uri="{FF2B5EF4-FFF2-40B4-BE49-F238E27FC236}">
                      <a16:creationId xmlns:a16="http://schemas.microsoft.com/office/drawing/2014/main" id="{0FB482AB-FE3C-465D-8D7F-D07951F54CB8}"/>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7352457" y="2897921"/>
                  <a:ext cx="418194" cy="287079"/>
                </a:xfrm>
                <a:prstGeom prst="rect">
                  <a:avLst/>
                </a:prstGeom>
              </p:spPr>
            </p:pic>
            <p:pic>
              <p:nvPicPr>
                <p:cNvPr id="172" name="Picture 171">
                  <a:extLst>
                    <a:ext uri="{FF2B5EF4-FFF2-40B4-BE49-F238E27FC236}">
                      <a16:creationId xmlns:a16="http://schemas.microsoft.com/office/drawing/2014/main" id="{77BDB08E-F4BB-4ACE-9FE2-CA96E9D5D0E7}"/>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7822158" y="3058640"/>
                  <a:ext cx="377910" cy="242527"/>
                </a:xfrm>
                <a:prstGeom prst="rect">
                  <a:avLst/>
                </a:prstGeom>
              </p:spPr>
            </p:pic>
          </p:grpSp>
        </p:grpSp>
      </p:grpSp>
      <p:sp>
        <p:nvSpPr>
          <p:cNvPr id="40" name="Rectangle 39">
            <a:extLst>
              <a:ext uri="{FF2B5EF4-FFF2-40B4-BE49-F238E27FC236}">
                <a16:creationId xmlns:a16="http://schemas.microsoft.com/office/drawing/2014/main" id="{298E1D30-7823-4044-BAC5-1BAC2E625D56}"/>
              </a:ext>
            </a:extLst>
          </p:cNvPr>
          <p:cNvSpPr/>
          <p:nvPr/>
        </p:nvSpPr>
        <p:spPr bwMode="auto">
          <a:xfrm>
            <a:off x="-3430" y="2753489"/>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Profile Container </a:t>
            </a:r>
          </a:p>
        </p:txBody>
      </p:sp>
      <p:sp>
        <p:nvSpPr>
          <p:cNvPr id="41" name="Rectangle 40">
            <a:extLst>
              <a:ext uri="{FF2B5EF4-FFF2-40B4-BE49-F238E27FC236}">
                <a16:creationId xmlns:a16="http://schemas.microsoft.com/office/drawing/2014/main" id="{257881BA-D5EA-4C9A-86EE-F914E2B74AC5}"/>
              </a:ext>
            </a:extLst>
          </p:cNvPr>
          <p:cNvSpPr/>
          <p:nvPr/>
        </p:nvSpPr>
        <p:spPr bwMode="auto">
          <a:xfrm>
            <a:off x="-3430" y="3728733"/>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Office 365 Container </a:t>
            </a:r>
          </a:p>
        </p:txBody>
      </p:sp>
      <p:sp>
        <p:nvSpPr>
          <p:cNvPr id="42" name="Rectangle 41">
            <a:extLst>
              <a:ext uri="{FF2B5EF4-FFF2-40B4-BE49-F238E27FC236}">
                <a16:creationId xmlns:a16="http://schemas.microsoft.com/office/drawing/2014/main" id="{E00124A6-4D3E-4D8E-8F93-FD1A35F63AF2}"/>
              </a:ext>
            </a:extLst>
          </p:cNvPr>
          <p:cNvSpPr/>
          <p:nvPr/>
        </p:nvSpPr>
        <p:spPr bwMode="auto">
          <a:xfrm>
            <a:off x="-3430" y="4703976"/>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App Masking </a:t>
            </a:r>
          </a:p>
        </p:txBody>
      </p:sp>
      <p:sp>
        <p:nvSpPr>
          <p:cNvPr id="43" name="Rectangle 42">
            <a:extLst>
              <a:ext uri="{FF2B5EF4-FFF2-40B4-BE49-F238E27FC236}">
                <a16:creationId xmlns:a16="http://schemas.microsoft.com/office/drawing/2014/main" id="{41F3DF1E-83AB-4BCC-95C6-DF1F73D204D7}"/>
              </a:ext>
            </a:extLst>
          </p:cNvPr>
          <p:cNvSpPr/>
          <p:nvPr/>
        </p:nvSpPr>
        <p:spPr bwMode="auto">
          <a:xfrm>
            <a:off x="-3430" y="5679219"/>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Java Redirection </a:t>
            </a:r>
          </a:p>
        </p:txBody>
      </p:sp>
      <p:sp>
        <p:nvSpPr>
          <p:cNvPr id="46" name="Rectangle: Top Corners Rounded 45">
            <a:extLst>
              <a:ext uri="{FF2B5EF4-FFF2-40B4-BE49-F238E27FC236}">
                <a16:creationId xmlns:a16="http://schemas.microsoft.com/office/drawing/2014/main" id="{6C39ED5E-B09D-4C0F-BA37-AA57E256D6B3}"/>
              </a:ext>
            </a:extLst>
          </p:cNvPr>
          <p:cNvSpPr/>
          <p:nvPr/>
        </p:nvSpPr>
        <p:spPr bwMode="auto">
          <a:xfrm rot="5400000">
            <a:off x="34099" y="2846565"/>
            <a:ext cx="54829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47" name="Rectangle: Top Corners Rounded 46">
            <a:extLst>
              <a:ext uri="{FF2B5EF4-FFF2-40B4-BE49-F238E27FC236}">
                <a16:creationId xmlns:a16="http://schemas.microsoft.com/office/drawing/2014/main" id="{96FAF8F6-C34E-41CF-88F1-F348E50E94EB}"/>
              </a:ext>
            </a:extLst>
          </p:cNvPr>
          <p:cNvSpPr/>
          <p:nvPr/>
        </p:nvSpPr>
        <p:spPr bwMode="auto">
          <a:xfrm rot="5400000">
            <a:off x="34099" y="3825967"/>
            <a:ext cx="54829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48" name="Rectangle: Top Corners Rounded 47">
            <a:extLst>
              <a:ext uri="{FF2B5EF4-FFF2-40B4-BE49-F238E27FC236}">
                <a16:creationId xmlns:a16="http://schemas.microsoft.com/office/drawing/2014/main" id="{A30FB8A4-DFA5-4B54-88EB-9673615BD5E6}"/>
              </a:ext>
            </a:extLst>
          </p:cNvPr>
          <p:cNvSpPr/>
          <p:nvPr/>
        </p:nvSpPr>
        <p:spPr bwMode="auto">
          <a:xfrm rot="5400000">
            <a:off x="34099" y="5784772"/>
            <a:ext cx="54829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49" name="Rectangle: Top Corners Rounded 48">
            <a:extLst>
              <a:ext uri="{FF2B5EF4-FFF2-40B4-BE49-F238E27FC236}">
                <a16:creationId xmlns:a16="http://schemas.microsoft.com/office/drawing/2014/main" id="{00E72494-0633-40E9-AA8F-1633256D3FB6}"/>
              </a:ext>
            </a:extLst>
          </p:cNvPr>
          <p:cNvSpPr/>
          <p:nvPr/>
        </p:nvSpPr>
        <p:spPr bwMode="auto">
          <a:xfrm rot="5400000">
            <a:off x="34099" y="4805370"/>
            <a:ext cx="54829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61" name="Rectangle: Top Corners Rounded 60">
            <a:extLst>
              <a:ext uri="{FF2B5EF4-FFF2-40B4-BE49-F238E27FC236}">
                <a16:creationId xmlns:a16="http://schemas.microsoft.com/office/drawing/2014/main" id="{67AC60B3-5416-4A3E-B309-D10B30686DF7}"/>
              </a:ext>
            </a:extLst>
          </p:cNvPr>
          <p:cNvSpPr/>
          <p:nvPr/>
        </p:nvSpPr>
        <p:spPr bwMode="auto">
          <a:xfrm rot="5400000">
            <a:off x="48474" y="1883799"/>
            <a:ext cx="51954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51" name="IoT" title="Icon of five circles that all connect to a center circle">
            <a:extLst>
              <a:ext uri="{FF2B5EF4-FFF2-40B4-BE49-F238E27FC236}">
                <a16:creationId xmlns:a16="http://schemas.microsoft.com/office/drawing/2014/main" id="{E6C31AD3-0C38-482C-9B76-802285422AEA}"/>
              </a:ext>
            </a:extLst>
          </p:cNvPr>
          <p:cNvSpPr>
            <a:spLocks noChangeAspect="1" noEditPoints="1"/>
          </p:cNvSpPr>
          <p:nvPr/>
        </p:nvSpPr>
        <p:spPr bwMode="auto">
          <a:xfrm>
            <a:off x="162858" y="4003054"/>
            <a:ext cx="268745" cy="269176"/>
          </a:xfrm>
          <a:custGeom>
            <a:avLst/>
            <a:gdLst>
              <a:gd name="T0" fmla="*/ 235 w 352"/>
              <a:gd name="T1" fmla="*/ 176 h 352"/>
              <a:gd name="T2" fmla="*/ 176 w 352"/>
              <a:gd name="T3" fmla="*/ 235 h 352"/>
              <a:gd name="T4" fmla="*/ 117 w 352"/>
              <a:gd name="T5" fmla="*/ 176 h 352"/>
              <a:gd name="T6" fmla="*/ 176 w 352"/>
              <a:gd name="T7" fmla="*/ 117 h 352"/>
              <a:gd name="T8" fmla="*/ 235 w 352"/>
              <a:gd name="T9" fmla="*/ 176 h 352"/>
              <a:gd name="T10" fmla="*/ 270 w 352"/>
              <a:gd name="T11" fmla="*/ 0 h 352"/>
              <a:gd name="T12" fmla="*/ 235 w 352"/>
              <a:gd name="T13" fmla="*/ 35 h 352"/>
              <a:gd name="T14" fmla="*/ 270 w 352"/>
              <a:gd name="T15" fmla="*/ 70 h 352"/>
              <a:gd name="T16" fmla="*/ 305 w 352"/>
              <a:gd name="T17" fmla="*/ 35 h 352"/>
              <a:gd name="T18" fmla="*/ 270 w 352"/>
              <a:gd name="T19" fmla="*/ 0 h 352"/>
              <a:gd name="T20" fmla="*/ 82 w 352"/>
              <a:gd name="T21" fmla="*/ 23 h 352"/>
              <a:gd name="T22" fmla="*/ 47 w 352"/>
              <a:gd name="T23" fmla="*/ 59 h 352"/>
              <a:gd name="T24" fmla="*/ 82 w 352"/>
              <a:gd name="T25" fmla="*/ 94 h 352"/>
              <a:gd name="T26" fmla="*/ 117 w 352"/>
              <a:gd name="T27" fmla="*/ 59 h 352"/>
              <a:gd name="T28" fmla="*/ 82 w 352"/>
              <a:gd name="T29" fmla="*/ 23 h 352"/>
              <a:gd name="T30" fmla="*/ 35 w 352"/>
              <a:gd name="T31" fmla="*/ 211 h 352"/>
              <a:gd name="T32" fmla="*/ 0 w 352"/>
              <a:gd name="T33" fmla="*/ 246 h 352"/>
              <a:gd name="T34" fmla="*/ 35 w 352"/>
              <a:gd name="T35" fmla="*/ 282 h 352"/>
              <a:gd name="T36" fmla="*/ 70 w 352"/>
              <a:gd name="T37" fmla="*/ 246 h 352"/>
              <a:gd name="T38" fmla="*/ 35 w 352"/>
              <a:gd name="T39" fmla="*/ 211 h 352"/>
              <a:gd name="T40" fmla="*/ 223 w 352"/>
              <a:gd name="T41" fmla="*/ 282 h 352"/>
              <a:gd name="T42" fmla="*/ 188 w 352"/>
              <a:gd name="T43" fmla="*/ 317 h 352"/>
              <a:gd name="T44" fmla="*/ 223 w 352"/>
              <a:gd name="T45" fmla="*/ 352 h 352"/>
              <a:gd name="T46" fmla="*/ 258 w 352"/>
              <a:gd name="T47" fmla="*/ 317 h 352"/>
              <a:gd name="T48" fmla="*/ 223 w 352"/>
              <a:gd name="T49" fmla="*/ 282 h 352"/>
              <a:gd name="T50" fmla="*/ 317 w 352"/>
              <a:gd name="T51" fmla="*/ 164 h 352"/>
              <a:gd name="T52" fmla="*/ 282 w 352"/>
              <a:gd name="T53" fmla="*/ 199 h 352"/>
              <a:gd name="T54" fmla="*/ 317 w 352"/>
              <a:gd name="T55" fmla="*/ 235 h 352"/>
              <a:gd name="T56" fmla="*/ 352 w 352"/>
              <a:gd name="T57" fmla="*/ 199 h 352"/>
              <a:gd name="T58" fmla="*/ 317 w 352"/>
              <a:gd name="T59" fmla="*/ 164 h 352"/>
              <a:gd name="T60" fmla="*/ 250 w 352"/>
              <a:gd name="T61" fmla="*/ 64 h 352"/>
              <a:gd name="T62" fmla="*/ 209 w 352"/>
              <a:gd name="T63" fmla="*/ 127 h 352"/>
              <a:gd name="T64" fmla="*/ 139 w 352"/>
              <a:gd name="T65" fmla="*/ 130 h 352"/>
              <a:gd name="T66" fmla="*/ 104 w 352"/>
              <a:gd name="T67" fmla="*/ 86 h 352"/>
              <a:gd name="T68" fmla="*/ 67 w 352"/>
              <a:gd name="T69" fmla="*/ 231 h 352"/>
              <a:gd name="T70" fmla="*/ 124 w 352"/>
              <a:gd name="T71" fmla="*/ 202 h 352"/>
              <a:gd name="T72" fmla="*/ 212 w 352"/>
              <a:gd name="T73" fmla="*/ 283 h 352"/>
              <a:gd name="T74" fmla="*/ 195 w 352"/>
              <a:gd name="T75" fmla="*/ 232 h 352"/>
              <a:gd name="T76" fmla="*/ 234 w 352"/>
              <a:gd name="T77" fmla="*/ 186 h 352"/>
              <a:gd name="T78" fmla="*/ 282 w 352"/>
              <a:gd name="T79" fmla="*/ 194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2" h="352">
                <a:moveTo>
                  <a:pt x="235" y="176"/>
                </a:moveTo>
                <a:cubicBezTo>
                  <a:pt x="235" y="208"/>
                  <a:pt x="208" y="235"/>
                  <a:pt x="176" y="235"/>
                </a:cubicBezTo>
                <a:cubicBezTo>
                  <a:pt x="144" y="235"/>
                  <a:pt x="117" y="208"/>
                  <a:pt x="117" y="176"/>
                </a:cubicBezTo>
                <a:cubicBezTo>
                  <a:pt x="117" y="144"/>
                  <a:pt x="144" y="117"/>
                  <a:pt x="176" y="117"/>
                </a:cubicBezTo>
                <a:cubicBezTo>
                  <a:pt x="208" y="117"/>
                  <a:pt x="235" y="144"/>
                  <a:pt x="235" y="176"/>
                </a:cubicBezTo>
                <a:close/>
                <a:moveTo>
                  <a:pt x="270" y="0"/>
                </a:moveTo>
                <a:cubicBezTo>
                  <a:pt x="250" y="0"/>
                  <a:pt x="235" y="16"/>
                  <a:pt x="235" y="35"/>
                </a:cubicBezTo>
                <a:cubicBezTo>
                  <a:pt x="235" y="55"/>
                  <a:pt x="250" y="70"/>
                  <a:pt x="270" y="70"/>
                </a:cubicBezTo>
                <a:cubicBezTo>
                  <a:pt x="289" y="70"/>
                  <a:pt x="305" y="55"/>
                  <a:pt x="305" y="35"/>
                </a:cubicBezTo>
                <a:cubicBezTo>
                  <a:pt x="305" y="16"/>
                  <a:pt x="289" y="0"/>
                  <a:pt x="270" y="0"/>
                </a:cubicBezTo>
                <a:close/>
                <a:moveTo>
                  <a:pt x="82" y="23"/>
                </a:moveTo>
                <a:cubicBezTo>
                  <a:pt x="63" y="23"/>
                  <a:pt x="47" y="39"/>
                  <a:pt x="47" y="59"/>
                </a:cubicBezTo>
                <a:cubicBezTo>
                  <a:pt x="47" y="78"/>
                  <a:pt x="63" y="94"/>
                  <a:pt x="82" y="94"/>
                </a:cubicBezTo>
                <a:cubicBezTo>
                  <a:pt x="102" y="94"/>
                  <a:pt x="117" y="78"/>
                  <a:pt x="117" y="59"/>
                </a:cubicBezTo>
                <a:cubicBezTo>
                  <a:pt x="117" y="39"/>
                  <a:pt x="102" y="23"/>
                  <a:pt x="82" y="23"/>
                </a:cubicBezTo>
                <a:close/>
                <a:moveTo>
                  <a:pt x="35" y="211"/>
                </a:moveTo>
                <a:cubicBezTo>
                  <a:pt x="16" y="211"/>
                  <a:pt x="0" y="227"/>
                  <a:pt x="0" y="246"/>
                </a:cubicBezTo>
                <a:cubicBezTo>
                  <a:pt x="0" y="266"/>
                  <a:pt x="16" y="282"/>
                  <a:pt x="35" y="282"/>
                </a:cubicBezTo>
                <a:cubicBezTo>
                  <a:pt x="55" y="282"/>
                  <a:pt x="70" y="266"/>
                  <a:pt x="70" y="246"/>
                </a:cubicBezTo>
                <a:cubicBezTo>
                  <a:pt x="70" y="227"/>
                  <a:pt x="55" y="211"/>
                  <a:pt x="35" y="211"/>
                </a:cubicBezTo>
                <a:close/>
                <a:moveTo>
                  <a:pt x="223" y="282"/>
                </a:moveTo>
                <a:cubicBezTo>
                  <a:pt x="203" y="282"/>
                  <a:pt x="188" y="297"/>
                  <a:pt x="188" y="317"/>
                </a:cubicBezTo>
                <a:cubicBezTo>
                  <a:pt x="188" y="336"/>
                  <a:pt x="203" y="352"/>
                  <a:pt x="223" y="352"/>
                </a:cubicBezTo>
                <a:cubicBezTo>
                  <a:pt x="242" y="352"/>
                  <a:pt x="258" y="336"/>
                  <a:pt x="258" y="317"/>
                </a:cubicBezTo>
                <a:cubicBezTo>
                  <a:pt x="258" y="297"/>
                  <a:pt x="242" y="282"/>
                  <a:pt x="223" y="282"/>
                </a:cubicBezTo>
                <a:close/>
                <a:moveTo>
                  <a:pt x="317" y="164"/>
                </a:moveTo>
                <a:cubicBezTo>
                  <a:pt x="297" y="164"/>
                  <a:pt x="282" y="180"/>
                  <a:pt x="282" y="199"/>
                </a:cubicBezTo>
                <a:cubicBezTo>
                  <a:pt x="282" y="219"/>
                  <a:pt x="297" y="235"/>
                  <a:pt x="317" y="235"/>
                </a:cubicBezTo>
                <a:cubicBezTo>
                  <a:pt x="336" y="235"/>
                  <a:pt x="352" y="219"/>
                  <a:pt x="352" y="199"/>
                </a:cubicBezTo>
                <a:cubicBezTo>
                  <a:pt x="352" y="180"/>
                  <a:pt x="336" y="164"/>
                  <a:pt x="317" y="164"/>
                </a:cubicBezTo>
                <a:close/>
                <a:moveTo>
                  <a:pt x="250" y="64"/>
                </a:moveTo>
                <a:cubicBezTo>
                  <a:pt x="209" y="127"/>
                  <a:pt x="209" y="127"/>
                  <a:pt x="209" y="127"/>
                </a:cubicBezTo>
                <a:moveTo>
                  <a:pt x="139" y="130"/>
                </a:moveTo>
                <a:cubicBezTo>
                  <a:pt x="104" y="86"/>
                  <a:pt x="104" y="86"/>
                  <a:pt x="104" y="86"/>
                </a:cubicBezTo>
                <a:moveTo>
                  <a:pt x="67" y="231"/>
                </a:moveTo>
                <a:cubicBezTo>
                  <a:pt x="124" y="202"/>
                  <a:pt x="124" y="202"/>
                  <a:pt x="124" y="202"/>
                </a:cubicBezTo>
                <a:moveTo>
                  <a:pt x="212" y="283"/>
                </a:moveTo>
                <a:cubicBezTo>
                  <a:pt x="195" y="232"/>
                  <a:pt x="195" y="232"/>
                  <a:pt x="195" y="232"/>
                </a:cubicBezTo>
                <a:moveTo>
                  <a:pt x="234" y="186"/>
                </a:moveTo>
                <a:cubicBezTo>
                  <a:pt x="282" y="194"/>
                  <a:pt x="282" y="194"/>
                  <a:pt x="282" y="194"/>
                </a:cubicBezTo>
              </a:path>
            </a:pathLst>
          </a:custGeom>
          <a:noFill/>
          <a:ln w="12700" cap="sq">
            <a:solidFill>
              <a:schemeClr val="bg1">
                <a:lumMod val="65000"/>
              </a:schemeClr>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sz="1599">
              <a:gradFill>
                <a:gsLst>
                  <a:gs pos="0">
                    <a:srgbClr val="505050"/>
                  </a:gs>
                  <a:gs pos="100000">
                    <a:srgbClr val="505050"/>
                  </a:gs>
                </a:gsLst>
              </a:gradFill>
              <a:latin typeface="Segoe UI Semilight"/>
            </a:endParaRPr>
          </a:p>
        </p:txBody>
      </p:sp>
      <p:sp>
        <p:nvSpPr>
          <p:cNvPr id="52" name="globe_6" title="Icon of a monitor in front of a sphere made of lines">
            <a:extLst>
              <a:ext uri="{FF2B5EF4-FFF2-40B4-BE49-F238E27FC236}">
                <a16:creationId xmlns:a16="http://schemas.microsoft.com/office/drawing/2014/main" id="{0911EC7E-F292-4EBD-BE4A-92F18CDBC56F}"/>
              </a:ext>
            </a:extLst>
          </p:cNvPr>
          <p:cNvSpPr>
            <a:spLocks noChangeAspect="1" noEditPoints="1"/>
          </p:cNvSpPr>
          <p:nvPr/>
        </p:nvSpPr>
        <p:spPr bwMode="auto">
          <a:xfrm>
            <a:off x="157137" y="3008165"/>
            <a:ext cx="280186" cy="300150"/>
          </a:xfrm>
          <a:custGeom>
            <a:avLst/>
            <a:gdLst>
              <a:gd name="T0" fmla="*/ 210 w 296"/>
              <a:gd name="T1" fmla="*/ 147 h 318"/>
              <a:gd name="T2" fmla="*/ 105 w 296"/>
              <a:gd name="T3" fmla="*/ 147 h 318"/>
              <a:gd name="T4" fmla="*/ 105 w 296"/>
              <a:gd name="T5" fmla="*/ 140 h 318"/>
              <a:gd name="T6" fmla="*/ 109 w 296"/>
              <a:gd name="T7" fmla="*/ 83 h 318"/>
              <a:gd name="T8" fmla="*/ 157 w 296"/>
              <a:gd name="T9" fmla="*/ 0 h 318"/>
              <a:gd name="T10" fmla="*/ 157 w 296"/>
              <a:gd name="T11" fmla="*/ 0 h 318"/>
              <a:gd name="T12" fmla="*/ 159 w 296"/>
              <a:gd name="T13" fmla="*/ 0 h 318"/>
              <a:gd name="T14" fmla="*/ 206 w 296"/>
              <a:gd name="T15" fmla="*/ 83 h 318"/>
              <a:gd name="T16" fmla="*/ 210 w 296"/>
              <a:gd name="T17" fmla="*/ 137 h 318"/>
              <a:gd name="T18" fmla="*/ 210 w 296"/>
              <a:gd name="T19" fmla="*/ 147 h 318"/>
              <a:gd name="T20" fmla="*/ 31 w 296"/>
              <a:gd name="T21" fmla="*/ 83 h 318"/>
              <a:gd name="T22" fmla="*/ 284 w 296"/>
              <a:gd name="T23" fmla="*/ 83 h 318"/>
              <a:gd name="T24" fmla="*/ 286 w 296"/>
              <a:gd name="T25" fmla="*/ 189 h 318"/>
              <a:gd name="T26" fmla="*/ 286 w 296"/>
              <a:gd name="T27" fmla="*/ 189 h 318"/>
              <a:gd name="T28" fmla="*/ 210 w 296"/>
              <a:gd name="T29" fmla="*/ 189 h 318"/>
              <a:gd name="T30" fmla="*/ 19 w 296"/>
              <a:gd name="T31" fmla="*/ 147 h 318"/>
              <a:gd name="T32" fmla="*/ 0 w 296"/>
              <a:gd name="T33" fmla="*/ 147 h 318"/>
              <a:gd name="T34" fmla="*/ 0 w 296"/>
              <a:gd name="T35" fmla="*/ 277 h 318"/>
              <a:gd name="T36" fmla="*/ 106 w 296"/>
              <a:gd name="T37" fmla="*/ 277 h 318"/>
              <a:gd name="T38" fmla="*/ 157 w 296"/>
              <a:gd name="T39" fmla="*/ 277 h 318"/>
              <a:gd name="T40" fmla="*/ 210 w 296"/>
              <a:gd name="T41" fmla="*/ 189 h 318"/>
              <a:gd name="T42" fmla="*/ 210 w 296"/>
              <a:gd name="T43" fmla="*/ 267 h 318"/>
              <a:gd name="T44" fmla="*/ 286 w 296"/>
              <a:gd name="T45" fmla="*/ 189 h 318"/>
              <a:gd name="T46" fmla="*/ 296 w 296"/>
              <a:gd name="T47" fmla="*/ 139 h 318"/>
              <a:gd name="T48" fmla="*/ 159 w 296"/>
              <a:gd name="T49" fmla="*/ 0 h 318"/>
              <a:gd name="T50" fmla="*/ 157 w 296"/>
              <a:gd name="T51" fmla="*/ 0 h 318"/>
              <a:gd name="T52" fmla="*/ 157 w 296"/>
              <a:gd name="T53" fmla="*/ 0 h 318"/>
              <a:gd name="T54" fmla="*/ 31 w 296"/>
              <a:gd name="T55" fmla="*/ 83 h 318"/>
              <a:gd name="T56" fmla="*/ 19 w 296"/>
              <a:gd name="T57" fmla="*/ 139 h 318"/>
              <a:gd name="T58" fmla="*/ 19 w 296"/>
              <a:gd name="T59" fmla="*/ 147 h 318"/>
              <a:gd name="T60" fmla="*/ 105 w 296"/>
              <a:gd name="T61" fmla="*/ 147 h 318"/>
              <a:gd name="T62" fmla="*/ 210 w 296"/>
              <a:gd name="T63" fmla="*/ 147 h 318"/>
              <a:gd name="T64" fmla="*/ 210 w 296"/>
              <a:gd name="T65" fmla="*/ 189 h 318"/>
              <a:gd name="T66" fmla="*/ 157 w 296"/>
              <a:gd name="T67" fmla="*/ 277 h 318"/>
              <a:gd name="T68" fmla="*/ 210 w 296"/>
              <a:gd name="T69" fmla="*/ 277 h 318"/>
              <a:gd name="T70" fmla="*/ 210 w 296"/>
              <a:gd name="T71" fmla="*/ 267 h 318"/>
              <a:gd name="T72" fmla="*/ 57 w 296"/>
              <a:gd name="T73" fmla="*/ 318 h 318"/>
              <a:gd name="T74" fmla="*/ 154 w 296"/>
              <a:gd name="T75" fmla="*/ 318 h 318"/>
              <a:gd name="T76" fmla="*/ 106 w 296"/>
              <a:gd name="T77" fmla="*/ 277 h 318"/>
              <a:gd name="T78" fmla="*/ 106 w 296"/>
              <a:gd name="T79" fmla="*/ 318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6" h="318">
                <a:moveTo>
                  <a:pt x="210" y="147"/>
                </a:moveTo>
                <a:cubicBezTo>
                  <a:pt x="105" y="147"/>
                  <a:pt x="105" y="147"/>
                  <a:pt x="105" y="147"/>
                </a:cubicBezTo>
                <a:cubicBezTo>
                  <a:pt x="105" y="145"/>
                  <a:pt x="105" y="142"/>
                  <a:pt x="105" y="140"/>
                </a:cubicBezTo>
                <a:cubicBezTo>
                  <a:pt x="105" y="120"/>
                  <a:pt x="106" y="100"/>
                  <a:pt x="109" y="83"/>
                </a:cubicBezTo>
                <a:cubicBezTo>
                  <a:pt x="118" y="35"/>
                  <a:pt x="136" y="1"/>
                  <a:pt x="157" y="0"/>
                </a:cubicBezTo>
                <a:cubicBezTo>
                  <a:pt x="157" y="0"/>
                  <a:pt x="157" y="0"/>
                  <a:pt x="157" y="0"/>
                </a:cubicBezTo>
                <a:cubicBezTo>
                  <a:pt x="158" y="0"/>
                  <a:pt x="159" y="0"/>
                  <a:pt x="159" y="0"/>
                </a:cubicBezTo>
                <a:cubicBezTo>
                  <a:pt x="180" y="2"/>
                  <a:pt x="198" y="35"/>
                  <a:pt x="206" y="83"/>
                </a:cubicBezTo>
                <a:cubicBezTo>
                  <a:pt x="208" y="100"/>
                  <a:pt x="210" y="118"/>
                  <a:pt x="210" y="137"/>
                </a:cubicBezTo>
                <a:cubicBezTo>
                  <a:pt x="210" y="142"/>
                  <a:pt x="210" y="147"/>
                  <a:pt x="210" y="147"/>
                </a:cubicBezTo>
                <a:close/>
                <a:moveTo>
                  <a:pt x="31" y="83"/>
                </a:moveTo>
                <a:cubicBezTo>
                  <a:pt x="284" y="83"/>
                  <a:pt x="284" y="83"/>
                  <a:pt x="284" y="83"/>
                </a:cubicBezTo>
                <a:moveTo>
                  <a:pt x="286" y="189"/>
                </a:moveTo>
                <a:cubicBezTo>
                  <a:pt x="286" y="189"/>
                  <a:pt x="286" y="189"/>
                  <a:pt x="286" y="189"/>
                </a:cubicBezTo>
                <a:cubicBezTo>
                  <a:pt x="210" y="189"/>
                  <a:pt x="210" y="189"/>
                  <a:pt x="210" y="189"/>
                </a:cubicBezTo>
                <a:moveTo>
                  <a:pt x="19" y="147"/>
                </a:moveTo>
                <a:cubicBezTo>
                  <a:pt x="0" y="147"/>
                  <a:pt x="0" y="147"/>
                  <a:pt x="0" y="147"/>
                </a:cubicBezTo>
                <a:cubicBezTo>
                  <a:pt x="0" y="277"/>
                  <a:pt x="0" y="277"/>
                  <a:pt x="0" y="277"/>
                </a:cubicBezTo>
                <a:cubicBezTo>
                  <a:pt x="106" y="277"/>
                  <a:pt x="106" y="277"/>
                  <a:pt x="106" y="277"/>
                </a:cubicBezTo>
                <a:cubicBezTo>
                  <a:pt x="157" y="277"/>
                  <a:pt x="157" y="277"/>
                  <a:pt x="157" y="277"/>
                </a:cubicBezTo>
                <a:moveTo>
                  <a:pt x="210" y="189"/>
                </a:moveTo>
                <a:cubicBezTo>
                  <a:pt x="210" y="267"/>
                  <a:pt x="210" y="267"/>
                  <a:pt x="210" y="267"/>
                </a:cubicBezTo>
                <a:cubicBezTo>
                  <a:pt x="245" y="252"/>
                  <a:pt x="272" y="224"/>
                  <a:pt x="286" y="189"/>
                </a:cubicBezTo>
                <a:cubicBezTo>
                  <a:pt x="292" y="174"/>
                  <a:pt x="296" y="156"/>
                  <a:pt x="296" y="139"/>
                </a:cubicBezTo>
                <a:cubicBezTo>
                  <a:pt x="296" y="63"/>
                  <a:pt x="235" y="1"/>
                  <a:pt x="159" y="0"/>
                </a:cubicBezTo>
                <a:cubicBezTo>
                  <a:pt x="159" y="0"/>
                  <a:pt x="158" y="0"/>
                  <a:pt x="157" y="0"/>
                </a:cubicBezTo>
                <a:cubicBezTo>
                  <a:pt x="157" y="0"/>
                  <a:pt x="157" y="0"/>
                  <a:pt x="157" y="0"/>
                </a:cubicBezTo>
                <a:cubicBezTo>
                  <a:pt x="101" y="0"/>
                  <a:pt x="52" y="34"/>
                  <a:pt x="31" y="83"/>
                </a:cubicBezTo>
                <a:cubicBezTo>
                  <a:pt x="23" y="100"/>
                  <a:pt x="19" y="119"/>
                  <a:pt x="19" y="139"/>
                </a:cubicBezTo>
                <a:cubicBezTo>
                  <a:pt x="19" y="142"/>
                  <a:pt x="19" y="145"/>
                  <a:pt x="19" y="147"/>
                </a:cubicBezTo>
                <a:cubicBezTo>
                  <a:pt x="105" y="147"/>
                  <a:pt x="105" y="147"/>
                  <a:pt x="105" y="147"/>
                </a:cubicBezTo>
                <a:cubicBezTo>
                  <a:pt x="210" y="147"/>
                  <a:pt x="210" y="147"/>
                  <a:pt x="210" y="147"/>
                </a:cubicBezTo>
                <a:cubicBezTo>
                  <a:pt x="210" y="189"/>
                  <a:pt x="210" y="189"/>
                  <a:pt x="210" y="189"/>
                </a:cubicBezTo>
                <a:moveTo>
                  <a:pt x="157" y="277"/>
                </a:moveTo>
                <a:cubicBezTo>
                  <a:pt x="210" y="277"/>
                  <a:pt x="210" y="277"/>
                  <a:pt x="210" y="277"/>
                </a:cubicBezTo>
                <a:cubicBezTo>
                  <a:pt x="210" y="267"/>
                  <a:pt x="210" y="267"/>
                  <a:pt x="210" y="267"/>
                </a:cubicBezTo>
                <a:moveTo>
                  <a:pt x="57" y="318"/>
                </a:moveTo>
                <a:cubicBezTo>
                  <a:pt x="154" y="318"/>
                  <a:pt x="154" y="318"/>
                  <a:pt x="154" y="318"/>
                </a:cubicBezTo>
                <a:moveTo>
                  <a:pt x="106" y="277"/>
                </a:moveTo>
                <a:cubicBezTo>
                  <a:pt x="106" y="318"/>
                  <a:pt x="106" y="318"/>
                  <a:pt x="106" y="318"/>
                </a:cubicBezTo>
              </a:path>
            </a:pathLst>
          </a:custGeom>
          <a:noFill/>
          <a:ln w="12700" cap="flat">
            <a:solidFill>
              <a:schemeClr val="bg1">
                <a:lumMod val="65000"/>
              </a:schemeClr>
            </a:solidFill>
            <a:prstDash val="solid"/>
            <a:miter lim="800000"/>
            <a:headEnd/>
            <a:tailEnd/>
          </a:ln>
          <a:extLst/>
        </p:spPr>
        <p:txBody>
          <a:bodyPr vert="horz" wrap="square" lIns="91427" tIns="45713" rIns="91427" bIns="45713" numCol="1" anchor="t" anchorCtr="0" compatLnSpc="1">
            <a:prstTxWarp prst="textNoShape">
              <a:avLst/>
            </a:prstTxWarp>
          </a:bodyPr>
          <a:lstStyle/>
          <a:p>
            <a:pPr defTabSz="932563"/>
            <a:endParaRPr lang="en-US" sz="1599">
              <a:solidFill>
                <a:srgbClr val="353535"/>
              </a:solidFill>
              <a:latin typeface="Segoe UI Semilight"/>
            </a:endParaRPr>
          </a:p>
        </p:txBody>
      </p:sp>
      <p:sp>
        <p:nvSpPr>
          <p:cNvPr id="53" name="Browser" title="Icon of a browser window">
            <a:extLst>
              <a:ext uri="{FF2B5EF4-FFF2-40B4-BE49-F238E27FC236}">
                <a16:creationId xmlns:a16="http://schemas.microsoft.com/office/drawing/2014/main" id="{1F8734B5-A754-469F-93B3-2B4D7E89C8E9}"/>
              </a:ext>
            </a:extLst>
          </p:cNvPr>
          <p:cNvSpPr>
            <a:spLocks noChangeAspect="1" noEditPoints="1"/>
          </p:cNvSpPr>
          <p:nvPr/>
        </p:nvSpPr>
        <p:spPr bwMode="auto">
          <a:xfrm>
            <a:off x="137495" y="5968610"/>
            <a:ext cx="319469" cy="255675"/>
          </a:xfrm>
          <a:custGeom>
            <a:avLst/>
            <a:gdLst>
              <a:gd name="T0" fmla="*/ 3750 w 3750"/>
              <a:gd name="T1" fmla="*/ 3000 h 3000"/>
              <a:gd name="T2" fmla="*/ 0 w 3750"/>
              <a:gd name="T3" fmla="*/ 3000 h 3000"/>
              <a:gd name="T4" fmla="*/ 0 w 3750"/>
              <a:gd name="T5" fmla="*/ 0 h 3000"/>
              <a:gd name="T6" fmla="*/ 3750 w 3750"/>
              <a:gd name="T7" fmla="*/ 0 h 3000"/>
              <a:gd name="T8" fmla="*/ 3750 w 3750"/>
              <a:gd name="T9" fmla="*/ 3000 h 3000"/>
              <a:gd name="T10" fmla="*/ 0 w 3750"/>
              <a:gd name="T11" fmla="*/ 750 h 3000"/>
              <a:gd name="T12" fmla="*/ 3750 w 3750"/>
              <a:gd name="T13" fmla="*/ 750 h 3000"/>
              <a:gd name="T14" fmla="*/ 3335 w 3750"/>
              <a:gd name="T15" fmla="*/ 375 h 3000"/>
              <a:gd name="T16" fmla="*/ 3375 w 3750"/>
              <a:gd name="T17" fmla="*/ 415 h 3000"/>
              <a:gd name="T18" fmla="*/ 3414 w 3750"/>
              <a:gd name="T19" fmla="*/ 375 h 3000"/>
              <a:gd name="T20" fmla="*/ 3375 w 3750"/>
              <a:gd name="T21" fmla="*/ 336 h 3000"/>
              <a:gd name="T22" fmla="*/ 3335 w 3750"/>
              <a:gd name="T23" fmla="*/ 375 h 3000"/>
              <a:gd name="T24" fmla="*/ 2886 w 3750"/>
              <a:gd name="T25" fmla="*/ 375 h 3000"/>
              <a:gd name="T26" fmla="*/ 2925 w 3750"/>
              <a:gd name="T27" fmla="*/ 415 h 3000"/>
              <a:gd name="T28" fmla="*/ 2965 w 3750"/>
              <a:gd name="T29" fmla="*/ 375 h 3000"/>
              <a:gd name="T30" fmla="*/ 2925 w 3750"/>
              <a:gd name="T31" fmla="*/ 336 h 3000"/>
              <a:gd name="T32" fmla="*/ 2886 w 3750"/>
              <a:gd name="T33" fmla="*/ 375 h 3000"/>
              <a:gd name="T34" fmla="*/ 2437 w 3750"/>
              <a:gd name="T35" fmla="*/ 375 h 3000"/>
              <a:gd name="T36" fmla="*/ 2476 w 3750"/>
              <a:gd name="T37" fmla="*/ 415 h 3000"/>
              <a:gd name="T38" fmla="*/ 2516 w 3750"/>
              <a:gd name="T39" fmla="*/ 375 h 3000"/>
              <a:gd name="T40" fmla="*/ 2476 w 3750"/>
              <a:gd name="T41" fmla="*/ 336 h 3000"/>
              <a:gd name="T42" fmla="*/ 2437 w 3750"/>
              <a:gd name="T43" fmla="*/ 375 h 3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50" h="3000">
                <a:moveTo>
                  <a:pt x="3750" y="3000"/>
                </a:moveTo>
                <a:cubicBezTo>
                  <a:pt x="0" y="3000"/>
                  <a:pt x="0" y="3000"/>
                  <a:pt x="0" y="3000"/>
                </a:cubicBezTo>
                <a:cubicBezTo>
                  <a:pt x="0" y="0"/>
                  <a:pt x="0" y="0"/>
                  <a:pt x="0" y="0"/>
                </a:cubicBezTo>
                <a:cubicBezTo>
                  <a:pt x="3750" y="0"/>
                  <a:pt x="3750" y="0"/>
                  <a:pt x="3750" y="0"/>
                </a:cubicBezTo>
                <a:lnTo>
                  <a:pt x="3750" y="3000"/>
                </a:lnTo>
                <a:close/>
                <a:moveTo>
                  <a:pt x="0" y="750"/>
                </a:moveTo>
                <a:cubicBezTo>
                  <a:pt x="3750" y="750"/>
                  <a:pt x="3750" y="750"/>
                  <a:pt x="3750" y="750"/>
                </a:cubicBezTo>
                <a:moveTo>
                  <a:pt x="3335" y="375"/>
                </a:moveTo>
                <a:cubicBezTo>
                  <a:pt x="3335" y="397"/>
                  <a:pt x="3353" y="415"/>
                  <a:pt x="3375" y="415"/>
                </a:cubicBezTo>
                <a:cubicBezTo>
                  <a:pt x="3397" y="415"/>
                  <a:pt x="3414" y="397"/>
                  <a:pt x="3414" y="375"/>
                </a:cubicBezTo>
                <a:cubicBezTo>
                  <a:pt x="3414" y="353"/>
                  <a:pt x="3397" y="336"/>
                  <a:pt x="3375" y="336"/>
                </a:cubicBezTo>
                <a:cubicBezTo>
                  <a:pt x="3353" y="336"/>
                  <a:pt x="3335" y="353"/>
                  <a:pt x="3335" y="375"/>
                </a:cubicBezTo>
                <a:close/>
                <a:moveTo>
                  <a:pt x="2886" y="375"/>
                </a:moveTo>
                <a:cubicBezTo>
                  <a:pt x="2886" y="397"/>
                  <a:pt x="2904" y="415"/>
                  <a:pt x="2925" y="415"/>
                </a:cubicBezTo>
                <a:cubicBezTo>
                  <a:pt x="2947" y="415"/>
                  <a:pt x="2965" y="397"/>
                  <a:pt x="2965" y="375"/>
                </a:cubicBezTo>
                <a:cubicBezTo>
                  <a:pt x="2965" y="353"/>
                  <a:pt x="2947" y="336"/>
                  <a:pt x="2925" y="336"/>
                </a:cubicBezTo>
                <a:cubicBezTo>
                  <a:pt x="2904" y="336"/>
                  <a:pt x="2886" y="353"/>
                  <a:pt x="2886" y="375"/>
                </a:cubicBezTo>
                <a:close/>
                <a:moveTo>
                  <a:pt x="2437" y="375"/>
                </a:moveTo>
                <a:cubicBezTo>
                  <a:pt x="2437" y="397"/>
                  <a:pt x="2454" y="415"/>
                  <a:pt x="2476" y="415"/>
                </a:cubicBezTo>
                <a:cubicBezTo>
                  <a:pt x="2498" y="415"/>
                  <a:pt x="2516" y="397"/>
                  <a:pt x="2516" y="375"/>
                </a:cubicBezTo>
                <a:cubicBezTo>
                  <a:pt x="2516" y="353"/>
                  <a:pt x="2498" y="336"/>
                  <a:pt x="2476" y="336"/>
                </a:cubicBezTo>
                <a:cubicBezTo>
                  <a:pt x="2454" y="336"/>
                  <a:pt x="2437" y="353"/>
                  <a:pt x="2437" y="375"/>
                </a:cubicBez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sz="1599">
              <a:solidFill>
                <a:srgbClr val="353535"/>
              </a:solidFill>
              <a:latin typeface="Segoe UI Semilight"/>
            </a:endParaRPr>
          </a:p>
        </p:txBody>
      </p:sp>
      <p:grpSp>
        <p:nvGrpSpPr>
          <p:cNvPr id="54" name="Group 53">
            <a:extLst>
              <a:ext uri="{FF2B5EF4-FFF2-40B4-BE49-F238E27FC236}">
                <a16:creationId xmlns:a16="http://schemas.microsoft.com/office/drawing/2014/main" id="{6CBF61B2-951B-4CBD-821F-54E57367E7AC}"/>
              </a:ext>
            </a:extLst>
          </p:cNvPr>
          <p:cNvGrpSpPr/>
          <p:nvPr/>
        </p:nvGrpSpPr>
        <p:grpSpPr>
          <a:xfrm>
            <a:off x="177095" y="4996700"/>
            <a:ext cx="240268" cy="240690"/>
            <a:chOff x="4565921" y="3369898"/>
            <a:chExt cx="242888" cy="243314"/>
          </a:xfrm>
        </p:grpSpPr>
        <p:sp>
          <p:nvSpPr>
            <p:cNvPr id="55" name="Freeform: Shape 54">
              <a:extLst>
                <a:ext uri="{FF2B5EF4-FFF2-40B4-BE49-F238E27FC236}">
                  <a16:creationId xmlns:a16="http://schemas.microsoft.com/office/drawing/2014/main" id="{8C022048-33C6-4748-9016-2912D253476D}"/>
                </a:ext>
              </a:extLst>
            </p:cNvPr>
            <p:cNvSpPr/>
            <p:nvPr/>
          </p:nvSpPr>
          <p:spPr>
            <a:xfrm>
              <a:off x="4694509" y="3369898"/>
              <a:ext cx="114300" cy="114300"/>
            </a:xfrm>
            <a:custGeom>
              <a:avLst/>
              <a:gdLst>
                <a:gd name="connsiteX0" fmla="*/ 7348 w 114300"/>
                <a:gd name="connsiteY0" fmla="*/ 7348 h 114300"/>
                <a:gd name="connsiteX1" fmla="*/ 115933 w 114300"/>
                <a:gd name="connsiteY1" fmla="*/ 7348 h 114300"/>
                <a:gd name="connsiteX2" fmla="*/ 115933 w 114300"/>
                <a:gd name="connsiteY2" fmla="*/ 115933 h 114300"/>
                <a:gd name="connsiteX3" fmla="*/ 7348 w 114300"/>
                <a:gd name="connsiteY3" fmla="*/ 115933 h 114300"/>
              </a:gdLst>
              <a:ahLst/>
              <a:cxnLst>
                <a:cxn ang="0">
                  <a:pos x="connsiteX0" y="connsiteY0"/>
                </a:cxn>
                <a:cxn ang="0">
                  <a:pos x="connsiteX1" y="connsiteY1"/>
                </a:cxn>
                <a:cxn ang="0">
                  <a:pos x="connsiteX2" y="connsiteY2"/>
                </a:cxn>
                <a:cxn ang="0">
                  <a:pos x="connsiteX3" y="connsiteY3"/>
                </a:cxn>
              </a:cxnLst>
              <a:rect l="l" t="t" r="r" b="b"/>
              <a:pathLst>
                <a:path w="114300" h="114300">
                  <a:moveTo>
                    <a:pt x="7348" y="7348"/>
                  </a:moveTo>
                  <a:lnTo>
                    <a:pt x="115933" y="7348"/>
                  </a:lnTo>
                  <a:lnTo>
                    <a:pt x="115933" y="115933"/>
                  </a:lnTo>
                  <a:lnTo>
                    <a:pt x="7348" y="115933"/>
                  </a:ln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sp>
          <p:nvSpPr>
            <p:cNvPr id="56" name="Freeform: Shape 55">
              <a:extLst>
                <a:ext uri="{FF2B5EF4-FFF2-40B4-BE49-F238E27FC236}">
                  <a16:creationId xmlns:a16="http://schemas.microsoft.com/office/drawing/2014/main" id="{009A790E-3BAD-40C6-9BF7-DB7EFD5272B7}"/>
                </a:ext>
              </a:extLst>
            </p:cNvPr>
            <p:cNvSpPr/>
            <p:nvPr/>
          </p:nvSpPr>
          <p:spPr>
            <a:xfrm>
              <a:off x="4565921" y="3498486"/>
              <a:ext cx="114300" cy="114300"/>
            </a:xfrm>
            <a:custGeom>
              <a:avLst/>
              <a:gdLst>
                <a:gd name="connsiteX0" fmla="*/ 7348 w 114300"/>
                <a:gd name="connsiteY0" fmla="*/ 7348 h 114300"/>
                <a:gd name="connsiteX1" fmla="*/ 115933 w 114300"/>
                <a:gd name="connsiteY1" fmla="*/ 7348 h 114300"/>
                <a:gd name="connsiteX2" fmla="*/ 115933 w 114300"/>
                <a:gd name="connsiteY2" fmla="*/ 115933 h 114300"/>
                <a:gd name="connsiteX3" fmla="*/ 7348 w 114300"/>
                <a:gd name="connsiteY3" fmla="*/ 115933 h 114300"/>
              </a:gdLst>
              <a:ahLst/>
              <a:cxnLst>
                <a:cxn ang="0">
                  <a:pos x="connsiteX0" y="connsiteY0"/>
                </a:cxn>
                <a:cxn ang="0">
                  <a:pos x="connsiteX1" y="connsiteY1"/>
                </a:cxn>
                <a:cxn ang="0">
                  <a:pos x="connsiteX2" y="connsiteY2"/>
                </a:cxn>
                <a:cxn ang="0">
                  <a:pos x="connsiteX3" y="connsiteY3"/>
                </a:cxn>
              </a:cxnLst>
              <a:rect l="l" t="t" r="r" b="b"/>
              <a:pathLst>
                <a:path w="114300" h="114300">
                  <a:moveTo>
                    <a:pt x="7348" y="7348"/>
                  </a:moveTo>
                  <a:lnTo>
                    <a:pt x="115933" y="7348"/>
                  </a:lnTo>
                  <a:lnTo>
                    <a:pt x="115933" y="115933"/>
                  </a:lnTo>
                  <a:lnTo>
                    <a:pt x="7348" y="115933"/>
                  </a:ln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sp>
          <p:nvSpPr>
            <p:cNvPr id="57" name="Freeform: Shape 56">
              <a:extLst>
                <a:ext uri="{FF2B5EF4-FFF2-40B4-BE49-F238E27FC236}">
                  <a16:creationId xmlns:a16="http://schemas.microsoft.com/office/drawing/2014/main" id="{C7496D57-8634-486F-80E4-9103A6DF9B5F}"/>
                </a:ext>
              </a:extLst>
            </p:cNvPr>
            <p:cNvSpPr/>
            <p:nvPr/>
          </p:nvSpPr>
          <p:spPr>
            <a:xfrm>
              <a:off x="4693969" y="3498912"/>
              <a:ext cx="114300" cy="114300"/>
            </a:xfrm>
            <a:custGeom>
              <a:avLst/>
              <a:gdLst>
                <a:gd name="connsiteX0" fmla="*/ 115933 w 114300"/>
                <a:gd name="connsiteY0" fmla="*/ 7348 h 114300"/>
                <a:gd name="connsiteX1" fmla="*/ 115933 w 114300"/>
                <a:gd name="connsiteY1" fmla="*/ 115933 h 114300"/>
                <a:gd name="connsiteX2" fmla="*/ 7348 w 114300"/>
                <a:gd name="connsiteY2" fmla="*/ 115933 h 114300"/>
                <a:gd name="connsiteX3" fmla="*/ 7348 w 114300"/>
                <a:gd name="connsiteY3" fmla="*/ 7348 h 114300"/>
              </a:gdLst>
              <a:ahLst/>
              <a:cxnLst>
                <a:cxn ang="0">
                  <a:pos x="connsiteX0" y="connsiteY0"/>
                </a:cxn>
                <a:cxn ang="0">
                  <a:pos x="connsiteX1" y="connsiteY1"/>
                </a:cxn>
                <a:cxn ang="0">
                  <a:pos x="connsiteX2" y="connsiteY2"/>
                </a:cxn>
                <a:cxn ang="0">
                  <a:pos x="connsiteX3" y="connsiteY3"/>
                </a:cxn>
              </a:cxnLst>
              <a:rect l="l" t="t" r="r" b="b"/>
              <a:pathLst>
                <a:path w="114300" h="114300">
                  <a:moveTo>
                    <a:pt x="115933" y="7348"/>
                  </a:moveTo>
                  <a:lnTo>
                    <a:pt x="115933" y="115933"/>
                  </a:lnTo>
                  <a:lnTo>
                    <a:pt x="7348" y="115933"/>
                  </a:lnTo>
                  <a:lnTo>
                    <a:pt x="7348" y="7348"/>
                  </a:ln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sp>
          <p:nvSpPr>
            <p:cNvPr id="58" name="Freeform: Shape 57">
              <a:extLst>
                <a:ext uri="{FF2B5EF4-FFF2-40B4-BE49-F238E27FC236}">
                  <a16:creationId xmlns:a16="http://schemas.microsoft.com/office/drawing/2014/main" id="{027ED4DF-4E6E-467A-AA99-7B3735225F59}"/>
                </a:ext>
              </a:extLst>
            </p:cNvPr>
            <p:cNvSpPr/>
            <p:nvPr/>
          </p:nvSpPr>
          <p:spPr>
            <a:xfrm>
              <a:off x="4566176" y="3370324"/>
              <a:ext cx="114300" cy="114300"/>
            </a:xfrm>
            <a:custGeom>
              <a:avLst/>
              <a:gdLst>
                <a:gd name="connsiteX0" fmla="*/ 115933 w 114300"/>
                <a:gd name="connsiteY0" fmla="*/ 7348 h 114300"/>
                <a:gd name="connsiteX1" fmla="*/ 115933 w 114300"/>
                <a:gd name="connsiteY1" fmla="*/ 115933 h 114300"/>
                <a:gd name="connsiteX2" fmla="*/ 7348 w 114300"/>
                <a:gd name="connsiteY2" fmla="*/ 115933 h 114300"/>
                <a:gd name="connsiteX3" fmla="*/ 7348 w 114300"/>
                <a:gd name="connsiteY3" fmla="*/ 7348 h 114300"/>
              </a:gdLst>
              <a:ahLst/>
              <a:cxnLst>
                <a:cxn ang="0">
                  <a:pos x="connsiteX0" y="connsiteY0"/>
                </a:cxn>
                <a:cxn ang="0">
                  <a:pos x="connsiteX1" y="connsiteY1"/>
                </a:cxn>
                <a:cxn ang="0">
                  <a:pos x="connsiteX2" y="connsiteY2"/>
                </a:cxn>
                <a:cxn ang="0">
                  <a:pos x="connsiteX3" y="connsiteY3"/>
                </a:cxn>
              </a:cxnLst>
              <a:rect l="l" t="t" r="r" b="b"/>
              <a:pathLst>
                <a:path w="114300" h="114300">
                  <a:moveTo>
                    <a:pt x="115933" y="7348"/>
                  </a:moveTo>
                  <a:lnTo>
                    <a:pt x="115933" y="115933"/>
                  </a:lnTo>
                  <a:lnTo>
                    <a:pt x="7348" y="115933"/>
                  </a:lnTo>
                  <a:lnTo>
                    <a:pt x="7348" y="7348"/>
                  </a:ln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grpSp>
      <p:sp>
        <p:nvSpPr>
          <p:cNvPr id="62" name="Database_EFC7" title="Icon of a cylinder">
            <a:extLst>
              <a:ext uri="{FF2B5EF4-FFF2-40B4-BE49-F238E27FC236}">
                <a16:creationId xmlns:a16="http://schemas.microsoft.com/office/drawing/2014/main" id="{54056192-1B51-4985-B0DC-F6742FA37BFD}"/>
              </a:ext>
            </a:extLst>
          </p:cNvPr>
          <p:cNvSpPr>
            <a:spLocks noChangeAspect="1" noEditPoints="1"/>
          </p:cNvSpPr>
          <p:nvPr/>
        </p:nvSpPr>
        <p:spPr bwMode="auto">
          <a:xfrm>
            <a:off x="179254" y="2042125"/>
            <a:ext cx="235951" cy="306699"/>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sz="1599">
              <a:solidFill>
                <a:srgbClr val="353535"/>
              </a:solidFill>
              <a:latin typeface="Segoe UI Semilight"/>
            </a:endParaRPr>
          </a:p>
        </p:txBody>
      </p:sp>
      <p:grpSp>
        <p:nvGrpSpPr>
          <p:cNvPr id="10" name="Group 9">
            <a:extLst>
              <a:ext uri="{FF2B5EF4-FFF2-40B4-BE49-F238E27FC236}">
                <a16:creationId xmlns:a16="http://schemas.microsoft.com/office/drawing/2014/main" id="{DF0AEFAA-9340-4010-93E9-43F905D06E18}"/>
              </a:ext>
            </a:extLst>
          </p:cNvPr>
          <p:cNvGrpSpPr/>
          <p:nvPr/>
        </p:nvGrpSpPr>
        <p:grpSpPr>
          <a:xfrm>
            <a:off x="-3430" y="1778245"/>
            <a:ext cx="3252237" cy="834459"/>
            <a:chOff x="3831087" y="1778000"/>
            <a:chExt cx="3252698" cy="834577"/>
          </a:xfrm>
        </p:grpSpPr>
        <p:sp>
          <p:nvSpPr>
            <p:cNvPr id="75" name="Rectangle 74">
              <a:extLst>
                <a:ext uri="{FF2B5EF4-FFF2-40B4-BE49-F238E27FC236}">
                  <a16:creationId xmlns:a16="http://schemas.microsoft.com/office/drawing/2014/main" id="{6F650E77-8F7D-4851-8362-45ECFD54DE99}"/>
                </a:ext>
              </a:extLst>
            </p:cNvPr>
            <p:cNvSpPr/>
            <p:nvPr/>
          </p:nvSpPr>
          <p:spPr bwMode="auto">
            <a:xfrm>
              <a:off x="3831087" y="1778000"/>
              <a:ext cx="3252698" cy="834577"/>
            </a:xfrm>
            <a:prstGeom prst="rect">
              <a:avLst/>
            </a:prstGeom>
            <a:solidFill>
              <a:schemeClr val="tx2">
                <a:lumMod val="20000"/>
                <a:lumOff val="80000"/>
              </a:schemeClr>
            </a:solidFill>
            <a:ln w="9525" cap="flat" cmpd="sng" algn="ctr">
              <a:noFill/>
              <a:prstDash val="solid"/>
              <a:headEnd type="none" w="med" len="med"/>
              <a:tailEnd type="none" w="med" len="med"/>
            </a:ln>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0078D7"/>
                  </a:solidFill>
                  <a:latin typeface="Segoe UI Semilight"/>
                  <a:cs typeface="Segoe UI" pitchFamily="34" charset="0"/>
                </a:rPr>
                <a:t>Container </a:t>
              </a:r>
            </a:p>
          </p:txBody>
        </p:sp>
        <p:sp>
          <p:nvSpPr>
            <p:cNvPr id="77" name="Rectangle: Top Corners Rounded 76">
              <a:extLst>
                <a:ext uri="{FF2B5EF4-FFF2-40B4-BE49-F238E27FC236}">
                  <a16:creationId xmlns:a16="http://schemas.microsoft.com/office/drawing/2014/main" id="{2E099F17-4899-4EE2-BB8E-4BD1029A4BBA}"/>
                </a:ext>
              </a:extLst>
            </p:cNvPr>
            <p:cNvSpPr/>
            <p:nvPr/>
          </p:nvSpPr>
          <p:spPr bwMode="auto">
            <a:xfrm rot="5400000">
              <a:off x="3882998" y="1883569"/>
              <a:ext cx="519616" cy="623438"/>
            </a:xfrm>
            <a:prstGeom prst="round2SameRect">
              <a:avLst>
                <a:gd name="adj1" fmla="val 50000"/>
                <a:gd name="adj2" fmla="val 0"/>
              </a:avLst>
            </a:prstGeom>
            <a:solidFill>
              <a:schemeClr val="tx2"/>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78" name="Database_EFC7" title="Icon of a cylinder">
              <a:extLst>
                <a:ext uri="{FF2B5EF4-FFF2-40B4-BE49-F238E27FC236}">
                  <a16:creationId xmlns:a16="http://schemas.microsoft.com/office/drawing/2014/main" id="{7ED981D9-297D-40A3-A747-38B0AF832409}"/>
                </a:ext>
              </a:extLst>
            </p:cNvPr>
            <p:cNvSpPr>
              <a:spLocks noChangeAspect="1" noEditPoints="1"/>
            </p:cNvSpPr>
            <p:nvPr/>
          </p:nvSpPr>
          <p:spPr bwMode="auto">
            <a:xfrm>
              <a:off x="4013797" y="2041917"/>
              <a:ext cx="235985" cy="306743"/>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2700"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sz="1599">
                <a:solidFill>
                  <a:srgbClr val="353535"/>
                </a:solidFill>
                <a:latin typeface="Segoe UI Semilight"/>
              </a:endParaRPr>
            </a:p>
          </p:txBody>
        </p:sp>
      </p:grpSp>
      <p:sp>
        <p:nvSpPr>
          <p:cNvPr id="83" name="Text Placeholder 3">
            <a:extLst>
              <a:ext uri="{FF2B5EF4-FFF2-40B4-BE49-F238E27FC236}">
                <a16:creationId xmlns:a16="http://schemas.microsoft.com/office/drawing/2014/main" id="{4102DB1A-AEE6-4712-B6C0-D6F0C279E4A6}"/>
              </a:ext>
            </a:extLst>
          </p:cNvPr>
          <p:cNvSpPr txBox="1">
            <a:spLocks/>
          </p:cNvSpPr>
          <p:nvPr/>
        </p:nvSpPr>
        <p:spPr>
          <a:xfrm>
            <a:off x="8038842" y="495"/>
            <a:ext cx="4396751" cy="6993532"/>
          </a:xfrm>
          <a:prstGeom prst="rect">
            <a:avLst/>
          </a:prstGeom>
          <a:solidFill>
            <a:schemeClr val="bg1">
              <a:lumMod val="95000"/>
            </a:schemeClr>
          </a:solidFill>
        </p:spPr>
        <p:txBody>
          <a:bodyPr wrap="square" lIns="182854" tIns="182854" rIns="274281" bIns="182854" anchor="ctr">
            <a:no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32563">
              <a:lnSpc>
                <a:spcPct val="100000"/>
              </a:lnSpc>
              <a:spcBef>
                <a:spcPts val="2400"/>
              </a:spcBef>
              <a:buSzPct val="100000"/>
              <a:buNone/>
            </a:pPr>
            <a:r>
              <a:rPr lang="en-US" sz="2000">
                <a:solidFill>
                  <a:srgbClr val="353535"/>
                </a:solidFill>
                <a:latin typeface="Segoe UI Semilight"/>
                <a:cs typeface="Segoe UI Semilight" panose="020B0402040204020203" pitchFamily="34" charset="0"/>
              </a:rPr>
              <a:t>Uses native Windows VHD capabilities–no hypervisor.</a:t>
            </a:r>
          </a:p>
          <a:p>
            <a:pPr marL="0" indent="0" defTabSz="932563">
              <a:lnSpc>
                <a:spcPct val="100000"/>
              </a:lnSpc>
              <a:spcBef>
                <a:spcPts val="2400"/>
              </a:spcBef>
              <a:buSzPct val="100000"/>
              <a:buNone/>
            </a:pPr>
            <a:r>
              <a:rPr lang="en-US" sz="2000">
                <a:solidFill>
                  <a:srgbClr val="353535"/>
                </a:solidFill>
                <a:latin typeface="Segoe UI Semilight"/>
                <a:cs typeface="Segoe UI Semilight" panose="020B0402040204020203" pitchFamily="34" charset="0"/>
              </a:rPr>
              <a:t>Very easy to deploy and manage.</a:t>
            </a:r>
          </a:p>
          <a:p>
            <a:pPr marL="0" indent="0" defTabSz="932563">
              <a:lnSpc>
                <a:spcPct val="100000"/>
              </a:lnSpc>
              <a:spcBef>
                <a:spcPts val="2400"/>
              </a:spcBef>
              <a:buSzPct val="100000"/>
              <a:buNone/>
            </a:pPr>
            <a:r>
              <a:rPr lang="en-US" sz="2000">
                <a:solidFill>
                  <a:srgbClr val="353535"/>
                </a:solidFill>
                <a:latin typeface="Segoe UI Semilight"/>
                <a:cs typeface="Segoe UI Semilight" panose="020B0402040204020203" pitchFamily="34" charset="0"/>
              </a:rPr>
              <a:t>Completely seamless end-user experience.</a:t>
            </a:r>
          </a:p>
          <a:p>
            <a:pPr marL="0" indent="0" defTabSz="932563">
              <a:lnSpc>
                <a:spcPct val="100000"/>
              </a:lnSpc>
              <a:spcBef>
                <a:spcPts val="2400"/>
              </a:spcBef>
              <a:buSzPct val="100000"/>
              <a:buNone/>
            </a:pPr>
            <a:r>
              <a:rPr lang="en-US" sz="2000">
                <a:solidFill>
                  <a:srgbClr val="353535"/>
                </a:solidFill>
                <a:latin typeface="Segoe UI Semilight"/>
                <a:cs typeface="Segoe UI Semilight" panose="020B0402040204020203" pitchFamily="34" charset="0"/>
              </a:rPr>
              <a:t>Works with other application management platforms.</a:t>
            </a:r>
          </a:p>
          <a:p>
            <a:pPr marL="0" indent="0" defTabSz="932563">
              <a:lnSpc>
                <a:spcPct val="100000"/>
              </a:lnSpc>
              <a:spcBef>
                <a:spcPts val="2400"/>
              </a:spcBef>
              <a:buSzPct val="100000"/>
              <a:buNone/>
            </a:pPr>
            <a:r>
              <a:rPr lang="en-US" sz="2000">
                <a:solidFill>
                  <a:srgbClr val="353535"/>
                </a:solidFill>
                <a:latin typeface="Segoe UI Semilight"/>
                <a:cs typeface="Segoe UI Semilight" panose="020B0402040204020203" pitchFamily="34" charset="0"/>
              </a:rPr>
              <a:t>Easy to test, implement,</a:t>
            </a:r>
            <a:br>
              <a:rPr lang="en-US" sz="2000">
                <a:solidFill>
                  <a:srgbClr val="353535"/>
                </a:solidFill>
                <a:latin typeface="Segoe UI Semilight"/>
                <a:cs typeface="Segoe UI Semilight" panose="020B0402040204020203" pitchFamily="34" charset="0"/>
              </a:rPr>
            </a:br>
            <a:r>
              <a:rPr lang="en-US" sz="2000">
                <a:solidFill>
                  <a:srgbClr val="353535"/>
                </a:solidFill>
                <a:latin typeface="Segoe UI Semilight"/>
                <a:cs typeface="Segoe UI Semilight" panose="020B0402040204020203" pitchFamily="34" charset="0"/>
              </a:rPr>
              <a:t>and manage.</a:t>
            </a:r>
          </a:p>
          <a:p>
            <a:pPr marL="0" indent="0" defTabSz="932563">
              <a:lnSpc>
                <a:spcPct val="100000"/>
              </a:lnSpc>
              <a:spcBef>
                <a:spcPts val="2400"/>
              </a:spcBef>
              <a:buSzPct val="100000"/>
              <a:buNone/>
            </a:pPr>
            <a:r>
              <a:rPr lang="en-US" sz="2000">
                <a:solidFill>
                  <a:srgbClr val="353535"/>
                </a:solidFill>
                <a:latin typeface="Segoe UI Semilight"/>
                <a:cs typeface="Segoe UI Semilight" panose="020B0402040204020203" pitchFamily="34" charset="0"/>
              </a:rPr>
              <a:t>Reduces network and </a:t>
            </a:r>
            <a:br>
              <a:rPr lang="en-US" sz="2000">
                <a:solidFill>
                  <a:srgbClr val="353535"/>
                </a:solidFill>
                <a:latin typeface="Segoe UI Semilight"/>
                <a:cs typeface="Segoe UI Semilight" panose="020B0402040204020203" pitchFamily="34" charset="0"/>
              </a:rPr>
            </a:br>
            <a:r>
              <a:rPr lang="en-US" sz="2000">
                <a:solidFill>
                  <a:srgbClr val="353535"/>
                </a:solidFill>
                <a:latin typeface="Segoe UI Semilight"/>
                <a:cs typeface="Segoe UI Semilight" panose="020B0402040204020203" pitchFamily="34" charset="0"/>
              </a:rPr>
              <a:t>filesystem load.</a:t>
            </a:r>
          </a:p>
        </p:txBody>
      </p:sp>
    </p:spTree>
    <p:extLst>
      <p:ext uri="{BB962C8B-B14F-4D97-AF65-F5344CB8AC3E}">
        <p14:creationId xmlns:p14="http://schemas.microsoft.com/office/powerpoint/2010/main" val="356119991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83"/>
                                        </p:tgtEl>
                                        <p:attrNameLst>
                                          <p:attrName>style.visibility</p:attrName>
                                        </p:attrNameLst>
                                      </p:cBhvr>
                                      <p:to>
                                        <p:strVal val="visible"/>
                                      </p:to>
                                    </p:set>
                                    <p:animEffect transition="in" filter="fade">
                                      <p:cBhvr>
                                        <p:cTn id="12" dur="500"/>
                                        <p:tgtEl>
                                          <p:spTgt spid="83"/>
                                        </p:tgtEl>
                                      </p:cBhvr>
                                    </p:animEffect>
                                  </p:childTnLst>
                                </p:cTn>
                              </p:par>
                              <p:par>
                                <p:cTn id="13" presetID="10"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6932CF5-113D-45B4-9076-63315EDD3C83}"/>
              </a:ext>
            </a:extLst>
          </p:cNvPr>
          <p:cNvSpPr/>
          <p:nvPr/>
        </p:nvSpPr>
        <p:spPr bwMode="auto">
          <a:xfrm>
            <a:off x="73444" y="497"/>
            <a:ext cx="2830047" cy="6993533"/>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solidFill>
                <a:srgbClr val="FFFFFF"/>
              </a:solidFill>
              <a:latin typeface="Segoe UI Semilight"/>
              <a:ea typeface="Segoe UI" pitchFamily="34" charset="0"/>
              <a:cs typeface="Segoe UI" pitchFamily="34" charset="0"/>
            </a:endParaRPr>
          </a:p>
        </p:txBody>
      </p:sp>
      <p:sp>
        <p:nvSpPr>
          <p:cNvPr id="15" name="Rectangle 14">
            <a:extLst>
              <a:ext uri="{FF2B5EF4-FFF2-40B4-BE49-F238E27FC236}">
                <a16:creationId xmlns:a16="http://schemas.microsoft.com/office/drawing/2014/main" id="{E30DFA80-D04F-4F6D-A6A0-A4F1495684C6}"/>
              </a:ext>
            </a:extLst>
          </p:cNvPr>
          <p:cNvSpPr/>
          <p:nvPr/>
        </p:nvSpPr>
        <p:spPr bwMode="auto">
          <a:xfrm>
            <a:off x="883" y="497"/>
            <a:ext cx="2831698" cy="699353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solidFill>
                <a:srgbClr val="FFFFFF"/>
              </a:solidFill>
              <a:latin typeface="Segoe UI Semilight"/>
              <a:ea typeface="Segoe UI" pitchFamily="34" charset="0"/>
              <a:cs typeface="Segoe UI" pitchFamily="34" charset="0"/>
            </a:endParaRPr>
          </a:p>
        </p:txBody>
      </p:sp>
      <p:sp>
        <p:nvSpPr>
          <p:cNvPr id="145" name="Rectangle 144">
            <a:extLst>
              <a:ext uri="{FF2B5EF4-FFF2-40B4-BE49-F238E27FC236}">
                <a16:creationId xmlns:a16="http://schemas.microsoft.com/office/drawing/2014/main" id="{FEDFEE16-2C4B-4351-92AC-B62AA954CFC9}"/>
              </a:ext>
            </a:extLst>
          </p:cNvPr>
          <p:cNvSpPr/>
          <p:nvPr/>
        </p:nvSpPr>
        <p:spPr bwMode="auto">
          <a:xfrm>
            <a:off x="-3430" y="1778245"/>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Container </a:t>
            </a:r>
          </a:p>
        </p:txBody>
      </p:sp>
      <p:sp>
        <p:nvSpPr>
          <p:cNvPr id="146" name="Rectangle 145">
            <a:extLst>
              <a:ext uri="{FF2B5EF4-FFF2-40B4-BE49-F238E27FC236}">
                <a16:creationId xmlns:a16="http://schemas.microsoft.com/office/drawing/2014/main" id="{A07B8BC3-27AE-4B13-A22A-BDCC9A585E37}"/>
              </a:ext>
            </a:extLst>
          </p:cNvPr>
          <p:cNvSpPr/>
          <p:nvPr/>
        </p:nvSpPr>
        <p:spPr bwMode="auto">
          <a:xfrm>
            <a:off x="-3430" y="2753489"/>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Profile Container </a:t>
            </a:r>
          </a:p>
        </p:txBody>
      </p:sp>
      <p:sp>
        <p:nvSpPr>
          <p:cNvPr id="147" name="Rectangle 146">
            <a:extLst>
              <a:ext uri="{FF2B5EF4-FFF2-40B4-BE49-F238E27FC236}">
                <a16:creationId xmlns:a16="http://schemas.microsoft.com/office/drawing/2014/main" id="{63D84E10-8C3C-413A-9A5D-8A7E0A3F6BF4}"/>
              </a:ext>
            </a:extLst>
          </p:cNvPr>
          <p:cNvSpPr/>
          <p:nvPr/>
        </p:nvSpPr>
        <p:spPr bwMode="auto">
          <a:xfrm>
            <a:off x="-3430" y="3728733"/>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Office 365 Container </a:t>
            </a:r>
          </a:p>
        </p:txBody>
      </p:sp>
      <p:sp>
        <p:nvSpPr>
          <p:cNvPr id="148" name="Rectangle 147">
            <a:extLst>
              <a:ext uri="{FF2B5EF4-FFF2-40B4-BE49-F238E27FC236}">
                <a16:creationId xmlns:a16="http://schemas.microsoft.com/office/drawing/2014/main" id="{8538A519-C217-474A-8F56-3DB768CC7DD4}"/>
              </a:ext>
            </a:extLst>
          </p:cNvPr>
          <p:cNvSpPr/>
          <p:nvPr/>
        </p:nvSpPr>
        <p:spPr bwMode="auto">
          <a:xfrm>
            <a:off x="-3430" y="4703976"/>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App Masking </a:t>
            </a:r>
          </a:p>
        </p:txBody>
      </p:sp>
      <p:sp>
        <p:nvSpPr>
          <p:cNvPr id="149" name="Rectangle 148">
            <a:extLst>
              <a:ext uri="{FF2B5EF4-FFF2-40B4-BE49-F238E27FC236}">
                <a16:creationId xmlns:a16="http://schemas.microsoft.com/office/drawing/2014/main" id="{5C8CA2A8-8C80-4D09-84B2-014CEF1CF114}"/>
              </a:ext>
            </a:extLst>
          </p:cNvPr>
          <p:cNvSpPr/>
          <p:nvPr/>
        </p:nvSpPr>
        <p:spPr bwMode="auto">
          <a:xfrm>
            <a:off x="-3430" y="5679219"/>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Java Redirection </a:t>
            </a:r>
          </a:p>
        </p:txBody>
      </p:sp>
      <p:sp>
        <p:nvSpPr>
          <p:cNvPr id="150" name="Rectangle: Top Corners Rounded 149">
            <a:extLst>
              <a:ext uri="{FF2B5EF4-FFF2-40B4-BE49-F238E27FC236}">
                <a16:creationId xmlns:a16="http://schemas.microsoft.com/office/drawing/2014/main" id="{9BA3C998-190E-4228-A49C-9F4CE11F18F3}"/>
              </a:ext>
            </a:extLst>
          </p:cNvPr>
          <p:cNvSpPr/>
          <p:nvPr/>
        </p:nvSpPr>
        <p:spPr bwMode="auto">
          <a:xfrm rot="5400000">
            <a:off x="34099" y="2846565"/>
            <a:ext cx="54829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151" name="Rectangle: Top Corners Rounded 150">
            <a:extLst>
              <a:ext uri="{FF2B5EF4-FFF2-40B4-BE49-F238E27FC236}">
                <a16:creationId xmlns:a16="http://schemas.microsoft.com/office/drawing/2014/main" id="{FBC0496B-D342-49C2-875C-7799A43E2C4E}"/>
              </a:ext>
            </a:extLst>
          </p:cNvPr>
          <p:cNvSpPr/>
          <p:nvPr/>
        </p:nvSpPr>
        <p:spPr bwMode="auto">
          <a:xfrm rot="5400000">
            <a:off x="34099" y="3825967"/>
            <a:ext cx="54829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152" name="Rectangle: Top Corners Rounded 151">
            <a:extLst>
              <a:ext uri="{FF2B5EF4-FFF2-40B4-BE49-F238E27FC236}">
                <a16:creationId xmlns:a16="http://schemas.microsoft.com/office/drawing/2014/main" id="{0C49DCC7-0EB7-4FA1-AFAF-BBE84E31FE75}"/>
              </a:ext>
            </a:extLst>
          </p:cNvPr>
          <p:cNvSpPr/>
          <p:nvPr/>
        </p:nvSpPr>
        <p:spPr bwMode="auto">
          <a:xfrm rot="5400000">
            <a:off x="34099" y="5784772"/>
            <a:ext cx="54829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153" name="Rectangle: Top Corners Rounded 152">
            <a:extLst>
              <a:ext uri="{FF2B5EF4-FFF2-40B4-BE49-F238E27FC236}">
                <a16:creationId xmlns:a16="http://schemas.microsoft.com/office/drawing/2014/main" id="{5DECE63E-2588-4FFB-AE2F-18C1CF1DE005}"/>
              </a:ext>
            </a:extLst>
          </p:cNvPr>
          <p:cNvSpPr/>
          <p:nvPr/>
        </p:nvSpPr>
        <p:spPr bwMode="auto">
          <a:xfrm rot="5400000">
            <a:off x="34099" y="4805370"/>
            <a:ext cx="54829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154" name="Rectangle: Top Corners Rounded 153">
            <a:extLst>
              <a:ext uri="{FF2B5EF4-FFF2-40B4-BE49-F238E27FC236}">
                <a16:creationId xmlns:a16="http://schemas.microsoft.com/office/drawing/2014/main" id="{BE632924-5762-4641-B408-F73C370CCE34}"/>
              </a:ext>
            </a:extLst>
          </p:cNvPr>
          <p:cNvSpPr/>
          <p:nvPr/>
        </p:nvSpPr>
        <p:spPr bwMode="auto">
          <a:xfrm rot="5400000">
            <a:off x="48474" y="1883799"/>
            <a:ext cx="51954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155" name="IoT" title="Icon of five circles that all connect to a center circle">
            <a:extLst>
              <a:ext uri="{FF2B5EF4-FFF2-40B4-BE49-F238E27FC236}">
                <a16:creationId xmlns:a16="http://schemas.microsoft.com/office/drawing/2014/main" id="{FA3418DD-3BD8-49AC-B10C-99851C86DBE2}"/>
              </a:ext>
            </a:extLst>
          </p:cNvPr>
          <p:cNvSpPr>
            <a:spLocks noChangeAspect="1" noEditPoints="1"/>
          </p:cNvSpPr>
          <p:nvPr/>
        </p:nvSpPr>
        <p:spPr bwMode="auto">
          <a:xfrm>
            <a:off x="162858" y="4003054"/>
            <a:ext cx="268745" cy="269176"/>
          </a:xfrm>
          <a:custGeom>
            <a:avLst/>
            <a:gdLst>
              <a:gd name="T0" fmla="*/ 235 w 352"/>
              <a:gd name="T1" fmla="*/ 176 h 352"/>
              <a:gd name="T2" fmla="*/ 176 w 352"/>
              <a:gd name="T3" fmla="*/ 235 h 352"/>
              <a:gd name="T4" fmla="*/ 117 w 352"/>
              <a:gd name="T5" fmla="*/ 176 h 352"/>
              <a:gd name="T6" fmla="*/ 176 w 352"/>
              <a:gd name="T7" fmla="*/ 117 h 352"/>
              <a:gd name="T8" fmla="*/ 235 w 352"/>
              <a:gd name="T9" fmla="*/ 176 h 352"/>
              <a:gd name="T10" fmla="*/ 270 w 352"/>
              <a:gd name="T11" fmla="*/ 0 h 352"/>
              <a:gd name="T12" fmla="*/ 235 w 352"/>
              <a:gd name="T13" fmla="*/ 35 h 352"/>
              <a:gd name="T14" fmla="*/ 270 w 352"/>
              <a:gd name="T15" fmla="*/ 70 h 352"/>
              <a:gd name="T16" fmla="*/ 305 w 352"/>
              <a:gd name="T17" fmla="*/ 35 h 352"/>
              <a:gd name="T18" fmla="*/ 270 w 352"/>
              <a:gd name="T19" fmla="*/ 0 h 352"/>
              <a:gd name="T20" fmla="*/ 82 w 352"/>
              <a:gd name="T21" fmla="*/ 23 h 352"/>
              <a:gd name="T22" fmla="*/ 47 w 352"/>
              <a:gd name="T23" fmla="*/ 59 h 352"/>
              <a:gd name="T24" fmla="*/ 82 w 352"/>
              <a:gd name="T25" fmla="*/ 94 h 352"/>
              <a:gd name="T26" fmla="*/ 117 w 352"/>
              <a:gd name="T27" fmla="*/ 59 h 352"/>
              <a:gd name="T28" fmla="*/ 82 w 352"/>
              <a:gd name="T29" fmla="*/ 23 h 352"/>
              <a:gd name="T30" fmla="*/ 35 w 352"/>
              <a:gd name="T31" fmla="*/ 211 h 352"/>
              <a:gd name="T32" fmla="*/ 0 w 352"/>
              <a:gd name="T33" fmla="*/ 246 h 352"/>
              <a:gd name="T34" fmla="*/ 35 w 352"/>
              <a:gd name="T35" fmla="*/ 282 h 352"/>
              <a:gd name="T36" fmla="*/ 70 w 352"/>
              <a:gd name="T37" fmla="*/ 246 h 352"/>
              <a:gd name="T38" fmla="*/ 35 w 352"/>
              <a:gd name="T39" fmla="*/ 211 h 352"/>
              <a:gd name="T40" fmla="*/ 223 w 352"/>
              <a:gd name="T41" fmla="*/ 282 h 352"/>
              <a:gd name="T42" fmla="*/ 188 w 352"/>
              <a:gd name="T43" fmla="*/ 317 h 352"/>
              <a:gd name="T44" fmla="*/ 223 w 352"/>
              <a:gd name="T45" fmla="*/ 352 h 352"/>
              <a:gd name="T46" fmla="*/ 258 w 352"/>
              <a:gd name="T47" fmla="*/ 317 h 352"/>
              <a:gd name="T48" fmla="*/ 223 w 352"/>
              <a:gd name="T49" fmla="*/ 282 h 352"/>
              <a:gd name="T50" fmla="*/ 317 w 352"/>
              <a:gd name="T51" fmla="*/ 164 h 352"/>
              <a:gd name="T52" fmla="*/ 282 w 352"/>
              <a:gd name="T53" fmla="*/ 199 h 352"/>
              <a:gd name="T54" fmla="*/ 317 w 352"/>
              <a:gd name="T55" fmla="*/ 235 h 352"/>
              <a:gd name="T56" fmla="*/ 352 w 352"/>
              <a:gd name="T57" fmla="*/ 199 h 352"/>
              <a:gd name="T58" fmla="*/ 317 w 352"/>
              <a:gd name="T59" fmla="*/ 164 h 352"/>
              <a:gd name="T60" fmla="*/ 250 w 352"/>
              <a:gd name="T61" fmla="*/ 64 h 352"/>
              <a:gd name="T62" fmla="*/ 209 w 352"/>
              <a:gd name="T63" fmla="*/ 127 h 352"/>
              <a:gd name="T64" fmla="*/ 139 w 352"/>
              <a:gd name="T65" fmla="*/ 130 h 352"/>
              <a:gd name="T66" fmla="*/ 104 w 352"/>
              <a:gd name="T67" fmla="*/ 86 h 352"/>
              <a:gd name="T68" fmla="*/ 67 w 352"/>
              <a:gd name="T69" fmla="*/ 231 h 352"/>
              <a:gd name="T70" fmla="*/ 124 w 352"/>
              <a:gd name="T71" fmla="*/ 202 h 352"/>
              <a:gd name="T72" fmla="*/ 212 w 352"/>
              <a:gd name="T73" fmla="*/ 283 h 352"/>
              <a:gd name="T74" fmla="*/ 195 w 352"/>
              <a:gd name="T75" fmla="*/ 232 h 352"/>
              <a:gd name="T76" fmla="*/ 234 w 352"/>
              <a:gd name="T77" fmla="*/ 186 h 352"/>
              <a:gd name="T78" fmla="*/ 282 w 352"/>
              <a:gd name="T79" fmla="*/ 194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2" h="352">
                <a:moveTo>
                  <a:pt x="235" y="176"/>
                </a:moveTo>
                <a:cubicBezTo>
                  <a:pt x="235" y="208"/>
                  <a:pt x="208" y="235"/>
                  <a:pt x="176" y="235"/>
                </a:cubicBezTo>
                <a:cubicBezTo>
                  <a:pt x="144" y="235"/>
                  <a:pt x="117" y="208"/>
                  <a:pt x="117" y="176"/>
                </a:cubicBezTo>
                <a:cubicBezTo>
                  <a:pt x="117" y="144"/>
                  <a:pt x="144" y="117"/>
                  <a:pt x="176" y="117"/>
                </a:cubicBezTo>
                <a:cubicBezTo>
                  <a:pt x="208" y="117"/>
                  <a:pt x="235" y="144"/>
                  <a:pt x="235" y="176"/>
                </a:cubicBezTo>
                <a:close/>
                <a:moveTo>
                  <a:pt x="270" y="0"/>
                </a:moveTo>
                <a:cubicBezTo>
                  <a:pt x="250" y="0"/>
                  <a:pt x="235" y="16"/>
                  <a:pt x="235" y="35"/>
                </a:cubicBezTo>
                <a:cubicBezTo>
                  <a:pt x="235" y="55"/>
                  <a:pt x="250" y="70"/>
                  <a:pt x="270" y="70"/>
                </a:cubicBezTo>
                <a:cubicBezTo>
                  <a:pt x="289" y="70"/>
                  <a:pt x="305" y="55"/>
                  <a:pt x="305" y="35"/>
                </a:cubicBezTo>
                <a:cubicBezTo>
                  <a:pt x="305" y="16"/>
                  <a:pt x="289" y="0"/>
                  <a:pt x="270" y="0"/>
                </a:cubicBezTo>
                <a:close/>
                <a:moveTo>
                  <a:pt x="82" y="23"/>
                </a:moveTo>
                <a:cubicBezTo>
                  <a:pt x="63" y="23"/>
                  <a:pt x="47" y="39"/>
                  <a:pt x="47" y="59"/>
                </a:cubicBezTo>
                <a:cubicBezTo>
                  <a:pt x="47" y="78"/>
                  <a:pt x="63" y="94"/>
                  <a:pt x="82" y="94"/>
                </a:cubicBezTo>
                <a:cubicBezTo>
                  <a:pt x="102" y="94"/>
                  <a:pt x="117" y="78"/>
                  <a:pt x="117" y="59"/>
                </a:cubicBezTo>
                <a:cubicBezTo>
                  <a:pt x="117" y="39"/>
                  <a:pt x="102" y="23"/>
                  <a:pt x="82" y="23"/>
                </a:cubicBezTo>
                <a:close/>
                <a:moveTo>
                  <a:pt x="35" y="211"/>
                </a:moveTo>
                <a:cubicBezTo>
                  <a:pt x="16" y="211"/>
                  <a:pt x="0" y="227"/>
                  <a:pt x="0" y="246"/>
                </a:cubicBezTo>
                <a:cubicBezTo>
                  <a:pt x="0" y="266"/>
                  <a:pt x="16" y="282"/>
                  <a:pt x="35" y="282"/>
                </a:cubicBezTo>
                <a:cubicBezTo>
                  <a:pt x="55" y="282"/>
                  <a:pt x="70" y="266"/>
                  <a:pt x="70" y="246"/>
                </a:cubicBezTo>
                <a:cubicBezTo>
                  <a:pt x="70" y="227"/>
                  <a:pt x="55" y="211"/>
                  <a:pt x="35" y="211"/>
                </a:cubicBezTo>
                <a:close/>
                <a:moveTo>
                  <a:pt x="223" y="282"/>
                </a:moveTo>
                <a:cubicBezTo>
                  <a:pt x="203" y="282"/>
                  <a:pt x="188" y="297"/>
                  <a:pt x="188" y="317"/>
                </a:cubicBezTo>
                <a:cubicBezTo>
                  <a:pt x="188" y="336"/>
                  <a:pt x="203" y="352"/>
                  <a:pt x="223" y="352"/>
                </a:cubicBezTo>
                <a:cubicBezTo>
                  <a:pt x="242" y="352"/>
                  <a:pt x="258" y="336"/>
                  <a:pt x="258" y="317"/>
                </a:cubicBezTo>
                <a:cubicBezTo>
                  <a:pt x="258" y="297"/>
                  <a:pt x="242" y="282"/>
                  <a:pt x="223" y="282"/>
                </a:cubicBezTo>
                <a:close/>
                <a:moveTo>
                  <a:pt x="317" y="164"/>
                </a:moveTo>
                <a:cubicBezTo>
                  <a:pt x="297" y="164"/>
                  <a:pt x="282" y="180"/>
                  <a:pt x="282" y="199"/>
                </a:cubicBezTo>
                <a:cubicBezTo>
                  <a:pt x="282" y="219"/>
                  <a:pt x="297" y="235"/>
                  <a:pt x="317" y="235"/>
                </a:cubicBezTo>
                <a:cubicBezTo>
                  <a:pt x="336" y="235"/>
                  <a:pt x="352" y="219"/>
                  <a:pt x="352" y="199"/>
                </a:cubicBezTo>
                <a:cubicBezTo>
                  <a:pt x="352" y="180"/>
                  <a:pt x="336" y="164"/>
                  <a:pt x="317" y="164"/>
                </a:cubicBezTo>
                <a:close/>
                <a:moveTo>
                  <a:pt x="250" y="64"/>
                </a:moveTo>
                <a:cubicBezTo>
                  <a:pt x="209" y="127"/>
                  <a:pt x="209" y="127"/>
                  <a:pt x="209" y="127"/>
                </a:cubicBezTo>
                <a:moveTo>
                  <a:pt x="139" y="130"/>
                </a:moveTo>
                <a:cubicBezTo>
                  <a:pt x="104" y="86"/>
                  <a:pt x="104" y="86"/>
                  <a:pt x="104" y="86"/>
                </a:cubicBezTo>
                <a:moveTo>
                  <a:pt x="67" y="231"/>
                </a:moveTo>
                <a:cubicBezTo>
                  <a:pt x="124" y="202"/>
                  <a:pt x="124" y="202"/>
                  <a:pt x="124" y="202"/>
                </a:cubicBezTo>
                <a:moveTo>
                  <a:pt x="212" y="283"/>
                </a:moveTo>
                <a:cubicBezTo>
                  <a:pt x="195" y="232"/>
                  <a:pt x="195" y="232"/>
                  <a:pt x="195" y="232"/>
                </a:cubicBezTo>
                <a:moveTo>
                  <a:pt x="234" y="186"/>
                </a:moveTo>
                <a:cubicBezTo>
                  <a:pt x="282" y="194"/>
                  <a:pt x="282" y="194"/>
                  <a:pt x="282" y="194"/>
                </a:cubicBezTo>
              </a:path>
            </a:pathLst>
          </a:custGeom>
          <a:noFill/>
          <a:ln w="12700" cap="sq">
            <a:solidFill>
              <a:schemeClr val="bg1">
                <a:lumMod val="65000"/>
              </a:schemeClr>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sz="1599">
              <a:gradFill>
                <a:gsLst>
                  <a:gs pos="0">
                    <a:srgbClr val="505050"/>
                  </a:gs>
                  <a:gs pos="100000">
                    <a:srgbClr val="505050"/>
                  </a:gs>
                </a:gsLst>
              </a:gradFill>
              <a:latin typeface="Segoe UI Semilight"/>
            </a:endParaRPr>
          </a:p>
        </p:txBody>
      </p:sp>
      <p:sp>
        <p:nvSpPr>
          <p:cNvPr id="156" name="globe_6" title="Icon of a monitor in front of a sphere made of lines">
            <a:extLst>
              <a:ext uri="{FF2B5EF4-FFF2-40B4-BE49-F238E27FC236}">
                <a16:creationId xmlns:a16="http://schemas.microsoft.com/office/drawing/2014/main" id="{9634601D-0ABF-4532-B141-7AFD95FB15AF}"/>
              </a:ext>
            </a:extLst>
          </p:cNvPr>
          <p:cNvSpPr>
            <a:spLocks noChangeAspect="1" noEditPoints="1"/>
          </p:cNvSpPr>
          <p:nvPr/>
        </p:nvSpPr>
        <p:spPr bwMode="auto">
          <a:xfrm>
            <a:off x="157137" y="3008165"/>
            <a:ext cx="280186" cy="300150"/>
          </a:xfrm>
          <a:custGeom>
            <a:avLst/>
            <a:gdLst>
              <a:gd name="T0" fmla="*/ 210 w 296"/>
              <a:gd name="T1" fmla="*/ 147 h 318"/>
              <a:gd name="T2" fmla="*/ 105 w 296"/>
              <a:gd name="T3" fmla="*/ 147 h 318"/>
              <a:gd name="T4" fmla="*/ 105 w 296"/>
              <a:gd name="T5" fmla="*/ 140 h 318"/>
              <a:gd name="T6" fmla="*/ 109 w 296"/>
              <a:gd name="T7" fmla="*/ 83 h 318"/>
              <a:gd name="T8" fmla="*/ 157 w 296"/>
              <a:gd name="T9" fmla="*/ 0 h 318"/>
              <a:gd name="T10" fmla="*/ 157 w 296"/>
              <a:gd name="T11" fmla="*/ 0 h 318"/>
              <a:gd name="T12" fmla="*/ 159 w 296"/>
              <a:gd name="T13" fmla="*/ 0 h 318"/>
              <a:gd name="T14" fmla="*/ 206 w 296"/>
              <a:gd name="T15" fmla="*/ 83 h 318"/>
              <a:gd name="T16" fmla="*/ 210 w 296"/>
              <a:gd name="T17" fmla="*/ 137 h 318"/>
              <a:gd name="T18" fmla="*/ 210 w 296"/>
              <a:gd name="T19" fmla="*/ 147 h 318"/>
              <a:gd name="T20" fmla="*/ 31 w 296"/>
              <a:gd name="T21" fmla="*/ 83 h 318"/>
              <a:gd name="T22" fmla="*/ 284 w 296"/>
              <a:gd name="T23" fmla="*/ 83 h 318"/>
              <a:gd name="T24" fmla="*/ 286 w 296"/>
              <a:gd name="T25" fmla="*/ 189 h 318"/>
              <a:gd name="T26" fmla="*/ 286 w 296"/>
              <a:gd name="T27" fmla="*/ 189 h 318"/>
              <a:gd name="T28" fmla="*/ 210 w 296"/>
              <a:gd name="T29" fmla="*/ 189 h 318"/>
              <a:gd name="T30" fmla="*/ 19 w 296"/>
              <a:gd name="T31" fmla="*/ 147 h 318"/>
              <a:gd name="T32" fmla="*/ 0 w 296"/>
              <a:gd name="T33" fmla="*/ 147 h 318"/>
              <a:gd name="T34" fmla="*/ 0 w 296"/>
              <a:gd name="T35" fmla="*/ 277 h 318"/>
              <a:gd name="T36" fmla="*/ 106 w 296"/>
              <a:gd name="T37" fmla="*/ 277 h 318"/>
              <a:gd name="T38" fmla="*/ 157 w 296"/>
              <a:gd name="T39" fmla="*/ 277 h 318"/>
              <a:gd name="T40" fmla="*/ 210 w 296"/>
              <a:gd name="T41" fmla="*/ 189 h 318"/>
              <a:gd name="T42" fmla="*/ 210 w 296"/>
              <a:gd name="T43" fmla="*/ 267 h 318"/>
              <a:gd name="T44" fmla="*/ 286 w 296"/>
              <a:gd name="T45" fmla="*/ 189 h 318"/>
              <a:gd name="T46" fmla="*/ 296 w 296"/>
              <a:gd name="T47" fmla="*/ 139 h 318"/>
              <a:gd name="T48" fmla="*/ 159 w 296"/>
              <a:gd name="T49" fmla="*/ 0 h 318"/>
              <a:gd name="T50" fmla="*/ 157 w 296"/>
              <a:gd name="T51" fmla="*/ 0 h 318"/>
              <a:gd name="T52" fmla="*/ 157 w 296"/>
              <a:gd name="T53" fmla="*/ 0 h 318"/>
              <a:gd name="T54" fmla="*/ 31 w 296"/>
              <a:gd name="T55" fmla="*/ 83 h 318"/>
              <a:gd name="T56" fmla="*/ 19 w 296"/>
              <a:gd name="T57" fmla="*/ 139 h 318"/>
              <a:gd name="T58" fmla="*/ 19 w 296"/>
              <a:gd name="T59" fmla="*/ 147 h 318"/>
              <a:gd name="T60" fmla="*/ 105 w 296"/>
              <a:gd name="T61" fmla="*/ 147 h 318"/>
              <a:gd name="T62" fmla="*/ 210 w 296"/>
              <a:gd name="T63" fmla="*/ 147 h 318"/>
              <a:gd name="T64" fmla="*/ 210 w 296"/>
              <a:gd name="T65" fmla="*/ 189 h 318"/>
              <a:gd name="T66" fmla="*/ 157 w 296"/>
              <a:gd name="T67" fmla="*/ 277 h 318"/>
              <a:gd name="T68" fmla="*/ 210 w 296"/>
              <a:gd name="T69" fmla="*/ 277 h 318"/>
              <a:gd name="T70" fmla="*/ 210 w 296"/>
              <a:gd name="T71" fmla="*/ 267 h 318"/>
              <a:gd name="T72" fmla="*/ 57 w 296"/>
              <a:gd name="T73" fmla="*/ 318 h 318"/>
              <a:gd name="T74" fmla="*/ 154 w 296"/>
              <a:gd name="T75" fmla="*/ 318 h 318"/>
              <a:gd name="T76" fmla="*/ 106 w 296"/>
              <a:gd name="T77" fmla="*/ 277 h 318"/>
              <a:gd name="T78" fmla="*/ 106 w 296"/>
              <a:gd name="T79" fmla="*/ 318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6" h="318">
                <a:moveTo>
                  <a:pt x="210" y="147"/>
                </a:moveTo>
                <a:cubicBezTo>
                  <a:pt x="105" y="147"/>
                  <a:pt x="105" y="147"/>
                  <a:pt x="105" y="147"/>
                </a:cubicBezTo>
                <a:cubicBezTo>
                  <a:pt x="105" y="145"/>
                  <a:pt x="105" y="142"/>
                  <a:pt x="105" y="140"/>
                </a:cubicBezTo>
                <a:cubicBezTo>
                  <a:pt x="105" y="120"/>
                  <a:pt x="106" y="100"/>
                  <a:pt x="109" y="83"/>
                </a:cubicBezTo>
                <a:cubicBezTo>
                  <a:pt x="118" y="35"/>
                  <a:pt x="136" y="1"/>
                  <a:pt x="157" y="0"/>
                </a:cubicBezTo>
                <a:cubicBezTo>
                  <a:pt x="157" y="0"/>
                  <a:pt x="157" y="0"/>
                  <a:pt x="157" y="0"/>
                </a:cubicBezTo>
                <a:cubicBezTo>
                  <a:pt x="158" y="0"/>
                  <a:pt x="159" y="0"/>
                  <a:pt x="159" y="0"/>
                </a:cubicBezTo>
                <a:cubicBezTo>
                  <a:pt x="180" y="2"/>
                  <a:pt x="198" y="35"/>
                  <a:pt x="206" y="83"/>
                </a:cubicBezTo>
                <a:cubicBezTo>
                  <a:pt x="208" y="100"/>
                  <a:pt x="210" y="118"/>
                  <a:pt x="210" y="137"/>
                </a:cubicBezTo>
                <a:cubicBezTo>
                  <a:pt x="210" y="142"/>
                  <a:pt x="210" y="147"/>
                  <a:pt x="210" y="147"/>
                </a:cubicBezTo>
                <a:close/>
                <a:moveTo>
                  <a:pt x="31" y="83"/>
                </a:moveTo>
                <a:cubicBezTo>
                  <a:pt x="284" y="83"/>
                  <a:pt x="284" y="83"/>
                  <a:pt x="284" y="83"/>
                </a:cubicBezTo>
                <a:moveTo>
                  <a:pt x="286" y="189"/>
                </a:moveTo>
                <a:cubicBezTo>
                  <a:pt x="286" y="189"/>
                  <a:pt x="286" y="189"/>
                  <a:pt x="286" y="189"/>
                </a:cubicBezTo>
                <a:cubicBezTo>
                  <a:pt x="210" y="189"/>
                  <a:pt x="210" y="189"/>
                  <a:pt x="210" y="189"/>
                </a:cubicBezTo>
                <a:moveTo>
                  <a:pt x="19" y="147"/>
                </a:moveTo>
                <a:cubicBezTo>
                  <a:pt x="0" y="147"/>
                  <a:pt x="0" y="147"/>
                  <a:pt x="0" y="147"/>
                </a:cubicBezTo>
                <a:cubicBezTo>
                  <a:pt x="0" y="277"/>
                  <a:pt x="0" y="277"/>
                  <a:pt x="0" y="277"/>
                </a:cubicBezTo>
                <a:cubicBezTo>
                  <a:pt x="106" y="277"/>
                  <a:pt x="106" y="277"/>
                  <a:pt x="106" y="277"/>
                </a:cubicBezTo>
                <a:cubicBezTo>
                  <a:pt x="157" y="277"/>
                  <a:pt x="157" y="277"/>
                  <a:pt x="157" y="277"/>
                </a:cubicBezTo>
                <a:moveTo>
                  <a:pt x="210" y="189"/>
                </a:moveTo>
                <a:cubicBezTo>
                  <a:pt x="210" y="267"/>
                  <a:pt x="210" y="267"/>
                  <a:pt x="210" y="267"/>
                </a:cubicBezTo>
                <a:cubicBezTo>
                  <a:pt x="245" y="252"/>
                  <a:pt x="272" y="224"/>
                  <a:pt x="286" y="189"/>
                </a:cubicBezTo>
                <a:cubicBezTo>
                  <a:pt x="292" y="174"/>
                  <a:pt x="296" y="156"/>
                  <a:pt x="296" y="139"/>
                </a:cubicBezTo>
                <a:cubicBezTo>
                  <a:pt x="296" y="63"/>
                  <a:pt x="235" y="1"/>
                  <a:pt x="159" y="0"/>
                </a:cubicBezTo>
                <a:cubicBezTo>
                  <a:pt x="159" y="0"/>
                  <a:pt x="158" y="0"/>
                  <a:pt x="157" y="0"/>
                </a:cubicBezTo>
                <a:cubicBezTo>
                  <a:pt x="157" y="0"/>
                  <a:pt x="157" y="0"/>
                  <a:pt x="157" y="0"/>
                </a:cubicBezTo>
                <a:cubicBezTo>
                  <a:pt x="101" y="0"/>
                  <a:pt x="52" y="34"/>
                  <a:pt x="31" y="83"/>
                </a:cubicBezTo>
                <a:cubicBezTo>
                  <a:pt x="23" y="100"/>
                  <a:pt x="19" y="119"/>
                  <a:pt x="19" y="139"/>
                </a:cubicBezTo>
                <a:cubicBezTo>
                  <a:pt x="19" y="142"/>
                  <a:pt x="19" y="145"/>
                  <a:pt x="19" y="147"/>
                </a:cubicBezTo>
                <a:cubicBezTo>
                  <a:pt x="105" y="147"/>
                  <a:pt x="105" y="147"/>
                  <a:pt x="105" y="147"/>
                </a:cubicBezTo>
                <a:cubicBezTo>
                  <a:pt x="210" y="147"/>
                  <a:pt x="210" y="147"/>
                  <a:pt x="210" y="147"/>
                </a:cubicBezTo>
                <a:cubicBezTo>
                  <a:pt x="210" y="189"/>
                  <a:pt x="210" y="189"/>
                  <a:pt x="210" y="189"/>
                </a:cubicBezTo>
                <a:moveTo>
                  <a:pt x="157" y="277"/>
                </a:moveTo>
                <a:cubicBezTo>
                  <a:pt x="210" y="277"/>
                  <a:pt x="210" y="277"/>
                  <a:pt x="210" y="277"/>
                </a:cubicBezTo>
                <a:cubicBezTo>
                  <a:pt x="210" y="267"/>
                  <a:pt x="210" y="267"/>
                  <a:pt x="210" y="267"/>
                </a:cubicBezTo>
                <a:moveTo>
                  <a:pt x="57" y="318"/>
                </a:moveTo>
                <a:cubicBezTo>
                  <a:pt x="154" y="318"/>
                  <a:pt x="154" y="318"/>
                  <a:pt x="154" y="318"/>
                </a:cubicBezTo>
                <a:moveTo>
                  <a:pt x="106" y="277"/>
                </a:moveTo>
                <a:cubicBezTo>
                  <a:pt x="106" y="318"/>
                  <a:pt x="106" y="318"/>
                  <a:pt x="106" y="318"/>
                </a:cubicBezTo>
              </a:path>
            </a:pathLst>
          </a:custGeom>
          <a:noFill/>
          <a:ln w="12700" cap="flat">
            <a:solidFill>
              <a:schemeClr val="bg1">
                <a:lumMod val="65000"/>
              </a:schemeClr>
            </a:solidFill>
            <a:prstDash val="solid"/>
            <a:miter lim="800000"/>
            <a:headEnd/>
            <a:tailEnd/>
          </a:ln>
          <a:extLst/>
        </p:spPr>
        <p:txBody>
          <a:bodyPr vert="horz" wrap="square" lIns="91427" tIns="45713" rIns="91427" bIns="45713" numCol="1" anchor="t" anchorCtr="0" compatLnSpc="1">
            <a:prstTxWarp prst="textNoShape">
              <a:avLst/>
            </a:prstTxWarp>
          </a:bodyPr>
          <a:lstStyle/>
          <a:p>
            <a:pPr defTabSz="932563"/>
            <a:endParaRPr lang="en-US" sz="1599">
              <a:solidFill>
                <a:srgbClr val="353535"/>
              </a:solidFill>
              <a:latin typeface="Segoe UI Semilight"/>
            </a:endParaRPr>
          </a:p>
        </p:txBody>
      </p:sp>
      <p:sp>
        <p:nvSpPr>
          <p:cNvPr id="157" name="Browser" title="Icon of a browser window">
            <a:extLst>
              <a:ext uri="{FF2B5EF4-FFF2-40B4-BE49-F238E27FC236}">
                <a16:creationId xmlns:a16="http://schemas.microsoft.com/office/drawing/2014/main" id="{E6135F35-A886-4587-9F0E-D0A4525C66BB}"/>
              </a:ext>
            </a:extLst>
          </p:cNvPr>
          <p:cNvSpPr>
            <a:spLocks noChangeAspect="1" noEditPoints="1"/>
          </p:cNvSpPr>
          <p:nvPr/>
        </p:nvSpPr>
        <p:spPr bwMode="auto">
          <a:xfrm>
            <a:off x="137495" y="5968610"/>
            <a:ext cx="319469" cy="255675"/>
          </a:xfrm>
          <a:custGeom>
            <a:avLst/>
            <a:gdLst>
              <a:gd name="T0" fmla="*/ 3750 w 3750"/>
              <a:gd name="T1" fmla="*/ 3000 h 3000"/>
              <a:gd name="T2" fmla="*/ 0 w 3750"/>
              <a:gd name="T3" fmla="*/ 3000 h 3000"/>
              <a:gd name="T4" fmla="*/ 0 w 3750"/>
              <a:gd name="T5" fmla="*/ 0 h 3000"/>
              <a:gd name="T6" fmla="*/ 3750 w 3750"/>
              <a:gd name="T7" fmla="*/ 0 h 3000"/>
              <a:gd name="T8" fmla="*/ 3750 w 3750"/>
              <a:gd name="T9" fmla="*/ 3000 h 3000"/>
              <a:gd name="T10" fmla="*/ 0 w 3750"/>
              <a:gd name="T11" fmla="*/ 750 h 3000"/>
              <a:gd name="T12" fmla="*/ 3750 w 3750"/>
              <a:gd name="T13" fmla="*/ 750 h 3000"/>
              <a:gd name="T14" fmla="*/ 3335 w 3750"/>
              <a:gd name="T15" fmla="*/ 375 h 3000"/>
              <a:gd name="T16" fmla="*/ 3375 w 3750"/>
              <a:gd name="T17" fmla="*/ 415 h 3000"/>
              <a:gd name="T18" fmla="*/ 3414 w 3750"/>
              <a:gd name="T19" fmla="*/ 375 h 3000"/>
              <a:gd name="T20" fmla="*/ 3375 w 3750"/>
              <a:gd name="T21" fmla="*/ 336 h 3000"/>
              <a:gd name="T22" fmla="*/ 3335 w 3750"/>
              <a:gd name="T23" fmla="*/ 375 h 3000"/>
              <a:gd name="T24" fmla="*/ 2886 w 3750"/>
              <a:gd name="T25" fmla="*/ 375 h 3000"/>
              <a:gd name="T26" fmla="*/ 2925 w 3750"/>
              <a:gd name="T27" fmla="*/ 415 h 3000"/>
              <a:gd name="T28" fmla="*/ 2965 w 3750"/>
              <a:gd name="T29" fmla="*/ 375 h 3000"/>
              <a:gd name="T30" fmla="*/ 2925 w 3750"/>
              <a:gd name="T31" fmla="*/ 336 h 3000"/>
              <a:gd name="T32" fmla="*/ 2886 w 3750"/>
              <a:gd name="T33" fmla="*/ 375 h 3000"/>
              <a:gd name="T34" fmla="*/ 2437 w 3750"/>
              <a:gd name="T35" fmla="*/ 375 h 3000"/>
              <a:gd name="T36" fmla="*/ 2476 w 3750"/>
              <a:gd name="T37" fmla="*/ 415 h 3000"/>
              <a:gd name="T38" fmla="*/ 2516 w 3750"/>
              <a:gd name="T39" fmla="*/ 375 h 3000"/>
              <a:gd name="T40" fmla="*/ 2476 w 3750"/>
              <a:gd name="T41" fmla="*/ 336 h 3000"/>
              <a:gd name="T42" fmla="*/ 2437 w 3750"/>
              <a:gd name="T43" fmla="*/ 375 h 3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50" h="3000">
                <a:moveTo>
                  <a:pt x="3750" y="3000"/>
                </a:moveTo>
                <a:cubicBezTo>
                  <a:pt x="0" y="3000"/>
                  <a:pt x="0" y="3000"/>
                  <a:pt x="0" y="3000"/>
                </a:cubicBezTo>
                <a:cubicBezTo>
                  <a:pt x="0" y="0"/>
                  <a:pt x="0" y="0"/>
                  <a:pt x="0" y="0"/>
                </a:cubicBezTo>
                <a:cubicBezTo>
                  <a:pt x="3750" y="0"/>
                  <a:pt x="3750" y="0"/>
                  <a:pt x="3750" y="0"/>
                </a:cubicBezTo>
                <a:lnTo>
                  <a:pt x="3750" y="3000"/>
                </a:lnTo>
                <a:close/>
                <a:moveTo>
                  <a:pt x="0" y="750"/>
                </a:moveTo>
                <a:cubicBezTo>
                  <a:pt x="3750" y="750"/>
                  <a:pt x="3750" y="750"/>
                  <a:pt x="3750" y="750"/>
                </a:cubicBezTo>
                <a:moveTo>
                  <a:pt x="3335" y="375"/>
                </a:moveTo>
                <a:cubicBezTo>
                  <a:pt x="3335" y="397"/>
                  <a:pt x="3353" y="415"/>
                  <a:pt x="3375" y="415"/>
                </a:cubicBezTo>
                <a:cubicBezTo>
                  <a:pt x="3397" y="415"/>
                  <a:pt x="3414" y="397"/>
                  <a:pt x="3414" y="375"/>
                </a:cubicBezTo>
                <a:cubicBezTo>
                  <a:pt x="3414" y="353"/>
                  <a:pt x="3397" y="336"/>
                  <a:pt x="3375" y="336"/>
                </a:cubicBezTo>
                <a:cubicBezTo>
                  <a:pt x="3353" y="336"/>
                  <a:pt x="3335" y="353"/>
                  <a:pt x="3335" y="375"/>
                </a:cubicBezTo>
                <a:close/>
                <a:moveTo>
                  <a:pt x="2886" y="375"/>
                </a:moveTo>
                <a:cubicBezTo>
                  <a:pt x="2886" y="397"/>
                  <a:pt x="2904" y="415"/>
                  <a:pt x="2925" y="415"/>
                </a:cubicBezTo>
                <a:cubicBezTo>
                  <a:pt x="2947" y="415"/>
                  <a:pt x="2965" y="397"/>
                  <a:pt x="2965" y="375"/>
                </a:cubicBezTo>
                <a:cubicBezTo>
                  <a:pt x="2965" y="353"/>
                  <a:pt x="2947" y="336"/>
                  <a:pt x="2925" y="336"/>
                </a:cubicBezTo>
                <a:cubicBezTo>
                  <a:pt x="2904" y="336"/>
                  <a:pt x="2886" y="353"/>
                  <a:pt x="2886" y="375"/>
                </a:cubicBezTo>
                <a:close/>
                <a:moveTo>
                  <a:pt x="2437" y="375"/>
                </a:moveTo>
                <a:cubicBezTo>
                  <a:pt x="2437" y="397"/>
                  <a:pt x="2454" y="415"/>
                  <a:pt x="2476" y="415"/>
                </a:cubicBezTo>
                <a:cubicBezTo>
                  <a:pt x="2498" y="415"/>
                  <a:pt x="2516" y="397"/>
                  <a:pt x="2516" y="375"/>
                </a:cubicBezTo>
                <a:cubicBezTo>
                  <a:pt x="2516" y="353"/>
                  <a:pt x="2498" y="336"/>
                  <a:pt x="2476" y="336"/>
                </a:cubicBezTo>
                <a:cubicBezTo>
                  <a:pt x="2454" y="336"/>
                  <a:pt x="2437" y="353"/>
                  <a:pt x="2437" y="375"/>
                </a:cubicBez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sz="1599">
              <a:solidFill>
                <a:srgbClr val="353535"/>
              </a:solidFill>
              <a:latin typeface="Segoe UI Semilight"/>
            </a:endParaRPr>
          </a:p>
        </p:txBody>
      </p:sp>
      <p:grpSp>
        <p:nvGrpSpPr>
          <p:cNvPr id="158" name="Group 157">
            <a:extLst>
              <a:ext uri="{FF2B5EF4-FFF2-40B4-BE49-F238E27FC236}">
                <a16:creationId xmlns:a16="http://schemas.microsoft.com/office/drawing/2014/main" id="{22DCB5C9-95D6-42FE-BAE2-69A027AC055D}"/>
              </a:ext>
            </a:extLst>
          </p:cNvPr>
          <p:cNvGrpSpPr/>
          <p:nvPr/>
        </p:nvGrpSpPr>
        <p:grpSpPr>
          <a:xfrm>
            <a:off x="177095" y="4996700"/>
            <a:ext cx="240268" cy="240690"/>
            <a:chOff x="4565921" y="3369898"/>
            <a:chExt cx="242888" cy="243314"/>
          </a:xfrm>
        </p:grpSpPr>
        <p:sp>
          <p:nvSpPr>
            <p:cNvPr id="159" name="Freeform: Shape 158">
              <a:extLst>
                <a:ext uri="{FF2B5EF4-FFF2-40B4-BE49-F238E27FC236}">
                  <a16:creationId xmlns:a16="http://schemas.microsoft.com/office/drawing/2014/main" id="{6D87D95B-8664-4F81-B458-B2960B6A2A48}"/>
                </a:ext>
              </a:extLst>
            </p:cNvPr>
            <p:cNvSpPr/>
            <p:nvPr/>
          </p:nvSpPr>
          <p:spPr>
            <a:xfrm>
              <a:off x="4694509" y="3369898"/>
              <a:ext cx="114300" cy="114300"/>
            </a:xfrm>
            <a:custGeom>
              <a:avLst/>
              <a:gdLst>
                <a:gd name="connsiteX0" fmla="*/ 7348 w 114300"/>
                <a:gd name="connsiteY0" fmla="*/ 7348 h 114300"/>
                <a:gd name="connsiteX1" fmla="*/ 115933 w 114300"/>
                <a:gd name="connsiteY1" fmla="*/ 7348 h 114300"/>
                <a:gd name="connsiteX2" fmla="*/ 115933 w 114300"/>
                <a:gd name="connsiteY2" fmla="*/ 115933 h 114300"/>
                <a:gd name="connsiteX3" fmla="*/ 7348 w 114300"/>
                <a:gd name="connsiteY3" fmla="*/ 115933 h 114300"/>
              </a:gdLst>
              <a:ahLst/>
              <a:cxnLst>
                <a:cxn ang="0">
                  <a:pos x="connsiteX0" y="connsiteY0"/>
                </a:cxn>
                <a:cxn ang="0">
                  <a:pos x="connsiteX1" y="connsiteY1"/>
                </a:cxn>
                <a:cxn ang="0">
                  <a:pos x="connsiteX2" y="connsiteY2"/>
                </a:cxn>
                <a:cxn ang="0">
                  <a:pos x="connsiteX3" y="connsiteY3"/>
                </a:cxn>
              </a:cxnLst>
              <a:rect l="l" t="t" r="r" b="b"/>
              <a:pathLst>
                <a:path w="114300" h="114300">
                  <a:moveTo>
                    <a:pt x="7348" y="7348"/>
                  </a:moveTo>
                  <a:lnTo>
                    <a:pt x="115933" y="7348"/>
                  </a:lnTo>
                  <a:lnTo>
                    <a:pt x="115933" y="115933"/>
                  </a:lnTo>
                  <a:lnTo>
                    <a:pt x="7348" y="115933"/>
                  </a:ln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sp>
          <p:nvSpPr>
            <p:cNvPr id="160" name="Freeform: Shape 159">
              <a:extLst>
                <a:ext uri="{FF2B5EF4-FFF2-40B4-BE49-F238E27FC236}">
                  <a16:creationId xmlns:a16="http://schemas.microsoft.com/office/drawing/2014/main" id="{B526FAAB-F28D-405B-81D0-85E0A945FA1C}"/>
                </a:ext>
              </a:extLst>
            </p:cNvPr>
            <p:cNvSpPr/>
            <p:nvPr/>
          </p:nvSpPr>
          <p:spPr>
            <a:xfrm>
              <a:off x="4565921" y="3498486"/>
              <a:ext cx="114300" cy="114300"/>
            </a:xfrm>
            <a:custGeom>
              <a:avLst/>
              <a:gdLst>
                <a:gd name="connsiteX0" fmla="*/ 7348 w 114300"/>
                <a:gd name="connsiteY0" fmla="*/ 7348 h 114300"/>
                <a:gd name="connsiteX1" fmla="*/ 115933 w 114300"/>
                <a:gd name="connsiteY1" fmla="*/ 7348 h 114300"/>
                <a:gd name="connsiteX2" fmla="*/ 115933 w 114300"/>
                <a:gd name="connsiteY2" fmla="*/ 115933 h 114300"/>
                <a:gd name="connsiteX3" fmla="*/ 7348 w 114300"/>
                <a:gd name="connsiteY3" fmla="*/ 115933 h 114300"/>
              </a:gdLst>
              <a:ahLst/>
              <a:cxnLst>
                <a:cxn ang="0">
                  <a:pos x="connsiteX0" y="connsiteY0"/>
                </a:cxn>
                <a:cxn ang="0">
                  <a:pos x="connsiteX1" y="connsiteY1"/>
                </a:cxn>
                <a:cxn ang="0">
                  <a:pos x="connsiteX2" y="connsiteY2"/>
                </a:cxn>
                <a:cxn ang="0">
                  <a:pos x="connsiteX3" y="connsiteY3"/>
                </a:cxn>
              </a:cxnLst>
              <a:rect l="l" t="t" r="r" b="b"/>
              <a:pathLst>
                <a:path w="114300" h="114300">
                  <a:moveTo>
                    <a:pt x="7348" y="7348"/>
                  </a:moveTo>
                  <a:lnTo>
                    <a:pt x="115933" y="7348"/>
                  </a:lnTo>
                  <a:lnTo>
                    <a:pt x="115933" y="115933"/>
                  </a:lnTo>
                  <a:lnTo>
                    <a:pt x="7348" y="115933"/>
                  </a:ln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sp>
          <p:nvSpPr>
            <p:cNvPr id="161" name="Freeform: Shape 160">
              <a:extLst>
                <a:ext uri="{FF2B5EF4-FFF2-40B4-BE49-F238E27FC236}">
                  <a16:creationId xmlns:a16="http://schemas.microsoft.com/office/drawing/2014/main" id="{E1412808-EB4A-4BF1-B84D-47616EC29B98}"/>
                </a:ext>
              </a:extLst>
            </p:cNvPr>
            <p:cNvSpPr/>
            <p:nvPr/>
          </p:nvSpPr>
          <p:spPr>
            <a:xfrm>
              <a:off x="4693969" y="3498912"/>
              <a:ext cx="114300" cy="114300"/>
            </a:xfrm>
            <a:custGeom>
              <a:avLst/>
              <a:gdLst>
                <a:gd name="connsiteX0" fmla="*/ 115933 w 114300"/>
                <a:gd name="connsiteY0" fmla="*/ 7348 h 114300"/>
                <a:gd name="connsiteX1" fmla="*/ 115933 w 114300"/>
                <a:gd name="connsiteY1" fmla="*/ 115933 h 114300"/>
                <a:gd name="connsiteX2" fmla="*/ 7348 w 114300"/>
                <a:gd name="connsiteY2" fmla="*/ 115933 h 114300"/>
                <a:gd name="connsiteX3" fmla="*/ 7348 w 114300"/>
                <a:gd name="connsiteY3" fmla="*/ 7348 h 114300"/>
              </a:gdLst>
              <a:ahLst/>
              <a:cxnLst>
                <a:cxn ang="0">
                  <a:pos x="connsiteX0" y="connsiteY0"/>
                </a:cxn>
                <a:cxn ang="0">
                  <a:pos x="connsiteX1" y="connsiteY1"/>
                </a:cxn>
                <a:cxn ang="0">
                  <a:pos x="connsiteX2" y="connsiteY2"/>
                </a:cxn>
                <a:cxn ang="0">
                  <a:pos x="connsiteX3" y="connsiteY3"/>
                </a:cxn>
              </a:cxnLst>
              <a:rect l="l" t="t" r="r" b="b"/>
              <a:pathLst>
                <a:path w="114300" h="114300">
                  <a:moveTo>
                    <a:pt x="115933" y="7348"/>
                  </a:moveTo>
                  <a:lnTo>
                    <a:pt x="115933" y="115933"/>
                  </a:lnTo>
                  <a:lnTo>
                    <a:pt x="7348" y="115933"/>
                  </a:lnTo>
                  <a:lnTo>
                    <a:pt x="7348" y="7348"/>
                  </a:ln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sp>
          <p:nvSpPr>
            <p:cNvPr id="162" name="Freeform: Shape 161">
              <a:extLst>
                <a:ext uri="{FF2B5EF4-FFF2-40B4-BE49-F238E27FC236}">
                  <a16:creationId xmlns:a16="http://schemas.microsoft.com/office/drawing/2014/main" id="{EE5D07A4-3522-400D-AF47-4BD643A0C5DC}"/>
                </a:ext>
              </a:extLst>
            </p:cNvPr>
            <p:cNvSpPr/>
            <p:nvPr/>
          </p:nvSpPr>
          <p:spPr>
            <a:xfrm>
              <a:off x="4566176" y="3370324"/>
              <a:ext cx="114300" cy="114300"/>
            </a:xfrm>
            <a:custGeom>
              <a:avLst/>
              <a:gdLst>
                <a:gd name="connsiteX0" fmla="*/ 115933 w 114300"/>
                <a:gd name="connsiteY0" fmla="*/ 7348 h 114300"/>
                <a:gd name="connsiteX1" fmla="*/ 115933 w 114300"/>
                <a:gd name="connsiteY1" fmla="*/ 115933 h 114300"/>
                <a:gd name="connsiteX2" fmla="*/ 7348 w 114300"/>
                <a:gd name="connsiteY2" fmla="*/ 115933 h 114300"/>
                <a:gd name="connsiteX3" fmla="*/ 7348 w 114300"/>
                <a:gd name="connsiteY3" fmla="*/ 7348 h 114300"/>
              </a:gdLst>
              <a:ahLst/>
              <a:cxnLst>
                <a:cxn ang="0">
                  <a:pos x="connsiteX0" y="connsiteY0"/>
                </a:cxn>
                <a:cxn ang="0">
                  <a:pos x="connsiteX1" y="connsiteY1"/>
                </a:cxn>
                <a:cxn ang="0">
                  <a:pos x="connsiteX2" y="connsiteY2"/>
                </a:cxn>
                <a:cxn ang="0">
                  <a:pos x="connsiteX3" y="connsiteY3"/>
                </a:cxn>
              </a:cxnLst>
              <a:rect l="l" t="t" r="r" b="b"/>
              <a:pathLst>
                <a:path w="114300" h="114300">
                  <a:moveTo>
                    <a:pt x="115933" y="7348"/>
                  </a:moveTo>
                  <a:lnTo>
                    <a:pt x="115933" y="115933"/>
                  </a:lnTo>
                  <a:lnTo>
                    <a:pt x="7348" y="115933"/>
                  </a:lnTo>
                  <a:lnTo>
                    <a:pt x="7348" y="7348"/>
                  </a:ln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grpSp>
      <p:sp>
        <p:nvSpPr>
          <p:cNvPr id="163" name="Database_EFC7" title="Icon of a cylinder">
            <a:extLst>
              <a:ext uri="{FF2B5EF4-FFF2-40B4-BE49-F238E27FC236}">
                <a16:creationId xmlns:a16="http://schemas.microsoft.com/office/drawing/2014/main" id="{904C4699-EC6C-48B4-AA22-C110D1084DF8}"/>
              </a:ext>
            </a:extLst>
          </p:cNvPr>
          <p:cNvSpPr>
            <a:spLocks noChangeAspect="1" noEditPoints="1"/>
          </p:cNvSpPr>
          <p:nvPr/>
        </p:nvSpPr>
        <p:spPr bwMode="auto">
          <a:xfrm>
            <a:off x="179254" y="2042125"/>
            <a:ext cx="235951" cy="306699"/>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sz="1599">
              <a:solidFill>
                <a:srgbClr val="353535"/>
              </a:solidFill>
              <a:latin typeface="Segoe UI Semilight"/>
            </a:endParaRPr>
          </a:p>
        </p:txBody>
      </p:sp>
      <p:sp>
        <p:nvSpPr>
          <p:cNvPr id="140" name="Title 1">
            <a:extLst>
              <a:ext uri="{FF2B5EF4-FFF2-40B4-BE49-F238E27FC236}">
                <a16:creationId xmlns:a16="http://schemas.microsoft.com/office/drawing/2014/main" id="{271AD378-B0AB-4F9B-8B88-DBC929A9956A}"/>
              </a:ext>
            </a:extLst>
          </p:cNvPr>
          <p:cNvSpPr txBox="1">
            <a:spLocks/>
          </p:cNvSpPr>
          <p:nvPr/>
        </p:nvSpPr>
        <p:spPr>
          <a:xfrm>
            <a:off x="275482" y="480850"/>
            <a:ext cx="2442815" cy="917444"/>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r>
              <a:rPr lang="en-US" sz="4399">
                <a:solidFill>
                  <a:srgbClr val="FFFFFF"/>
                </a:solidFill>
                <a:latin typeface="Segoe UI Light"/>
              </a:rPr>
              <a:t>Benefits</a:t>
            </a:r>
          </a:p>
        </p:txBody>
      </p:sp>
      <p:grpSp>
        <p:nvGrpSpPr>
          <p:cNvPr id="7" name="Group 6">
            <a:extLst>
              <a:ext uri="{FF2B5EF4-FFF2-40B4-BE49-F238E27FC236}">
                <a16:creationId xmlns:a16="http://schemas.microsoft.com/office/drawing/2014/main" id="{2593CEFB-F3ED-49B8-AEE6-A4C3CA98B5DD}"/>
              </a:ext>
            </a:extLst>
          </p:cNvPr>
          <p:cNvGrpSpPr/>
          <p:nvPr/>
        </p:nvGrpSpPr>
        <p:grpSpPr>
          <a:xfrm>
            <a:off x="3751664" y="783516"/>
            <a:ext cx="3901470" cy="5427495"/>
            <a:chOff x="8259814" y="723298"/>
            <a:chExt cx="3902024" cy="5428265"/>
          </a:xfrm>
        </p:grpSpPr>
        <p:sp>
          <p:nvSpPr>
            <p:cNvPr id="76" name="Rectangle 75">
              <a:extLst>
                <a:ext uri="{FF2B5EF4-FFF2-40B4-BE49-F238E27FC236}">
                  <a16:creationId xmlns:a16="http://schemas.microsoft.com/office/drawing/2014/main" id="{C82CE879-2C30-4D68-B59A-C5EC6A3F8038}"/>
                </a:ext>
              </a:extLst>
            </p:cNvPr>
            <p:cNvSpPr/>
            <p:nvPr/>
          </p:nvSpPr>
          <p:spPr bwMode="auto">
            <a:xfrm>
              <a:off x="8259814" y="4841008"/>
              <a:ext cx="3902024" cy="803445"/>
            </a:xfrm>
            <a:prstGeom prst="rect">
              <a:avLst/>
            </a:prstGeom>
            <a:solidFill>
              <a:schemeClr val="bg1"/>
            </a:solidFill>
            <a:ln w="3175">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88" name="Group 87">
              <a:extLst>
                <a:ext uri="{FF2B5EF4-FFF2-40B4-BE49-F238E27FC236}">
                  <a16:creationId xmlns:a16="http://schemas.microsoft.com/office/drawing/2014/main" id="{2E156EBA-ADF8-4D6C-BD96-6810E372FA29}"/>
                </a:ext>
              </a:extLst>
            </p:cNvPr>
            <p:cNvGrpSpPr/>
            <p:nvPr/>
          </p:nvGrpSpPr>
          <p:grpSpPr>
            <a:xfrm>
              <a:off x="9465627" y="4333898"/>
              <a:ext cx="1490399" cy="1817665"/>
              <a:chOff x="10619543" y="1153479"/>
              <a:chExt cx="1490399" cy="1817665"/>
            </a:xfrm>
          </p:grpSpPr>
          <p:sp>
            <p:nvSpPr>
              <p:cNvPr id="89" name="Can 43">
                <a:extLst>
                  <a:ext uri="{FF2B5EF4-FFF2-40B4-BE49-F238E27FC236}">
                    <a16:creationId xmlns:a16="http://schemas.microsoft.com/office/drawing/2014/main" id="{EFEF5C85-1212-4C44-9BA4-A810A0FE091F}"/>
                  </a:ext>
                </a:extLst>
              </p:cNvPr>
              <p:cNvSpPr>
                <a:spLocks noChangeAspect="1"/>
              </p:cNvSpPr>
              <p:nvPr/>
            </p:nvSpPr>
            <p:spPr>
              <a:xfrm>
                <a:off x="10619543" y="2074013"/>
                <a:ext cx="1490399" cy="897131"/>
              </a:xfrm>
              <a:prstGeom prst="can">
                <a:avLst>
                  <a:gd name="adj" fmla="val 50000"/>
                </a:avLst>
              </a:prstGeom>
              <a:solidFill>
                <a:schemeClr val="accent2">
                  <a:lumMod val="75000"/>
                </a:schemeClr>
              </a:solid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sp>
            <p:nvSpPr>
              <p:cNvPr id="90" name="Can 44">
                <a:extLst>
                  <a:ext uri="{FF2B5EF4-FFF2-40B4-BE49-F238E27FC236}">
                    <a16:creationId xmlns:a16="http://schemas.microsoft.com/office/drawing/2014/main" id="{344C9A69-E5EC-4E39-B48C-B409FF9A48CB}"/>
                  </a:ext>
                </a:extLst>
              </p:cNvPr>
              <p:cNvSpPr>
                <a:spLocks noChangeAspect="1"/>
              </p:cNvSpPr>
              <p:nvPr/>
            </p:nvSpPr>
            <p:spPr>
              <a:xfrm>
                <a:off x="10619543" y="1607533"/>
                <a:ext cx="1490399" cy="897131"/>
              </a:xfrm>
              <a:prstGeom prst="can">
                <a:avLst>
                  <a:gd name="adj" fmla="val 50000"/>
                </a:avLst>
              </a:prstGeom>
              <a:solidFill>
                <a:schemeClr val="accent2">
                  <a:lumMod val="75000"/>
                </a:schemeClr>
              </a:solid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sp>
            <p:nvSpPr>
              <p:cNvPr id="91" name="Can 45">
                <a:extLst>
                  <a:ext uri="{FF2B5EF4-FFF2-40B4-BE49-F238E27FC236}">
                    <a16:creationId xmlns:a16="http://schemas.microsoft.com/office/drawing/2014/main" id="{C7E9EDBF-2204-47C3-91B6-E84F7A01911A}"/>
                  </a:ext>
                </a:extLst>
              </p:cNvPr>
              <p:cNvSpPr>
                <a:spLocks noChangeAspect="1"/>
              </p:cNvSpPr>
              <p:nvPr/>
            </p:nvSpPr>
            <p:spPr>
              <a:xfrm>
                <a:off x="10619543" y="1153479"/>
                <a:ext cx="1490399" cy="897131"/>
              </a:xfrm>
              <a:prstGeom prst="can">
                <a:avLst>
                  <a:gd name="adj" fmla="val 50000"/>
                </a:avLst>
              </a:prstGeom>
              <a:solidFill>
                <a:schemeClr val="accent2">
                  <a:lumMod val="75000"/>
                </a:schemeClr>
              </a:solid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grpSp>
        <p:sp>
          <p:nvSpPr>
            <p:cNvPr id="92" name="TextBox 91">
              <a:extLst>
                <a:ext uri="{FF2B5EF4-FFF2-40B4-BE49-F238E27FC236}">
                  <a16:creationId xmlns:a16="http://schemas.microsoft.com/office/drawing/2014/main" id="{3866809A-BE4C-4222-A460-94D54FE201BE}"/>
                </a:ext>
              </a:extLst>
            </p:cNvPr>
            <p:cNvSpPr txBox="1">
              <a:spLocks noChangeAspect="1"/>
            </p:cNvSpPr>
            <p:nvPr/>
          </p:nvSpPr>
          <p:spPr>
            <a:xfrm>
              <a:off x="9188090" y="3836368"/>
              <a:ext cx="2045472" cy="376738"/>
            </a:xfrm>
            <a:prstGeom prst="rect">
              <a:avLst/>
            </a:prstGeom>
            <a:noFill/>
          </p:spPr>
          <p:txBody>
            <a:bodyPr wrap="square" rtlCol="0">
              <a:spAutoFit/>
            </a:bodyPr>
            <a:lstStyle/>
            <a:p>
              <a:pPr algn="ctr" defTabSz="932563"/>
              <a:r>
                <a:rPr lang="en-US" sz="1800">
                  <a:solidFill>
                    <a:srgbClr val="353535"/>
                  </a:solidFill>
                  <a:latin typeface="Helvetica Neue Medium" panose="02000503000000020004" pitchFamily="2" charset="0"/>
                  <a:ea typeface="Helvetica Neue Medium" panose="02000503000000020004" pitchFamily="2" charset="0"/>
                  <a:cs typeface="Helvetica Neue Medium" panose="02000503000000020004" pitchFamily="2" charset="0"/>
                </a:rPr>
                <a:t>SMB Storage</a:t>
              </a:r>
            </a:p>
          </p:txBody>
        </p:sp>
        <p:grpSp>
          <p:nvGrpSpPr>
            <p:cNvPr id="93" name="Group 92">
              <a:extLst>
                <a:ext uri="{FF2B5EF4-FFF2-40B4-BE49-F238E27FC236}">
                  <a16:creationId xmlns:a16="http://schemas.microsoft.com/office/drawing/2014/main" id="{A2D7E9DB-A9EA-4309-8ED5-1F544183D274}"/>
                </a:ext>
              </a:extLst>
            </p:cNvPr>
            <p:cNvGrpSpPr>
              <a:grpSpLocks noChangeAspect="1"/>
            </p:cNvGrpSpPr>
            <p:nvPr/>
          </p:nvGrpSpPr>
          <p:grpSpPr>
            <a:xfrm>
              <a:off x="8754433" y="723298"/>
              <a:ext cx="2959230" cy="2364334"/>
              <a:chOff x="1508674" y="1130464"/>
              <a:chExt cx="5778303" cy="4616686"/>
            </a:xfrm>
          </p:grpSpPr>
          <p:grpSp>
            <p:nvGrpSpPr>
              <p:cNvPr id="94" name="Group 93">
                <a:extLst>
                  <a:ext uri="{FF2B5EF4-FFF2-40B4-BE49-F238E27FC236}">
                    <a16:creationId xmlns:a16="http://schemas.microsoft.com/office/drawing/2014/main" id="{6D0E2DAE-7A44-43FE-874A-2806642DC010}"/>
                  </a:ext>
                </a:extLst>
              </p:cNvPr>
              <p:cNvGrpSpPr>
                <a:grpSpLocks noChangeAspect="1"/>
              </p:cNvGrpSpPr>
              <p:nvPr/>
            </p:nvGrpSpPr>
            <p:grpSpPr>
              <a:xfrm>
                <a:off x="1508674" y="1130464"/>
                <a:ext cx="5778303" cy="4616686"/>
                <a:chOff x="8284028" y="1072441"/>
                <a:chExt cx="1621972" cy="1295906"/>
              </a:xfrm>
            </p:grpSpPr>
            <p:sp>
              <p:nvSpPr>
                <p:cNvPr id="96" name="Round Same Side Corner Rectangle 35">
                  <a:extLst>
                    <a:ext uri="{FF2B5EF4-FFF2-40B4-BE49-F238E27FC236}">
                      <a16:creationId xmlns:a16="http://schemas.microsoft.com/office/drawing/2014/main" id="{76847AB8-DEFD-43AA-B05C-EA55A0F8AD99}"/>
                    </a:ext>
                  </a:extLst>
                </p:cNvPr>
                <p:cNvSpPr/>
                <p:nvPr/>
              </p:nvSpPr>
              <p:spPr>
                <a:xfrm>
                  <a:off x="8284029" y="1072441"/>
                  <a:ext cx="1621971" cy="838002"/>
                </a:xfrm>
                <a:prstGeom prst="round2SameRect">
                  <a:avLst>
                    <a:gd name="adj1" fmla="val 5626"/>
                    <a:gd name="adj2" fmla="val 0"/>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sp>
              <p:nvSpPr>
                <p:cNvPr id="97" name="Round Same Side Corner Rectangle 36">
                  <a:extLst>
                    <a:ext uri="{FF2B5EF4-FFF2-40B4-BE49-F238E27FC236}">
                      <a16:creationId xmlns:a16="http://schemas.microsoft.com/office/drawing/2014/main" id="{447B857F-89D3-4AC1-AF17-BF267BD28654}"/>
                    </a:ext>
                  </a:extLst>
                </p:cNvPr>
                <p:cNvSpPr/>
                <p:nvPr/>
              </p:nvSpPr>
              <p:spPr>
                <a:xfrm rot="10800000">
                  <a:off x="8284028" y="1910442"/>
                  <a:ext cx="1621971" cy="203357"/>
                </a:xfrm>
                <a:prstGeom prst="round2SameRect">
                  <a:avLst>
                    <a:gd name="adj1" fmla="val 22800"/>
                    <a:gd name="adj2" fmla="val 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sp>
              <p:nvSpPr>
                <p:cNvPr id="98" name="Rectangle 97">
                  <a:extLst>
                    <a:ext uri="{FF2B5EF4-FFF2-40B4-BE49-F238E27FC236}">
                      <a16:creationId xmlns:a16="http://schemas.microsoft.com/office/drawing/2014/main" id="{590E4F54-667D-4544-9E7B-770497F98794}"/>
                    </a:ext>
                  </a:extLst>
                </p:cNvPr>
                <p:cNvSpPr/>
                <p:nvPr/>
              </p:nvSpPr>
              <p:spPr>
                <a:xfrm>
                  <a:off x="8899393" y="2107641"/>
                  <a:ext cx="387350" cy="14605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cxnSp>
              <p:nvCxnSpPr>
                <p:cNvPr id="99" name="Straight Connector 98">
                  <a:extLst>
                    <a:ext uri="{FF2B5EF4-FFF2-40B4-BE49-F238E27FC236}">
                      <a16:creationId xmlns:a16="http://schemas.microsoft.com/office/drawing/2014/main" id="{58C371A6-899A-48B5-9757-E26D7B3372D0}"/>
                    </a:ext>
                  </a:extLst>
                </p:cNvPr>
                <p:cNvCxnSpPr/>
                <p:nvPr/>
              </p:nvCxnSpPr>
              <p:spPr>
                <a:xfrm>
                  <a:off x="8899393" y="2117166"/>
                  <a:ext cx="384048" cy="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0" name="Trapezoid 99">
                  <a:extLst>
                    <a:ext uri="{FF2B5EF4-FFF2-40B4-BE49-F238E27FC236}">
                      <a16:creationId xmlns:a16="http://schemas.microsoft.com/office/drawing/2014/main" id="{252CF1CB-8600-4943-9E5E-502D2CF7427D}"/>
                    </a:ext>
                  </a:extLst>
                </p:cNvPr>
                <p:cNvSpPr/>
                <p:nvPr/>
              </p:nvSpPr>
              <p:spPr>
                <a:xfrm>
                  <a:off x="8832851" y="2246535"/>
                  <a:ext cx="520700" cy="103524"/>
                </a:xfrm>
                <a:prstGeom prst="trapezoid">
                  <a:avLst>
                    <a:gd name="adj" fmla="val 65477"/>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sp>
              <p:nvSpPr>
                <p:cNvPr id="101" name="Rectangle 100">
                  <a:extLst>
                    <a:ext uri="{FF2B5EF4-FFF2-40B4-BE49-F238E27FC236}">
                      <a16:creationId xmlns:a16="http://schemas.microsoft.com/office/drawing/2014/main" id="{2FA0808D-2C2D-4C57-B1B1-CAF528A0B221}"/>
                    </a:ext>
                  </a:extLst>
                </p:cNvPr>
                <p:cNvSpPr/>
                <p:nvPr/>
              </p:nvSpPr>
              <p:spPr>
                <a:xfrm>
                  <a:off x="8832851" y="2350059"/>
                  <a:ext cx="520700" cy="1828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pic>
              <p:nvPicPr>
                <p:cNvPr id="102" name="Picture 4" descr="Image result for windows 10 desktop">
                  <a:extLst>
                    <a:ext uri="{FF2B5EF4-FFF2-40B4-BE49-F238E27FC236}">
                      <a16:creationId xmlns:a16="http://schemas.microsoft.com/office/drawing/2014/main" id="{A3D5DA4B-E03F-4595-B62A-BA6C47DA8470}"/>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8358284" y="1124389"/>
                  <a:ext cx="1469570" cy="732731"/>
                </a:xfrm>
                <a:prstGeom prst="rect">
                  <a:avLst/>
                </a:prstGeom>
                <a:noFill/>
                <a:extLst>
                  <a:ext uri="{909E8E84-426E-40DD-AFC4-6F175D3DCCD1}">
                    <a14:hiddenFill xmlns:a14="http://schemas.microsoft.com/office/drawing/2010/main">
                      <a:solidFill>
                        <a:srgbClr val="FFFFFF"/>
                      </a:solidFill>
                    </a14:hiddenFill>
                  </a:ext>
                </a:extLst>
              </p:spPr>
            </p:pic>
            <p:sp>
              <p:nvSpPr>
                <p:cNvPr id="103" name="Trapezoid 102">
                  <a:extLst>
                    <a:ext uri="{FF2B5EF4-FFF2-40B4-BE49-F238E27FC236}">
                      <a16:creationId xmlns:a16="http://schemas.microsoft.com/office/drawing/2014/main" id="{D3A8B3D2-410C-4469-BEE0-ECBBC9B2C3A8}"/>
                    </a:ext>
                  </a:extLst>
                </p:cNvPr>
                <p:cNvSpPr/>
                <p:nvPr/>
              </p:nvSpPr>
              <p:spPr>
                <a:xfrm>
                  <a:off x="8832851" y="1986488"/>
                  <a:ext cx="520700" cy="45719"/>
                </a:xfrm>
                <a:prstGeom prst="trapezoid">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grpSp>
          <p:pic>
            <p:nvPicPr>
              <p:cNvPr id="95" name="Picture 94">
                <a:extLst>
                  <a:ext uri="{FF2B5EF4-FFF2-40B4-BE49-F238E27FC236}">
                    <a16:creationId xmlns:a16="http://schemas.microsoft.com/office/drawing/2014/main" id="{5A7C8B9B-97C5-41F9-8370-647CF299C8D1}"/>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188966" y="1435790"/>
                <a:ext cx="2679782" cy="1156696"/>
              </a:xfrm>
              <a:prstGeom prst="rect">
                <a:avLst/>
              </a:prstGeom>
            </p:spPr>
          </p:pic>
        </p:grpSp>
        <p:grpSp>
          <p:nvGrpSpPr>
            <p:cNvPr id="165" name="Group 164">
              <a:extLst>
                <a:ext uri="{FF2B5EF4-FFF2-40B4-BE49-F238E27FC236}">
                  <a16:creationId xmlns:a16="http://schemas.microsoft.com/office/drawing/2014/main" id="{5A4C6862-620E-4594-953C-0858E5EA77D0}"/>
                </a:ext>
              </a:extLst>
            </p:cNvPr>
            <p:cNvGrpSpPr>
              <a:grpSpLocks noChangeAspect="1"/>
            </p:cNvGrpSpPr>
            <p:nvPr/>
          </p:nvGrpSpPr>
          <p:grpSpPr>
            <a:xfrm>
              <a:off x="10127085" y="1509336"/>
              <a:ext cx="1372391" cy="592377"/>
              <a:chOff x="5598581" y="2014215"/>
              <a:chExt cx="2437050" cy="1051924"/>
            </a:xfrm>
          </p:grpSpPr>
          <p:pic>
            <p:nvPicPr>
              <p:cNvPr id="166" name="Picture 165">
                <a:extLst>
                  <a:ext uri="{FF2B5EF4-FFF2-40B4-BE49-F238E27FC236}">
                    <a16:creationId xmlns:a16="http://schemas.microsoft.com/office/drawing/2014/main" id="{A4D63542-3201-4609-B03C-C46FF482AF38}"/>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5598581" y="2014215"/>
                <a:ext cx="2437050" cy="1051924"/>
              </a:xfrm>
              <a:prstGeom prst="rect">
                <a:avLst/>
              </a:prstGeom>
            </p:spPr>
          </p:pic>
          <p:sp>
            <p:nvSpPr>
              <p:cNvPr id="167" name="Rectangle 166">
                <a:extLst>
                  <a:ext uri="{FF2B5EF4-FFF2-40B4-BE49-F238E27FC236}">
                    <a16:creationId xmlns:a16="http://schemas.microsoft.com/office/drawing/2014/main" id="{B12023BC-23A6-4338-B9D2-0BC5BF57D2B4}"/>
                  </a:ext>
                </a:extLst>
              </p:cNvPr>
              <p:cNvSpPr/>
              <p:nvPr/>
            </p:nvSpPr>
            <p:spPr>
              <a:xfrm>
                <a:off x="6081608" y="2270976"/>
                <a:ext cx="1924833" cy="68097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grpSp>
            <p:nvGrpSpPr>
              <p:cNvPr id="168" name="Group 167">
                <a:extLst>
                  <a:ext uri="{FF2B5EF4-FFF2-40B4-BE49-F238E27FC236}">
                    <a16:creationId xmlns:a16="http://schemas.microsoft.com/office/drawing/2014/main" id="{73A5510A-3249-4479-AD85-BD6EF58D8BFA}"/>
                  </a:ext>
                </a:extLst>
              </p:cNvPr>
              <p:cNvGrpSpPr/>
              <p:nvPr/>
            </p:nvGrpSpPr>
            <p:grpSpPr>
              <a:xfrm>
                <a:off x="6260697" y="2281302"/>
                <a:ext cx="1606461" cy="722398"/>
                <a:chOff x="7026752" y="2897921"/>
                <a:chExt cx="1173316" cy="551087"/>
              </a:xfrm>
            </p:grpSpPr>
            <p:pic>
              <p:nvPicPr>
                <p:cNvPr id="169" name="Picture 6" descr="Database icon">
                  <a:extLst>
                    <a:ext uri="{FF2B5EF4-FFF2-40B4-BE49-F238E27FC236}">
                      <a16:creationId xmlns:a16="http://schemas.microsoft.com/office/drawing/2014/main" id="{AC528147-2480-4D1E-99EB-972FF5E71011}"/>
                    </a:ext>
                  </a:extLst>
                </p:cNvPr>
                <p:cNvPicPr>
                  <a:picLocks noChangeAspect="1" noChangeArrowheads="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a:ext>
                  </a:extLst>
                </a:blip>
                <a:srcRect/>
                <a:stretch>
                  <a:fillRect/>
                </a:stretch>
              </p:blipFill>
              <p:spPr bwMode="auto">
                <a:xfrm>
                  <a:off x="7026752" y="3105838"/>
                  <a:ext cx="233725" cy="223223"/>
                </a:xfrm>
                <a:prstGeom prst="rect">
                  <a:avLst/>
                </a:prstGeom>
                <a:noFill/>
                <a:scene3d>
                  <a:camera prst="orthographicFront">
                    <a:rot lat="21299996" lon="0" rev="0"/>
                  </a:camera>
                  <a:lightRig rig="threePt" dir="t"/>
                </a:scene3d>
                <a:extLst>
                  <a:ext uri="{909E8E84-426E-40DD-AFC4-6F175D3DCCD1}">
                    <a14:hiddenFill xmlns:a14="http://schemas.microsoft.com/office/drawing/2010/main">
                      <a:solidFill>
                        <a:srgbClr val="FFFFFF"/>
                      </a:solidFill>
                    </a14:hiddenFill>
                  </a:ext>
                </a:extLst>
              </p:spPr>
            </p:pic>
            <p:pic>
              <p:nvPicPr>
                <p:cNvPr id="170" name="Picture 169">
                  <a:extLst>
                    <a:ext uri="{FF2B5EF4-FFF2-40B4-BE49-F238E27FC236}">
                      <a16:creationId xmlns:a16="http://schemas.microsoft.com/office/drawing/2014/main" id="{852C7681-9E67-4667-8B6D-0BD7C6B5B6E2}"/>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7456637" y="3248917"/>
                  <a:ext cx="245922" cy="200091"/>
                </a:xfrm>
                <a:prstGeom prst="rect">
                  <a:avLst/>
                </a:prstGeom>
              </p:spPr>
            </p:pic>
            <p:pic>
              <p:nvPicPr>
                <p:cNvPr id="171" name="Picture 170">
                  <a:extLst>
                    <a:ext uri="{FF2B5EF4-FFF2-40B4-BE49-F238E27FC236}">
                      <a16:creationId xmlns:a16="http://schemas.microsoft.com/office/drawing/2014/main" id="{0FB482AB-FE3C-465D-8D7F-D07951F54CB8}"/>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7352457" y="2897921"/>
                  <a:ext cx="418194" cy="287079"/>
                </a:xfrm>
                <a:prstGeom prst="rect">
                  <a:avLst/>
                </a:prstGeom>
              </p:spPr>
            </p:pic>
            <p:pic>
              <p:nvPicPr>
                <p:cNvPr id="172" name="Picture 171">
                  <a:extLst>
                    <a:ext uri="{FF2B5EF4-FFF2-40B4-BE49-F238E27FC236}">
                      <a16:creationId xmlns:a16="http://schemas.microsoft.com/office/drawing/2014/main" id="{77BDB08E-F4BB-4ACE-9FE2-CA96E9D5D0E7}"/>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7822158" y="3058640"/>
                  <a:ext cx="377910" cy="242527"/>
                </a:xfrm>
                <a:prstGeom prst="rect">
                  <a:avLst/>
                </a:prstGeom>
              </p:spPr>
            </p:pic>
          </p:grpSp>
        </p:grpSp>
      </p:grpSp>
      <p:sp>
        <p:nvSpPr>
          <p:cNvPr id="79" name="Text Placeholder 3">
            <a:extLst>
              <a:ext uri="{FF2B5EF4-FFF2-40B4-BE49-F238E27FC236}">
                <a16:creationId xmlns:a16="http://schemas.microsoft.com/office/drawing/2014/main" id="{C63FC02F-784B-4586-B5B0-69107C366571}"/>
              </a:ext>
            </a:extLst>
          </p:cNvPr>
          <p:cNvSpPr txBox="1">
            <a:spLocks/>
          </p:cNvSpPr>
          <p:nvPr/>
        </p:nvSpPr>
        <p:spPr>
          <a:xfrm>
            <a:off x="8038842" y="495"/>
            <a:ext cx="4396751" cy="6993532"/>
          </a:xfrm>
          <a:prstGeom prst="rect">
            <a:avLst/>
          </a:prstGeom>
          <a:solidFill>
            <a:schemeClr val="bg1">
              <a:lumMod val="95000"/>
            </a:schemeClr>
          </a:solidFill>
        </p:spPr>
        <p:txBody>
          <a:bodyPr wrap="square" lIns="182854" tIns="182854" rIns="274281" bIns="182854" anchor="ctr">
            <a:no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32563">
              <a:lnSpc>
                <a:spcPct val="100000"/>
              </a:lnSpc>
              <a:spcBef>
                <a:spcPts val="2400"/>
              </a:spcBef>
              <a:buSzPct val="100000"/>
              <a:buNone/>
            </a:pPr>
            <a:r>
              <a:rPr lang="en-US" sz="2000">
                <a:solidFill>
                  <a:srgbClr val="353535"/>
                </a:solidFill>
                <a:latin typeface="Segoe UI Semilight"/>
                <a:cs typeface="Segoe UI Semilight" panose="020B0402040204020203" pitchFamily="34" charset="0"/>
              </a:rPr>
              <a:t>Places entire user profile in network-based container.</a:t>
            </a:r>
          </a:p>
          <a:p>
            <a:pPr marL="0" indent="0" defTabSz="932563">
              <a:lnSpc>
                <a:spcPct val="100000"/>
              </a:lnSpc>
              <a:spcBef>
                <a:spcPts val="2400"/>
              </a:spcBef>
              <a:buSzPct val="100000"/>
              <a:buNone/>
            </a:pPr>
            <a:r>
              <a:rPr lang="en-US" sz="2000">
                <a:solidFill>
                  <a:srgbClr val="353535"/>
                </a:solidFill>
                <a:latin typeface="Segoe UI Semilight"/>
                <a:cs typeface="Segoe UI Semilight" panose="020B0402040204020203" pitchFamily="34" charset="0"/>
              </a:rPr>
              <a:t>Extremely fast logon times.</a:t>
            </a:r>
          </a:p>
          <a:p>
            <a:pPr marL="0" indent="0" defTabSz="932563">
              <a:lnSpc>
                <a:spcPct val="100000"/>
              </a:lnSpc>
              <a:spcBef>
                <a:spcPts val="2400"/>
              </a:spcBef>
              <a:buSzPct val="100000"/>
              <a:buNone/>
            </a:pPr>
            <a:r>
              <a:rPr lang="en-US" sz="2000">
                <a:solidFill>
                  <a:srgbClr val="353535"/>
                </a:solidFill>
                <a:latin typeface="Segoe UI Semilight"/>
                <a:cs typeface="Segoe UI Semilight" panose="020B0402040204020203" pitchFamily="34" charset="0"/>
              </a:rPr>
              <a:t>Virtually eliminates profile corruption.</a:t>
            </a:r>
          </a:p>
          <a:p>
            <a:pPr marL="0" indent="0" defTabSz="932563">
              <a:lnSpc>
                <a:spcPct val="100000"/>
              </a:lnSpc>
              <a:spcBef>
                <a:spcPts val="2400"/>
              </a:spcBef>
              <a:buSzPct val="100000"/>
              <a:buNone/>
            </a:pPr>
            <a:r>
              <a:rPr lang="en-US" sz="2000">
                <a:solidFill>
                  <a:srgbClr val="353535"/>
                </a:solidFill>
                <a:latin typeface="Segoe UI Semilight"/>
                <a:cs typeface="Segoe UI Semilight" panose="020B0402040204020203" pitchFamily="34" charset="0"/>
              </a:rPr>
              <a:t>Works alongside existing User Environment Management platforms.</a:t>
            </a:r>
          </a:p>
        </p:txBody>
      </p:sp>
      <p:grpSp>
        <p:nvGrpSpPr>
          <p:cNvPr id="2" name="Group 1">
            <a:extLst>
              <a:ext uri="{FF2B5EF4-FFF2-40B4-BE49-F238E27FC236}">
                <a16:creationId xmlns:a16="http://schemas.microsoft.com/office/drawing/2014/main" id="{724FAE9C-08C0-4FC6-BFF3-1E80F8CE7488}"/>
              </a:ext>
            </a:extLst>
          </p:cNvPr>
          <p:cNvGrpSpPr/>
          <p:nvPr/>
        </p:nvGrpSpPr>
        <p:grpSpPr>
          <a:xfrm>
            <a:off x="-3430" y="2753489"/>
            <a:ext cx="3252237" cy="834459"/>
            <a:chOff x="-3433313" y="2753382"/>
            <a:chExt cx="3252698" cy="834577"/>
          </a:xfrm>
        </p:grpSpPr>
        <p:sp>
          <p:nvSpPr>
            <p:cNvPr id="59" name="Rectangle 58">
              <a:extLst>
                <a:ext uri="{FF2B5EF4-FFF2-40B4-BE49-F238E27FC236}">
                  <a16:creationId xmlns:a16="http://schemas.microsoft.com/office/drawing/2014/main" id="{64BC1CF1-8D9A-4753-8D4F-ECA497F21C5F}"/>
                </a:ext>
              </a:extLst>
            </p:cNvPr>
            <p:cNvSpPr/>
            <p:nvPr/>
          </p:nvSpPr>
          <p:spPr bwMode="auto">
            <a:xfrm>
              <a:off x="-3433313" y="2753382"/>
              <a:ext cx="3252698" cy="834577"/>
            </a:xfrm>
            <a:prstGeom prst="rect">
              <a:avLst/>
            </a:prstGeom>
            <a:solidFill>
              <a:schemeClr val="tx2">
                <a:lumMod val="20000"/>
                <a:lumOff val="80000"/>
              </a:schemeClr>
            </a:solidFill>
            <a:ln w="9525" cap="flat" cmpd="sng" algn="ctr">
              <a:noFill/>
              <a:prstDash val="solid"/>
              <a:headEnd type="none" w="med" len="med"/>
              <a:tailEnd type="none" w="med" len="med"/>
            </a:ln>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pPr>
              <a:r>
                <a:rPr lang="en-US" sz="2000" kern="0">
                  <a:solidFill>
                    <a:srgbClr val="0078D7"/>
                  </a:solidFill>
                  <a:latin typeface="Segoe UI Semilight"/>
                  <a:cs typeface="Segoe UI" pitchFamily="34" charset="0"/>
                </a:rPr>
                <a:t>Profile Container </a:t>
              </a:r>
            </a:p>
          </p:txBody>
        </p:sp>
        <p:sp>
          <p:nvSpPr>
            <p:cNvPr id="60" name="Rectangle: Top Corners Rounded 59">
              <a:extLst>
                <a:ext uri="{FF2B5EF4-FFF2-40B4-BE49-F238E27FC236}">
                  <a16:creationId xmlns:a16="http://schemas.microsoft.com/office/drawing/2014/main" id="{98957CF0-82BD-4BA7-9768-AF295CF26770}"/>
                </a:ext>
              </a:extLst>
            </p:cNvPr>
            <p:cNvSpPr/>
            <p:nvPr/>
          </p:nvSpPr>
          <p:spPr bwMode="auto">
            <a:xfrm rot="5400000">
              <a:off x="-3395779" y="2846472"/>
              <a:ext cx="548370" cy="623438"/>
            </a:xfrm>
            <a:prstGeom prst="round2SameRect">
              <a:avLst>
                <a:gd name="adj1" fmla="val 50000"/>
                <a:gd name="adj2" fmla="val 0"/>
              </a:avLst>
            </a:prstGeom>
            <a:solidFill>
              <a:schemeClr val="tx2"/>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63" name="globe_6" title="Icon of a monitor in front of a sphere made of lines">
              <a:extLst>
                <a:ext uri="{FF2B5EF4-FFF2-40B4-BE49-F238E27FC236}">
                  <a16:creationId xmlns:a16="http://schemas.microsoft.com/office/drawing/2014/main" id="{9C168D84-DB2B-4AAA-AFBE-5861D15D23E2}"/>
                </a:ext>
              </a:extLst>
            </p:cNvPr>
            <p:cNvSpPr>
              <a:spLocks noChangeAspect="1" noEditPoints="1"/>
            </p:cNvSpPr>
            <p:nvPr/>
          </p:nvSpPr>
          <p:spPr bwMode="auto">
            <a:xfrm>
              <a:off x="-3272724" y="3008095"/>
              <a:ext cx="280226" cy="300192"/>
            </a:xfrm>
            <a:custGeom>
              <a:avLst/>
              <a:gdLst>
                <a:gd name="T0" fmla="*/ 210 w 296"/>
                <a:gd name="T1" fmla="*/ 147 h 318"/>
                <a:gd name="T2" fmla="*/ 105 w 296"/>
                <a:gd name="T3" fmla="*/ 147 h 318"/>
                <a:gd name="T4" fmla="*/ 105 w 296"/>
                <a:gd name="T5" fmla="*/ 140 h 318"/>
                <a:gd name="T6" fmla="*/ 109 w 296"/>
                <a:gd name="T7" fmla="*/ 83 h 318"/>
                <a:gd name="T8" fmla="*/ 157 w 296"/>
                <a:gd name="T9" fmla="*/ 0 h 318"/>
                <a:gd name="T10" fmla="*/ 157 w 296"/>
                <a:gd name="T11" fmla="*/ 0 h 318"/>
                <a:gd name="T12" fmla="*/ 159 w 296"/>
                <a:gd name="T13" fmla="*/ 0 h 318"/>
                <a:gd name="T14" fmla="*/ 206 w 296"/>
                <a:gd name="T15" fmla="*/ 83 h 318"/>
                <a:gd name="T16" fmla="*/ 210 w 296"/>
                <a:gd name="T17" fmla="*/ 137 h 318"/>
                <a:gd name="T18" fmla="*/ 210 w 296"/>
                <a:gd name="T19" fmla="*/ 147 h 318"/>
                <a:gd name="T20" fmla="*/ 31 w 296"/>
                <a:gd name="T21" fmla="*/ 83 h 318"/>
                <a:gd name="T22" fmla="*/ 284 w 296"/>
                <a:gd name="T23" fmla="*/ 83 h 318"/>
                <a:gd name="T24" fmla="*/ 286 w 296"/>
                <a:gd name="T25" fmla="*/ 189 h 318"/>
                <a:gd name="T26" fmla="*/ 286 w 296"/>
                <a:gd name="T27" fmla="*/ 189 h 318"/>
                <a:gd name="T28" fmla="*/ 210 w 296"/>
                <a:gd name="T29" fmla="*/ 189 h 318"/>
                <a:gd name="T30" fmla="*/ 19 w 296"/>
                <a:gd name="T31" fmla="*/ 147 h 318"/>
                <a:gd name="T32" fmla="*/ 0 w 296"/>
                <a:gd name="T33" fmla="*/ 147 h 318"/>
                <a:gd name="T34" fmla="*/ 0 w 296"/>
                <a:gd name="T35" fmla="*/ 277 h 318"/>
                <a:gd name="T36" fmla="*/ 106 w 296"/>
                <a:gd name="T37" fmla="*/ 277 h 318"/>
                <a:gd name="T38" fmla="*/ 157 w 296"/>
                <a:gd name="T39" fmla="*/ 277 h 318"/>
                <a:gd name="T40" fmla="*/ 210 w 296"/>
                <a:gd name="T41" fmla="*/ 189 h 318"/>
                <a:gd name="T42" fmla="*/ 210 w 296"/>
                <a:gd name="T43" fmla="*/ 267 h 318"/>
                <a:gd name="T44" fmla="*/ 286 w 296"/>
                <a:gd name="T45" fmla="*/ 189 h 318"/>
                <a:gd name="T46" fmla="*/ 296 w 296"/>
                <a:gd name="T47" fmla="*/ 139 h 318"/>
                <a:gd name="T48" fmla="*/ 159 w 296"/>
                <a:gd name="T49" fmla="*/ 0 h 318"/>
                <a:gd name="T50" fmla="*/ 157 w 296"/>
                <a:gd name="T51" fmla="*/ 0 h 318"/>
                <a:gd name="T52" fmla="*/ 157 w 296"/>
                <a:gd name="T53" fmla="*/ 0 h 318"/>
                <a:gd name="T54" fmla="*/ 31 w 296"/>
                <a:gd name="T55" fmla="*/ 83 h 318"/>
                <a:gd name="T56" fmla="*/ 19 w 296"/>
                <a:gd name="T57" fmla="*/ 139 h 318"/>
                <a:gd name="T58" fmla="*/ 19 w 296"/>
                <a:gd name="T59" fmla="*/ 147 h 318"/>
                <a:gd name="T60" fmla="*/ 105 w 296"/>
                <a:gd name="T61" fmla="*/ 147 h 318"/>
                <a:gd name="T62" fmla="*/ 210 w 296"/>
                <a:gd name="T63" fmla="*/ 147 h 318"/>
                <a:gd name="T64" fmla="*/ 210 w 296"/>
                <a:gd name="T65" fmla="*/ 189 h 318"/>
                <a:gd name="T66" fmla="*/ 157 w 296"/>
                <a:gd name="T67" fmla="*/ 277 h 318"/>
                <a:gd name="T68" fmla="*/ 210 w 296"/>
                <a:gd name="T69" fmla="*/ 277 h 318"/>
                <a:gd name="T70" fmla="*/ 210 w 296"/>
                <a:gd name="T71" fmla="*/ 267 h 318"/>
                <a:gd name="T72" fmla="*/ 57 w 296"/>
                <a:gd name="T73" fmla="*/ 318 h 318"/>
                <a:gd name="T74" fmla="*/ 154 w 296"/>
                <a:gd name="T75" fmla="*/ 318 h 318"/>
                <a:gd name="T76" fmla="*/ 106 w 296"/>
                <a:gd name="T77" fmla="*/ 277 h 318"/>
                <a:gd name="T78" fmla="*/ 106 w 296"/>
                <a:gd name="T79" fmla="*/ 318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6" h="318">
                  <a:moveTo>
                    <a:pt x="210" y="147"/>
                  </a:moveTo>
                  <a:cubicBezTo>
                    <a:pt x="105" y="147"/>
                    <a:pt x="105" y="147"/>
                    <a:pt x="105" y="147"/>
                  </a:cubicBezTo>
                  <a:cubicBezTo>
                    <a:pt x="105" y="145"/>
                    <a:pt x="105" y="142"/>
                    <a:pt x="105" y="140"/>
                  </a:cubicBezTo>
                  <a:cubicBezTo>
                    <a:pt x="105" y="120"/>
                    <a:pt x="106" y="100"/>
                    <a:pt x="109" y="83"/>
                  </a:cubicBezTo>
                  <a:cubicBezTo>
                    <a:pt x="118" y="35"/>
                    <a:pt x="136" y="1"/>
                    <a:pt x="157" y="0"/>
                  </a:cubicBezTo>
                  <a:cubicBezTo>
                    <a:pt x="157" y="0"/>
                    <a:pt x="157" y="0"/>
                    <a:pt x="157" y="0"/>
                  </a:cubicBezTo>
                  <a:cubicBezTo>
                    <a:pt x="158" y="0"/>
                    <a:pt x="159" y="0"/>
                    <a:pt x="159" y="0"/>
                  </a:cubicBezTo>
                  <a:cubicBezTo>
                    <a:pt x="180" y="2"/>
                    <a:pt x="198" y="35"/>
                    <a:pt x="206" y="83"/>
                  </a:cubicBezTo>
                  <a:cubicBezTo>
                    <a:pt x="208" y="100"/>
                    <a:pt x="210" y="118"/>
                    <a:pt x="210" y="137"/>
                  </a:cubicBezTo>
                  <a:cubicBezTo>
                    <a:pt x="210" y="142"/>
                    <a:pt x="210" y="147"/>
                    <a:pt x="210" y="147"/>
                  </a:cubicBezTo>
                  <a:close/>
                  <a:moveTo>
                    <a:pt x="31" y="83"/>
                  </a:moveTo>
                  <a:cubicBezTo>
                    <a:pt x="284" y="83"/>
                    <a:pt x="284" y="83"/>
                    <a:pt x="284" y="83"/>
                  </a:cubicBezTo>
                  <a:moveTo>
                    <a:pt x="286" y="189"/>
                  </a:moveTo>
                  <a:cubicBezTo>
                    <a:pt x="286" y="189"/>
                    <a:pt x="286" y="189"/>
                    <a:pt x="286" y="189"/>
                  </a:cubicBezTo>
                  <a:cubicBezTo>
                    <a:pt x="210" y="189"/>
                    <a:pt x="210" y="189"/>
                    <a:pt x="210" y="189"/>
                  </a:cubicBezTo>
                  <a:moveTo>
                    <a:pt x="19" y="147"/>
                  </a:moveTo>
                  <a:cubicBezTo>
                    <a:pt x="0" y="147"/>
                    <a:pt x="0" y="147"/>
                    <a:pt x="0" y="147"/>
                  </a:cubicBezTo>
                  <a:cubicBezTo>
                    <a:pt x="0" y="277"/>
                    <a:pt x="0" y="277"/>
                    <a:pt x="0" y="277"/>
                  </a:cubicBezTo>
                  <a:cubicBezTo>
                    <a:pt x="106" y="277"/>
                    <a:pt x="106" y="277"/>
                    <a:pt x="106" y="277"/>
                  </a:cubicBezTo>
                  <a:cubicBezTo>
                    <a:pt x="157" y="277"/>
                    <a:pt x="157" y="277"/>
                    <a:pt x="157" y="277"/>
                  </a:cubicBezTo>
                  <a:moveTo>
                    <a:pt x="210" y="189"/>
                  </a:moveTo>
                  <a:cubicBezTo>
                    <a:pt x="210" y="267"/>
                    <a:pt x="210" y="267"/>
                    <a:pt x="210" y="267"/>
                  </a:cubicBezTo>
                  <a:cubicBezTo>
                    <a:pt x="245" y="252"/>
                    <a:pt x="272" y="224"/>
                    <a:pt x="286" y="189"/>
                  </a:cubicBezTo>
                  <a:cubicBezTo>
                    <a:pt x="292" y="174"/>
                    <a:pt x="296" y="156"/>
                    <a:pt x="296" y="139"/>
                  </a:cubicBezTo>
                  <a:cubicBezTo>
                    <a:pt x="296" y="63"/>
                    <a:pt x="235" y="1"/>
                    <a:pt x="159" y="0"/>
                  </a:cubicBezTo>
                  <a:cubicBezTo>
                    <a:pt x="159" y="0"/>
                    <a:pt x="158" y="0"/>
                    <a:pt x="157" y="0"/>
                  </a:cubicBezTo>
                  <a:cubicBezTo>
                    <a:pt x="157" y="0"/>
                    <a:pt x="157" y="0"/>
                    <a:pt x="157" y="0"/>
                  </a:cubicBezTo>
                  <a:cubicBezTo>
                    <a:pt x="101" y="0"/>
                    <a:pt x="52" y="34"/>
                    <a:pt x="31" y="83"/>
                  </a:cubicBezTo>
                  <a:cubicBezTo>
                    <a:pt x="23" y="100"/>
                    <a:pt x="19" y="119"/>
                    <a:pt x="19" y="139"/>
                  </a:cubicBezTo>
                  <a:cubicBezTo>
                    <a:pt x="19" y="142"/>
                    <a:pt x="19" y="145"/>
                    <a:pt x="19" y="147"/>
                  </a:cubicBezTo>
                  <a:cubicBezTo>
                    <a:pt x="105" y="147"/>
                    <a:pt x="105" y="147"/>
                    <a:pt x="105" y="147"/>
                  </a:cubicBezTo>
                  <a:cubicBezTo>
                    <a:pt x="210" y="147"/>
                    <a:pt x="210" y="147"/>
                    <a:pt x="210" y="147"/>
                  </a:cubicBezTo>
                  <a:cubicBezTo>
                    <a:pt x="210" y="189"/>
                    <a:pt x="210" y="189"/>
                    <a:pt x="210" y="189"/>
                  </a:cubicBezTo>
                  <a:moveTo>
                    <a:pt x="157" y="277"/>
                  </a:moveTo>
                  <a:cubicBezTo>
                    <a:pt x="210" y="277"/>
                    <a:pt x="210" y="277"/>
                    <a:pt x="210" y="277"/>
                  </a:cubicBezTo>
                  <a:cubicBezTo>
                    <a:pt x="210" y="267"/>
                    <a:pt x="210" y="267"/>
                    <a:pt x="210" y="267"/>
                  </a:cubicBezTo>
                  <a:moveTo>
                    <a:pt x="57" y="318"/>
                  </a:moveTo>
                  <a:cubicBezTo>
                    <a:pt x="154" y="318"/>
                    <a:pt x="154" y="318"/>
                    <a:pt x="154" y="318"/>
                  </a:cubicBezTo>
                  <a:moveTo>
                    <a:pt x="106" y="277"/>
                  </a:moveTo>
                  <a:cubicBezTo>
                    <a:pt x="106" y="318"/>
                    <a:pt x="106" y="318"/>
                    <a:pt x="106" y="318"/>
                  </a:cubicBezTo>
                </a:path>
              </a:pathLst>
            </a:custGeom>
            <a:noFill/>
            <a:ln w="12700" cap="flat">
              <a:solidFill>
                <a:schemeClr val="bg1"/>
              </a:solidFill>
              <a:prstDash val="solid"/>
              <a:miter lim="800000"/>
              <a:headEnd/>
              <a:tailEnd/>
            </a:ln>
            <a:extLst/>
          </p:spPr>
          <p:txBody>
            <a:bodyPr vert="horz" wrap="square" lIns="91427" tIns="45713" rIns="91427" bIns="45713" numCol="1" anchor="t" anchorCtr="0" compatLnSpc="1">
              <a:prstTxWarp prst="textNoShape">
                <a:avLst/>
              </a:prstTxWarp>
            </a:bodyPr>
            <a:lstStyle/>
            <a:p>
              <a:pPr defTabSz="932563"/>
              <a:endParaRPr lang="en-US" sz="1599">
                <a:solidFill>
                  <a:srgbClr val="353535"/>
                </a:solidFill>
                <a:latin typeface="Segoe UI Semilight"/>
              </a:endParaRPr>
            </a:p>
          </p:txBody>
        </p:sp>
      </p:grpSp>
      <p:pic>
        <p:nvPicPr>
          <p:cNvPr id="142" name="Picture 141">
            <a:extLst>
              <a:ext uri="{FF2B5EF4-FFF2-40B4-BE49-F238E27FC236}">
                <a16:creationId xmlns:a16="http://schemas.microsoft.com/office/drawing/2014/main" id="{7C1E2BB7-8B5F-4548-8512-C6701A8CBB23}"/>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3836305" y="5107418"/>
            <a:ext cx="1021621" cy="429465"/>
          </a:xfrm>
          <a:prstGeom prst="rect">
            <a:avLst/>
          </a:prstGeom>
        </p:spPr>
      </p:pic>
      <p:sp>
        <p:nvSpPr>
          <p:cNvPr id="143" name="Left-Right Arrow 48">
            <a:extLst>
              <a:ext uri="{FF2B5EF4-FFF2-40B4-BE49-F238E27FC236}">
                <a16:creationId xmlns:a16="http://schemas.microsoft.com/office/drawing/2014/main" id="{B9FE4C01-0EFC-4981-8679-963CCEF26734}"/>
              </a:ext>
            </a:extLst>
          </p:cNvPr>
          <p:cNvSpPr>
            <a:spLocks noChangeAspect="1"/>
          </p:cNvSpPr>
          <p:nvPr/>
        </p:nvSpPr>
        <p:spPr>
          <a:xfrm rot="5400000">
            <a:off x="5150867" y="3433832"/>
            <a:ext cx="567549" cy="260564"/>
          </a:xfrm>
          <a:prstGeom prst="leftRight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sp>
        <p:nvSpPr>
          <p:cNvPr id="144" name="Rectangle 143">
            <a:extLst>
              <a:ext uri="{FF2B5EF4-FFF2-40B4-BE49-F238E27FC236}">
                <a16:creationId xmlns:a16="http://schemas.microsoft.com/office/drawing/2014/main" id="{31CB5A8A-B0DF-456C-ABAE-6E6B109F4D8F}"/>
              </a:ext>
            </a:extLst>
          </p:cNvPr>
          <p:cNvSpPr>
            <a:spLocks noChangeAspect="1"/>
          </p:cNvSpPr>
          <p:nvPr/>
        </p:nvSpPr>
        <p:spPr>
          <a:xfrm>
            <a:off x="5912300" y="1096564"/>
            <a:ext cx="1053573" cy="38797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spTree>
    <p:extLst>
      <p:ext uri="{BB962C8B-B14F-4D97-AF65-F5344CB8AC3E}">
        <p14:creationId xmlns:p14="http://schemas.microsoft.com/office/powerpoint/2010/main" val="2718272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79"/>
                                        </p:tgtEl>
                                        <p:attrNameLst>
                                          <p:attrName>style.visibility</p:attrName>
                                        </p:attrNameLst>
                                      </p:cBhvr>
                                      <p:to>
                                        <p:strVal val="visible"/>
                                      </p:to>
                                    </p:set>
                                    <p:animEffect transition="in" filter="fade">
                                      <p:cBhvr>
                                        <p:cTn id="12" dur="500"/>
                                        <p:tgtEl>
                                          <p:spTgt spid="79"/>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79">
                                            <p:txEl>
                                              <p:pRg st="0" end="0"/>
                                            </p:txEl>
                                          </p:spTgt>
                                        </p:tgtEl>
                                        <p:attrNameLst>
                                          <p:attrName>style.visibility</p:attrName>
                                        </p:attrNameLst>
                                      </p:cBhvr>
                                      <p:to>
                                        <p:strVal val="visible"/>
                                      </p:to>
                                    </p:set>
                                    <p:animEffect transition="in" filter="fade">
                                      <p:cBhvr>
                                        <p:cTn id="16" dur="500"/>
                                        <p:tgtEl>
                                          <p:spTgt spid="79">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144"/>
                                        </p:tgtEl>
                                        <p:attrNameLst>
                                          <p:attrName>style.visibility</p:attrName>
                                        </p:attrNameLst>
                                      </p:cBhvr>
                                      <p:to>
                                        <p:strVal val="visible"/>
                                      </p:to>
                                    </p:set>
                                    <p:animEffect transition="in" filter="dissolve">
                                      <p:cBhvr>
                                        <p:cTn id="21" dur="500"/>
                                        <p:tgtEl>
                                          <p:spTgt spid="144"/>
                                        </p:tgtEl>
                                      </p:cBhvr>
                                    </p:animEffect>
                                  </p:childTnLst>
                                </p:cTn>
                              </p:par>
                              <p:par>
                                <p:cTn id="22" presetID="9" presetClass="entr" presetSubtype="0" fill="hold" nodeType="withEffect">
                                  <p:stCondLst>
                                    <p:cond delay="0"/>
                                  </p:stCondLst>
                                  <p:childTnLst>
                                    <p:set>
                                      <p:cBhvr>
                                        <p:cTn id="23" dur="1" fill="hold">
                                          <p:stCondLst>
                                            <p:cond delay="0"/>
                                          </p:stCondLst>
                                        </p:cTn>
                                        <p:tgtEl>
                                          <p:spTgt spid="142"/>
                                        </p:tgtEl>
                                        <p:attrNameLst>
                                          <p:attrName>style.visibility</p:attrName>
                                        </p:attrNameLst>
                                      </p:cBhvr>
                                      <p:to>
                                        <p:strVal val="visible"/>
                                      </p:to>
                                    </p:set>
                                    <p:animEffect transition="in" filter="dissolve">
                                      <p:cBhvr>
                                        <p:cTn id="24" dur="500"/>
                                        <p:tgtEl>
                                          <p:spTgt spid="142"/>
                                        </p:tgtEl>
                                      </p:cBhvr>
                                    </p:animEffect>
                                  </p:childTnLst>
                                </p:cTn>
                              </p:par>
                            </p:childTnLst>
                          </p:cTn>
                        </p:par>
                        <p:par>
                          <p:cTn id="25" fill="hold">
                            <p:stCondLst>
                              <p:cond delay="500"/>
                            </p:stCondLst>
                            <p:childTnLst>
                              <p:par>
                                <p:cTn id="26" presetID="10" presetClass="entr" presetSubtype="0" fill="hold" grpId="0" nodeType="afterEffect">
                                  <p:stCondLst>
                                    <p:cond delay="0"/>
                                  </p:stCondLst>
                                  <p:childTnLst>
                                    <p:set>
                                      <p:cBhvr>
                                        <p:cTn id="27" dur="1" fill="hold">
                                          <p:stCondLst>
                                            <p:cond delay="0"/>
                                          </p:stCondLst>
                                        </p:cTn>
                                        <p:tgtEl>
                                          <p:spTgt spid="143"/>
                                        </p:tgtEl>
                                        <p:attrNameLst>
                                          <p:attrName>style.visibility</p:attrName>
                                        </p:attrNameLst>
                                      </p:cBhvr>
                                      <p:to>
                                        <p:strVal val="visible"/>
                                      </p:to>
                                    </p:set>
                                    <p:animEffect transition="in" filter="fade">
                                      <p:cBhvr>
                                        <p:cTn id="28" dur="500"/>
                                        <p:tgtEl>
                                          <p:spTgt spid="143"/>
                                        </p:tgtEl>
                                      </p:cBhvr>
                                    </p:animEffect>
                                  </p:childTnLst>
                                </p:cTn>
                              </p:par>
                            </p:childTnLst>
                          </p:cTn>
                        </p:par>
                        <p:par>
                          <p:cTn id="29" fill="hold">
                            <p:stCondLst>
                              <p:cond delay="1000"/>
                            </p:stCondLst>
                            <p:childTnLst>
                              <p:par>
                                <p:cTn id="30" presetID="9" presetClass="exit" presetSubtype="0" fill="hold" grpId="1" nodeType="afterEffect">
                                  <p:stCondLst>
                                    <p:cond delay="0"/>
                                  </p:stCondLst>
                                  <p:childTnLst>
                                    <p:animEffect transition="out" filter="dissolve">
                                      <p:cBhvr>
                                        <p:cTn id="31" dur="500"/>
                                        <p:tgtEl>
                                          <p:spTgt spid="144"/>
                                        </p:tgtEl>
                                      </p:cBhvr>
                                    </p:animEffect>
                                    <p:set>
                                      <p:cBhvr>
                                        <p:cTn id="32" dur="1" fill="hold">
                                          <p:stCondLst>
                                            <p:cond delay="499"/>
                                          </p:stCondLst>
                                        </p:cTn>
                                        <p:tgtEl>
                                          <p:spTgt spid="144"/>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79">
                                            <p:txEl>
                                              <p:pRg st="1" end="1"/>
                                            </p:txEl>
                                          </p:spTgt>
                                        </p:tgtEl>
                                        <p:attrNameLst>
                                          <p:attrName>style.visibility</p:attrName>
                                        </p:attrNameLst>
                                      </p:cBhvr>
                                      <p:to>
                                        <p:strVal val="visible"/>
                                      </p:to>
                                    </p:set>
                                    <p:animEffect transition="in" filter="fade">
                                      <p:cBhvr>
                                        <p:cTn id="37" dur="500"/>
                                        <p:tgtEl>
                                          <p:spTgt spid="79">
                                            <p:txEl>
                                              <p:pRg st="1" end="1"/>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79">
                                            <p:txEl>
                                              <p:pRg st="2" end="2"/>
                                            </p:txEl>
                                          </p:spTgt>
                                        </p:tgtEl>
                                        <p:attrNameLst>
                                          <p:attrName>style.visibility</p:attrName>
                                        </p:attrNameLst>
                                      </p:cBhvr>
                                      <p:to>
                                        <p:strVal val="visible"/>
                                      </p:to>
                                    </p:set>
                                    <p:animEffect transition="in" filter="fade">
                                      <p:cBhvr>
                                        <p:cTn id="42" dur="500"/>
                                        <p:tgtEl>
                                          <p:spTgt spid="79">
                                            <p:txEl>
                                              <p:pRg st="2" end="2"/>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79">
                                            <p:txEl>
                                              <p:pRg st="3" end="3"/>
                                            </p:txEl>
                                          </p:spTgt>
                                        </p:tgtEl>
                                        <p:attrNameLst>
                                          <p:attrName>style.visibility</p:attrName>
                                        </p:attrNameLst>
                                      </p:cBhvr>
                                      <p:to>
                                        <p:strVal val="visible"/>
                                      </p:to>
                                    </p:set>
                                    <p:animEffect transition="in" filter="fade">
                                      <p:cBhvr>
                                        <p:cTn id="47" dur="500"/>
                                        <p:tgtEl>
                                          <p:spTgt spid="7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P spid="143" grpId="0" animBg="1"/>
      <p:bldP spid="144" grpId="0" animBg="1"/>
      <p:bldP spid="144" grpId="1"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6932CF5-113D-45B4-9076-63315EDD3C83}"/>
              </a:ext>
            </a:extLst>
          </p:cNvPr>
          <p:cNvSpPr/>
          <p:nvPr/>
        </p:nvSpPr>
        <p:spPr bwMode="auto">
          <a:xfrm>
            <a:off x="73444" y="497"/>
            <a:ext cx="2830047" cy="6993533"/>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solidFill>
                <a:srgbClr val="FFFFFF"/>
              </a:solidFill>
              <a:latin typeface="Segoe UI Semilight"/>
              <a:ea typeface="Segoe UI" pitchFamily="34" charset="0"/>
              <a:cs typeface="Segoe UI" pitchFamily="34" charset="0"/>
            </a:endParaRPr>
          </a:p>
        </p:txBody>
      </p:sp>
      <p:sp>
        <p:nvSpPr>
          <p:cNvPr id="15" name="Rectangle 14">
            <a:extLst>
              <a:ext uri="{FF2B5EF4-FFF2-40B4-BE49-F238E27FC236}">
                <a16:creationId xmlns:a16="http://schemas.microsoft.com/office/drawing/2014/main" id="{E30DFA80-D04F-4F6D-A6A0-A4F1495684C6}"/>
              </a:ext>
            </a:extLst>
          </p:cNvPr>
          <p:cNvSpPr/>
          <p:nvPr/>
        </p:nvSpPr>
        <p:spPr bwMode="auto">
          <a:xfrm>
            <a:off x="883" y="497"/>
            <a:ext cx="2831698" cy="699353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solidFill>
                <a:srgbClr val="FFFFFF"/>
              </a:solidFill>
              <a:latin typeface="Segoe UI Semilight"/>
              <a:ea typeface="Segoe UI" pitchFamily="34" charset="0"/>
              <a:cs typeface="Segoe UI" pitchFamily="34" charset="0"/>
            </a:endParaRPr>
          </a:p>
        </p:txBody>
      </p:sp>
      <p:sp>
        <p:nvSpPr>
          <p:cNvPr id="145" name="Rectangle 144">
            <a:extLst>
              <a:ext uri="{FF2B5EF4-FFF2-40B4-BE49-F238E27FC236}">
                <a16:creationId xmlns:a16="http://schemas.microsoft.com/office/drawing/2014/main" id="{FEDFEE16-2C4B-4351-92AC-B62AA954CFC9}"/>
              </a:ext>
            </a:extLst>
          </p:cNvPr>
          <p:cNvSpPr/>
          <p:nvPr/>
        </p:nvSpPr>
        <p:spPr bwMode="auto">
          <a:xfrm>
            <a:off x="-3430" y="1778245"/>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Container </a:t>
            </a:r>
          </a:p>
        </p:txBody>
      </p:sp>
      <p:sp>
        <p:nvSpPr>
          <p:cNvPr id="146" name="Rectangle 145">
            <a:extLst>
              <a:ext uri="{FF2B5EF4-FFF2-40B4-BE49-F238E27FC236}">
                <a16:creationId xmlns:a16="http://schemas.microsoft.com/office/drawing/2014/main" id="{A07B8BC3-27AE-4B13-A22A-BDCC9A585E37}"/>
              </a:ext>
            </a:extLst>
          </p:cNvPr>
          <p:cNvSpPr/>
          <p:nvPr/>
        </p:nvSpPr>
        <p:spPr bwMode="auto">
          <a:xfrm>
            <a:off x="-3430" y="2753489"/>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Profile Container </a:t>
            </a:r>
          </a:p>
        </p:txBody>
      </p:sp>
      <p:sp>
        <p:nvSpPr>
          <p:cNvPr id="147" name="Rectangle 146">
            <a:extLst>
              <a:ext uri="{FF2B5EF4-FFF2-40B4-BE49-F238E27FC236}">
                <a16:creationId xmlns:a16="http://schemas.microsoft.com/office/drawing/2014/main" id="{63D84E10-8C3C-413A-9A5D-8A7E0A3F6BF4}"/>
              </a:ext>
            </a:extLst>
          </p:cNvPr>
          <p:cNvSpPr/>
          <p:nvPr/>
        </p:nvSpPr>
        <p:spPr bwMode="auto">
          <a:xfrm>
            <a:off x="-3430" y="3728733"/>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Office 365 Container </a:t>
            </a:r>
          </a:p>
        </p:txBody>
      </p:sp>
      <p:sp>
        <p:nvSpPr>
          <p:cNvPr id="148" name="Rectangle 147">
            <a:extLst>
              <a:ext uri="{FF2B5EF4-FFF2-40B4-BE49-F238E27FC236}">
                <a16:creationId xmlns:a16="http://schemas.microsoft.com/office/drawing/2014/main" id="{8538A519-C217-474A-8F56-3DB768CC7DD4}"/>
              </a:ext>
            </a:extLst>
          </p:cNvPr>
          <p:cNvSpPr/>
          <p:nvPr/>
        </p:nvSpPr>
        <p:spPr bwMode="auto">
          <a:xfrm>
            <a:off x="-3430" y="4703976"/>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App Masking </a:t>
            </a:r>
          </a:p>
        </p:txBody>
      </p:sp>
      <p:sp>
        <p:nvSpPr>
          <p:cNvPr id="149" name="Rectangle 148">
            <a:extLst>
              <a:ext uri="{FF2B5EF4-FFF2-40B4-BE49-F238E27FC236}">
                <a16:creationId xmlns:a16="http://schemas.microsoft.com/office/drawing/2014/main" id="{5C8CA2A8-8C80-4D09-84B2-014CEF1CF114}"/>
              </a:ext>
            </a:extLst>
          </p:cNvPr>
          <p:cNvSpPr/>
          <p:nvPr/>
        </p:nvSpPr>
        <p:spPr bwMode="auto">
          <a:xfrm>
            <a:off x="-3430" y="5679219"/>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Java Redirection </a:t>
            </a:r>
          </a:p>
        </p:txBody>
      </p:sp>
      <p:sp>
        <p:nvSpPr>
          <p:cNvPr id="150" name="Rectangle: Top Corners Rounded 149">
            <a:extLst>
              <a:ext uri="{FF2B5EF4-FFF2-40B4-BE49-F238E27FC236}">
                <a16:creationId xmlns:a16="http://schemas.microsoft.com/office/drawing/2014/main" id="{9BA3C998-190E-4228-A49C-9F4CE11F18F3}"/>
              </a:ext>
            </a:extLst>
          </p:cNvPr>
          <p:cNvSpPr/>
          <p:nvPr/>
        </p:nvSpPr>
        <p:spPr bwMode="auto">
          <a:xfrm rot="5400000">
            <a:off x="34099" y="2846565"/>
            <a:ext cx="54829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151" name="Rectangle: Top Corners Rounded 150">
            <a:extLst>
              <a:ext uri="{FF2B5EF4-FFF2-40B4-BE49-F238E27FC236}">
                <a16:creationId xmlns:a16="http://schemas.microsoft.com/office/drawing/2014/main" id="{FBC0496B-D342-49C2-875C-7799A43E2C4E}"/>
              </a:ext>
            </a:extLst>
          </p:cNvPr>
          <p:cNvSpPr/>
          <p:nvPr/>
        </p:nvSpPr>
        <p:spPr bwMode="auto">
          <a:xfrm rot="5400000">
            <a:off x="34099" y="3825967"/>
            <a:ext cx="54829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152" name="Rectangle: Top Corners Rounded 151">
            <a:extLst>
              <a:ext uri="{FF2B5EF4-FFF2-40B4-BE49-F238E27FC236}">
                <a16:creationId xmlns:a16="http://schemas.microsoft.com/office/drawing/2014/main" id="{0C49DCC7-0EB7-4FA1-AFAF-BBE84E31FE75}"/>
              </a:ext>
            </a:extLst>
          </p:cNvPr>
          <p:cNvSpPr/>
          <p:nvPr/>
        </p:nvSpPr>
        <p:spPr bwMode="auto">
          <a:xfrm rot="5400000">
            <a:off x="34099" y="5784772"/>
            <a:ext cx="54829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153" name="Rectangle: Top Corners Rounded 152">
            <a:extLst>
              <a:ext uri="{FF2B5EF4-FFF2-40B4-BE49-F238E27FC236}">
                <a16:creationId xmlns:a16="http://schemas.microsoft.com/office/drawing/2014/main" id="{5DECE63E-2588-4FFB-AE2F-18C1CF1DE005}"/>
              </a:ext>
            </a:extLst>
          </p:cNvPr>
          <p:cNvSpPr/>
          <p:nvPr/>
        </p:nvSpPr>
        <p:spPr bwMode="auto">
          <a:xfrm rot="5400000">
            <a:off x="34099" y="4805370"/>
            <a:ext cx="54829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154" name="Rectangle: Top Corners Rounded 153">
            <a:extLst>
              <a:ext uri="{FF2B5EF4-FFF2-40B4-BE49-F238E27FC236}">
                <a16:creationId xmlns:a16="http://schemas.microsoft.com/office/drawing/2014/main" id="{BE632924-5762-4641-B408-F73C370CCE34}"/>
              </a:ext>
            </a:extLst>
          </p:cNvPr>
          <p:cNvSpPr/>
          <p:nvPr/>
        </p:nvSpPr>
        <p:spPr bwMode="auto">
          <a:xfrm rot="5400000">
            <a:off x="48474" y="1883799"/>
            <a:ext cx="51954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155" name="IoT" title="Icon of five circles that all connect to a center circle">
            <a:extLst>
              <a:ext uri="{FF2B5EF4-FFF2-40B4-BE49-F238E27FC236}">
                <a16:creationId xmlns:a16="http://schemas.microsoft.com/office/drawing/2014/main" id="{FA3418DD-3BD8-49AC-B10C-99851C86DBE2}"/>
              </a:ext>
            </a:extLst>
          </p:cNvPr>
          <p:cNvSpPr>
            <a:spLocks noChangeAspect="1" noEditPoints="1"/>
          </p:cNvSpPr>
          <p:nvPr/>
        </p:nvSpPr>
        <p:spPr bwMode="auto">
          <a:xfrm>
            <a:off x="162858" y="4003054"/>
            <a:ext cx="268745" cy="269176"/>
          </a:xfrm>
          <a:custGeom>
            <a:avLst/>
            <a:gdLst>
              <a:gd name="T0" fmla="*/ 235 w 352"/>
              <a:gd name="T1" fmla="*/ 176 h 352"/>
              <a:gd name="T2" fmla="*/ 176 w 352"/>
              <a:gd name="T3" fmla="*/ 235 h 352"/>
              <a:gd name="T4" fmla="*/ 117 w 352"/>
              <a:gd name="T5" fmla="*/ 176 h 352"/>
              <a:gd name="T6" fmla="*/ 176 w 352"/>
              <a:gd name="T7" fmla="*/ 117 h 352"/>
              <a:gd name="T8" fmla="*/ 235 w 352"/>
              <a:gd name="T9" fmla="*/ 176 h 352"/>
              <a:gd name="T10" fmla="*/ 270 w 352"/>
              <a:gd name="T11" fmla="*/ 0 h 352"/>
              <a:gd name="T12" fmla="*/ 235 w 352"/>
              <a:gd name="T13" fmla="*/ 35 h 352"/>
              <a:gd name="T14" fmla="*/ 270 w 352"/>
              <a:gd name="T15" fmla="*/ 70 h 352"/>
              <a:gd name="T16" fmla="*/ 305 w 352"/>
              <a:gd name="T17" fmla="*/ 35 h 352"/>
              <a:gd name="T18" fmla="*/ 270 w 352"/>
              <a:gd name="T19" fmla="*/ 0 h 352"/>
              <a:gd name="T20" fmla="*/ 82 w 352"/>
              <a:gd name="T21" fmla="*/ 23 h 352"/>
              <a:gd name="T22" fmla="*/ 47 w 352"/>
              <a:gd name="T23" fmla="*/ 59 h 352"/>
              <a:gd name="T24" fmla="*/ 82 w 352"/>
              <a:gd name="T25" fmla="*/ 94 h 352"/>
              <a:gd name="T26" fmla="*/ 117 w 352"/>
              <a:gd name="T27" fmla="*/ 59 h 352"/>
              <a:gd name="T28" fmla="*/ 82 w 352"/>
              <a:gd name="T29" fmla="*/ 23 h 352"/>
              <a:gd name="T30" fmla="*/ 35 w 352"/>
              <a:gd name="T31" fmla="*/ 211 h 352"/>
              <a:gd name="T32" fmla="*/ 0 w 352"/>
              <a:gd name="T33" fmla="*/ 246 h 352"/>
              <a:gd name="T34" fmla="*/ 35 w 352"/>
              <a:gd name="T35" fmla="*/ 282 h 352"/>
              <a:gd name="T36" fmla="*/ 70 w 352"/>
              <a:gd name="T37" fmla="*/ 246 h 352"/>
              <a:gd name="T38" fmla="*/ 35 w 352"/>
              <a:gd name="T39" fmla="*/ 211 h 352"/>
              <a:gd name="T40" fmla="*/ 223 w 352"/>
              <a:gd name="T41" fmla="*/ 282 h 352"/>
              <a:gd name="T42" fmla="*/ 188 w 352"/>
              <a:gd name="T43" fmla="*/ 317 h 352"/>
              <a:gd name="T44" fmla="*/ 223 w 352"/>
              <a:gd name="T45" fmla="*/ 352 h 352"/>
              <a:gd name="T46" fmla="*/ 258 w 352"/>
              <a:gd name="T47" fmla="*/ 317 h 352"/>
              <a:gd name="T48" fmla="*/ 223 w 352"/>
              <a:gd name="T49" fmla="*/ 282 h 352"/>
              <a:gd name="T50" fmla="*/ 317 w 352"/>
              <a:gd name="T51" fmla="*/ 164 h 352"/>
              <a:gd name="T52" fmla="*/ 282 w 352"/>
              <a:gd name="T53" fmla="*/ 199 h 352"/>
              <a:gd name="T54" fmla="*/ 317 w 352"/>
              <a:gd name="T55" fmla="*/ 235 h 352"/>
              <a:gd name="T56" fmla="*/ 352 w 352"/>
              <a:gd name="T57" fmla="*/ 199 h 352"/>
              <a:gd name="T58" fmla="*/ 317 w 352"/>
              <a:gd name="T59" fmla="*/ 164 h 352"/>
              <a:gd name="T60" fmla="*/ 250 w 352"/>
              <a:gd name="T61" fmla="*/ 64 h 352"/>
              <a:gd name="T62" fmla="*/ 209 w 352"/>
              <a:gd name="T63" fmla="*/ 127 h 352"/>
              <a:gd name="T64" fmla="*/ 139 w 352"/>
              <a:gd name="T65" fmla="*/ 130 h 352"/>
              <a:gd name="T66" fmla="*/ 104 w 352"/>
              <a:gd name="T67" fmla="*/ 86 h 352"/>
              <a:gd name="T68" fmla="*/ 67 w 352"/>
              <a:gd name="T69" fmla="*/ 231 h 352"/>
              <a:gd name="T70" fmla="*/ 124 w 352"/>
              <a:gd name="T71" fmla="*/ 202 h 352"/>
              <a:gd name="T72" fmla="*/ 212 w 352"/>
              <a:gd name="T73" fmla="*/ 283 h 352"/>
              <a:gd name="T74" fmla="*/ 195 w 352"/>
              <a:gd name="T75" fmla="*/ 232 h 352"/>
              <a:gd name="T76" fmla="*/ 234 w 352"/>
              <a:gd name="T77" fmla="*/ 186 h 352"/>
              <a:gd name="T78" fmla="*/ 282 w 352"/>
              <a:gd name="T79" fmla="*/ 194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2" h="352">
                <a:moveTo>
                  <a:pt x="235" y="176"/>
                </a:moveTo>
                <a:cubicBezTo>
                  <a:pt x="235" y="208"/>
                  <a:pt x="208" y="235"/>
                  <a:pt x="176" y="235"/>
                </a:cubicBezTo>
                <a:cubicBezTo>
                  <a:pt x="144" y="235"/>
                  <a:pt x="117" y="208"/>
                  <a:pt x="117" y="176"/>
                </a:cubicBezTo>
                <a:cubicBezTo>
                  <a:pt x="117" y="144"/>
                  <a:pt x="144" y="117"/>
                  <a:pt x="176" y="117"/>
                </a:cubicBezTo>
                <a:cubicBezTo>
                  <a:pt x="208" y="117"/>
                  <a:pt x="235" y="144"/>
                  <a:pt x="235" y="176"/>
                </a:cubicBezTo>
                <a:close/>
                <a:moveTo>
                  <a:pt x="270" y="0"/>
                </a:moveTo>
                <a:cubicBezTo>
                  <a:pt x="250" y="0"/>
                  <a:pt x="235" y="16"/>
                  <a:pt x="235" y="35"/>
                </a:cubicBezTo>
                <a:cubicBezTo>
                  <a:pt x="235" y="55"/>
                  <a:pt x="250" y="70"/>
                  <a:pt x="270" y="70"/>
                </a:cubicBezTo>
                <a:cubicBezTo>
                  <a:pt x="289" y="70"/>
                  <a:pt x="305" y="55"/>
                  <a:pt x="305" y="35"/>
                </a:cubicBezTo>
                <a:cubicBezTo>
                  <a:pt x="305" y="16"/>
                  <a:pt x="289" y="0"/>
                  <a:pt x="270" y="0"/>
                </a:cubicBezTo>
                <a:close/>
                <a:moveTo>
                  <a:pt x="82" y="23"/>
                </a:moveTo>
                <a:cubicBezTo>
                  <a:pt x="63" y="23"/>
                  <a:pt x="47" y="39"/>
                  <a:pt x="47" y="59"/>
                </a:cubicBezTo>
                <a:cubicBezTo>
                  <a:pt x="47" y="78"/>
                  <a:pt x="63" y="94"/>
                  <a:pt x="82" y="94"/>
                </a:cubicBezTo>
                <a:cubicBezTo>
                  <a:pt x="102" y="94"/>
                  <a:pt x="117" y="78"/>
                  <a:pt x="117" y="59"/>
                </a:cubicBezTo>
                <a:cubicBezTo>
                  <a:pt x="117" y="39"/>
                  <a:pt x="102" y="23"/>
                  <a:pt x="82" y="23"/>
                </a:cubicBezTo>
                <a:close/>
                <a:moveTo>
                  <a:pt x="35" y="211"/>
                </a:moveTo>
                <a:cubicBezTo>
                  <a:pt x="16" y="211"/>
                  <a:pt x="0" y="227"/>
                  <a:pt x="0" y="246"/>
                </a:cubicBezTo>
                <a:cubicBezTo>
                  <a:pt x="0" y="266"/>
                  <a:pt x="16" y="282"/>
                  <a:pt x="35" y="282"/>
                </a:cubicBezTo>
                <a:cubicBezTo>
                  <a:pt x="55" y="282"/>
                  <a:pt x="70" y="266"/>
                  <a:pt x="70" y="246"/>
                </a:cubicBezTo>
                <a:cubicBezTo>
                  <a:pt x="70" y="227"/>
                  <a:pt x="55" y="211"/>
                  <a:pt x="35" y="211"/>
                </a:cubicBezTo>
                <a:close/>
                <a:moveTo>
                  <a:pt x="223" y="282"/>
                </a:moveTo>
                <a:cubicBezTo>
                  <a:pt x="203" y="282"/>
                  <a:pt x="188" y="297"/>
                  <a:pt x="188" y="317"/>
                </a:cubicBezTo>
                <a:cubicBezTo>
                  <a:pt x="188" y="336"/>
                  <a:pt x="203" y="352"/>
                  <a:pt x="223" y="352"/>
                </a:cubicBezTo>
                <a:cubicBezTo>
                  <a:pt x="242" y="352"/>
                  <a:pt x="258" y="336"/>
                  <a:pt x="258" y="317"/>
                </a:cubicBezTo>
                <a:cubicBezTo>
                  <a:pt x="258" y="297"/>
                  <a:pt x="242" y="282"/>
                  <a:pt x="223" y="282"/>
                </a:cubicBezTo>
                <a:close/>
                <a:moveTo>
                  <a:pt x="317" y="164"/>
                </a:moveTo>
                <a:cubicBezTo>
                  <a:pt x="297" y="164"/>
                  <a:pt x="282" y="180"/>
                  <a:pt x="282" y="199"/>
                </a:cubicBezTo>
                <a:cubicBezTo>
                  <a:pt x="282" y="219"/>
                  <a:pt x="297" y="235"/>
                  <a:pt x="317" y="235"/>
                </a:cubicBezTo>
                <a:cubicBezTo>
                  <a:pt x="336" y="235"/>
                  <a:pt x="352" y="219"/>
                  <a:pt x="352" y="199"/>
                </a:cubicBezTo>
                <a:cubicBezTo>
                  <a:pt x="352" y="180"/>
                  <a:pt x="336" y="164"/>
                  <a:pt x="317" y="164"/>
                </a:cubicBezTo>
                <a:close/>
                <a:moveTo>
                  <a:pt x="250" y="64"/>
                </a:moveTo>
                <a:cubicBezTo>
                  <a:pt x="209" y="127"/>
                  <a:pt x="209" y="127"/>
                  <a:pt x="209" y="127"/>
                </a:cubicBezTo>
                <a:moveTo>
                  <a:pt x="139" y="130"/>
                </a:moveTo>
                <a:cubicBezTo>
                  <a:pt x="104" y="86"/>
                  <a:pt x="104" y="86"/>
                  <a:pt x="104" y="86"/>
                </a:cubicBezTo>
                <a:moveTo>
                  <a:pt x="67" y="231"/>
                </a:moveTo>
                <a:cubicBezTo>
                  <a:pt x="124" y="202"/>
                  <a:pt x="124" y="202"/>
                  <a:pt x="124" y="202"/>
                </a:cubicBezTo>
                <a:moveTo>
                  <a:pt x="212" y="283"/>
                </a:moveTo>
                <a:cubicBezTo>
                  <a:pt x="195" y="232"/>
                  <a:pt x="195" y="232"/>
                  <a:pt x="195" y="232"/>
                </a:cubicBezTo>
                <a:moveTo>
                  <a:pt x="234" y="186"/>
                </a:moveTo>
                <a:cubicBezTo>
                  <a:pt x="282" y="194"/>
                  <a:pt x="282" y="194"/>
                  <a:pt x="282" y="194"/>
                </a:cubicBezTo>
              </a:path>
            </a:pathLst>
          </a:custGeom>
          <a:noFill/>
          <a:ln w="12700" cap="sq">
            <a:solidFill>
              <a:schemeClr val="bg1">
                <a:lumMod val="65000"/>
              </a:schemeClr>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sz="1599">
              <a:gradFill>
                <a:gsLst>
                  <a:gs pos="0">
                    <a:srgbClr val="505050"/>
                  </a:gs>
                  <a:gs pos="100000">
                    <a:srgbClr val="505050"/>
                  </a:gs>
                </a:gsLst>
              </a:gradFill>
              <a:latin typeface="Segoe UI Semilight"/>
            </a:endParaRPr>
          </a:p>
        </p:txBody>
      </p:sp>
      <p:sp>
        <p:nvSpPr>
          <p:cNvPr id="156" name="globe_6" title="Icon of a monitor in front of a sphere made of lines">
            <a:extLst>
              <a:ext uri="{FF2B5EF4-FFF2-40B4-BE49-F238E27FC236}">
                <a16:creationId xmlns:a16="http://schemas.microsoft.com/office/drawing/2014/main" id="{9634601D-0ABF-4532-B141-7AFD95FB15AF}"/>
              </a:ext>
            </a:extLst>
          </p:cNvPr>
          <p:cNvSpPr>
            <a:spLocks noChangeAspect="1" noEditPoints="1"/>
          </p:cNvSpPr>
          <p:nvPr/>
        </p:nvSpPr>
        <p:spPr bwMode="auto">
          <a:xfrm>
            <a:off x="157137" y="3008165"/>
            <a:ext cx="280186" cy="300150"/>
          </a:xfrm>
          <a:custGeom>
            <a:avLst/>
            <a:gdLst>
              <a:gd name="T0" fmla="*/ 210 w 296"/>
              <a:gd name="T1" fmla="*/ 147 h 318"/>
              <a:gd name="T2" fmla="*/ 105 w 296"/>
              <a:gd name="T3" fmla="*/ 147 h 318"/>
              <a:gd name="T4" fmla="*/ 105 w 296"/>
              <a:gd name="T5" fmla="*/ 140 h 318"/>
              <a:gd name="T6" fmla="*/ 109 w 296"/>
              <a:gd name="T7" fmla="*/ 83 h 318"/>
              <a:gd name="T8" fmla="*/ 157 w 296"/>
              <a:gd name="T9" fmla="*/ 0 h 318"/>
              <a:gd name="T10" fmla="*/ 157 w 296"/>
              <a:gd name="T11" fmla="*/ 0 h 318"/>
              <a:gd name="T12" fmla="*/ 159 w 296"/>
              <a:gd name="T13" fmla="*/ 0 h 318"/>
              <a:gd name="T14" fmla="*/ 206 w 296"/>
              <a:gd name="T15" fmla="*/ 83 h 318"/>
              <a:gd name="T16" fmla="*/ 210 w 296"/>
              <a:gd name="T17" fmla="*/ 137 h 318"/>
              <a:gd name="T18" fmla="*/ 210 w 296"/>
              <a:gd name="T19" fmla="*/ 147 h 318"/>
              <a:gd name="T20" fmla="*/ 31 w 296"/>
              <a:gd name="T21" fmla="*/ 83 h 318"/>
              <a:gd name="T22" fmla="*/ 284 w 296"/>
              <a:gd name="T23" fmla="*/ 83 h 318"/>
              <a:gd name="T24" fmla="*/ 286 w 296"/>
              <a:gd name="T25" fmla="*/ 189 h 318"/>
              <a:gd name="T26" fmla="*/ 286 w 296"/>
              <a:gd name="T27" fmla="*/ 189 h 318"/>
              <a:gd name="T28" fmla="*/ 210 w 296"/>
              <a:gd name="T29" fmla="*/ 189 h 318"/>
              <a:gd name="T30" fmla="*/ 19 w 296"/>
              <a:gd name="T31" fmla="*/ 147 h 318"/>
              <a:gd name="T32" fmla="*/ 0 w 296"/>
              <a:gd name="T33" fmla="*/ 147 h 318"/>
              <a:gd name="T34" fmla="*/ 0 w 296"/>
              <a:gd name="T35" fmla="*/ 277 h 318"/>
              <a:gd name="T36" fmla="*/ 106 w 296"/>
              <a:gd name="T37" fmla="*/ 277 h 318"/>
              <a:gd name="T38" fmla="*/ 157 w 296"/>
              <a:gd name="T39" fmla="*/ 277 h 318"/>
              <a:gd name="T40" fmla="*/ 210 w 296"/>
              <a:gd name="T41" fmla="*/ 189 h 318"/>
              <a:gd name="T42" fmla="*/ 210 w 296"/>
              <a:gd name="T43" fmla="*/ 267 h 318"/>
              <a:gd name="T44" fmla="*/ 286 w 296"/>
              <a:gd name="T45" fmla="*/ 189 h 318"/>
              <a:gd name="T46" fmla="*/ 296 w 296"/>
              <a:gd name="T47" fmla="*/ 139 h 318"/>
              <a:gd name="T48" fmla="*/ 159 w 296"/>
              <a:gd name="T49" fmla="*/ 0 h 318"/>
              <a:gd name="T50" fmla="*/ 157 w 296"/>
              <a:gd name="T51" fmla="*/ 0 h 318"/>
              <a:gd name="T52" fmla="*/ 157 w 296"/>
              <a:gd name="T53" fmla="*/ 0 h 318"/>
              <a:gd name="T54" fmla="*/ 31 w 296"/>
              <a:gd name="T55" fmla="*/ 83 h 318"/>
              <a:gd name="T56" fmla="*/ 19 w 296"/>
              <a:gd name="T57" fmla="*/ 139 h 318"/>
              <a:gd name="T58" fmla="*/ 19 w 296"/>
              <a:gd name="T59" fmla="*/ 147 h 318"/>
              <a:gd name="T60" fmla="*/ 105 w 296"/>
              <a:gd name="T61" fmla="*/ 147 h 318"/>
              <a:gd name="T62" fmla="*/ 210 w 296"/>
              <a:gd name="T63" fmla="*/ 147 h 318"/>
              <a:gd name="T64" fmla="*/ 210 w 296"/>
              <a:gd name="T65" fmla="*/ 189 h 318"/>
              <a:gd name="T66" fmla="*/ 157 w 296"/>
              <a:gd name="T67" fmla="*/ 277 h 318"/>
              <a:gd name="T68" fmla="*/ 210 w 296"/>
              <a:gd name="T69" fmla="*/ 277 h 318"/>
              <a:gd name="T70" fmla="*/ 210 w 296"/>
              <a:gd name="T71" fmla="*/ 267 h 318"/>
              <a:gd name="T72" fmla="*/ 57 w 296"/>
              <a:gd name="T73" fmla="*/ 318 h 318"/>
              <a:gd name="T74" fmla="*/ 154 w 296"/>
              <a:gd name="T75" fmla="*/ 318 h 318"/>
              <a:gd name="T76" fmla="*/ 106 w 296"/>
              <a:gd name="T77" fmla="*/ 277 h 318"/>
              <a:gd name="T78" fmla="*/ 106 w 296"/>
              <a:gd name="T79" fmla="*/ 318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6" h="318">
                <a:moveTo>
                  <a:pt x="210" y="147"/>
                </a:moveTo>
                <a:cubicBezTo>
                  <a:pt x="105" y="147"/>
                  <a:pt x="105" y="147"/>
                  <a:pt x="105" y="147"/>
                </a:cubicBezTo>
                <a:cubicBezTo>
                  <a:pt x="105" y="145"/>
                  <a:pt x="105" y="142"/>
                  <a:pt x="105" y="140"/>
                </a:cubicBezTo>
                <a:cubicBezTo>
                  <a:pt x="105" y="120"/>
                  <a:pt x="106" y="100"/>
                  <a:pt x="109" y="83"/>
                </a:cubicBezTo>
                <a:cubicBezTo>
                  <a:pt x="118" y="35"/>
                  <a:pt x="136" y="1"/>
                  <a:pt x="157" y="0"/>
                </a:cubicBezTo>
                <a:cubicBezTo>
                  <a:pt x="157" y="0"/>
                  <a:pt x="157" y="0"/>
                  <a:pt x="157" y="0"/>
                </a:cubicBezTo>
                <a:cubicBezTo>
                  <a:pt x="158" y="0"/>
                  <a:pt x="159" y="0"/>
                  <a:pt x="159" y="0"/>
                </a:cubicBezTo>
                <a:cubicBezTo>
                  <a:pt x="180" y="2"/>
                  <a:pt x="198" y="35"/>
                  <a:pt x="206" y="83"/>
                </a:cubicBezTo>
                <a:cubicBezTo>
                  <a:pt x="208" y="100"/>
                  <a:pt x="210" y="118"/>
                  <a:pt x="210" y="137"/>
                </a:cubicBezTo>
                <a:cubicBezTo>
                  <a:pt x="210" y="142"/>
                  <a:pt x="210" y="147"/>
                  <a:pt x="210" y="147"/>
                </a:cubicBezTo>
                <a:close/>
                <a:moveTo>
                  <a:pt x="31" y="83"/>
                </a:moveTo>
                <a:cubicBezTo>
                  <a:pt x="284" y="83"/>
                  <a:pt x="284" y="83"/>
                  <a:pt x="284" y="83"/>
                </a:cubicBezTo>
                <a:moveTo>
                  <a:pt x="286" y="189"/>
                </a:moveTo>
                <a:cubicBezTo>
                  <a:pt x="286" y="189"/>
                  <a:pt x="286" y="189"/>
                  <a:pt x="286" y="189"/>
                </a:cubicBezTo>
                <a:cubicBezTo>
                  <a:pt x="210" y="189"/>
                  <a:pt x="210" y="189"/>
                  <a:pt x="210" y="189"/>
                </a:cubicBezTo>
                <a:moveTo>
                  <a:pt x="19" y="147"/>
                </a:moveTo>
                <a:cubicBezTo>
                  <a:pt x="0" y="147"/>
                  <a:pt x="0" y="147"/>
                  <a:pt x="0" y="147"/>
                </a:cubicBezTo>
                <a:cubicBezTo>
                  <a:pt x="0" y="277"/>
                  <a:pt x="0" y="277"/>
                  <a:pt x="0" y="277"/>
                </a:cubicBezTo>
                <a:cubicBezTo>
                  <a:pt x="106" y="277"/>
                  <a:pt x="106" y="277"/>
                  <a:pt x="106" y="277"/>
                </a:cubicBezTo>
                <a:cubicBezTo>
                  <a:pt x="157" y="277"/>
                  <a:pt x="157" y="277"/>
                  <a:pt x="157" y="277"/>
                </a:cubicBezTo>
                <a:moveTo>
                  <a:pt x="210" y="189"/>
                </a:moveTo>
                <a:cubicBezTo>
                  <a:pt x="210" y="267"/>
                  <a:pt x="210" y="267"/>
                  <a:pt x="210" y="267"/>
                </a:cubicBezTo>
                <a:cubicBezTo>
                  <a:pt x="245" y="252"/>
                  <a:pt x="272" y="224"/>
                  <a:pt x="286" y="189"/>
                </a:cubicBezTo>
                <a:cubicBezTo>
                  <a:pt x="292" y="174"/>
                  <a:pt x="296" y="156"/>
                  <a:pt x="296" y="139"/>
                </a:cubicBezTo>
                <a:cubicBezTo>
                  <a:pt x="296" y="63"/>
                  <a:pt x="235" y="1"/>
                  <a:pt x="159" y="0"/>
                </a:cubicBezTo>
                <a:cubicBezTo>
                  <a:pt x="159" y="0"/>
                  <a:pt x="158" y="0"/>
                  <a:pt x="157" y="0"/>
                </a:cubicBezTo>
                <a:cubicBezTo>
                  <a:pt x="157" y="0"/>
                  <a:pt x="157" y="0"/>
                  <a:pt x="157" y="0"/>
                </a:cubicBezTo>
                <a:cubicBezTo>
                  <a:pt x="101" y="0"/>
                  <a:pt x="52" y="34"/>
                  <a:pt x="31" y="83"/>
                </a:cubicBezTo>
                <a:cubicBezTo>
                  <a:pt x="23" y="100"/>
                  <a:pt x="19" y="119"/>
                  <a:pt x="19" y="139"/>
                </a:cubicBezTo>
                <a:cubicBezTo>
                  <a:pt x="19" y="142"/>
                  <a:pt x="19" y="145"/>
                  <a:pt x="19" y="147"/>
                </a:cubicBezTo>
                <a:cubicBezTo>
                  <a:pt x="105" y="147"/>
                  <a:pt x="105" y="147"/>
                  <a:pt x="105" y="147"/>
                </a:cubicBezTo>
                <a:cubicBezTo>
                  <a:pt x="210" y="147"/>
                  <a:pt x="210" y="147"/>
                  <a:pt x="210" y="147"/>
                </a:cubicBezTo>
                <a:cubicBezTo>
                  <a:pt x="210" y="189"/>
                  <a:pt x="210" y="189"/>
                  <a:pt x="210" y="189"/>
                </a:cubicBezTo>
                <a:moveTo>
                  <a:pt x="157" y="277"/>
                </a:moveTo>
                <a:cubicBezTo>
                  <a:pt x="210" y="277"/>
                  <a:pt x="210" y="277"/>
                  <a:pt x="210" y="277"/>
                </a:cubicBezTo>
                <a:cubicBezTo>
                  <a:pt x="210" y="267"/>
                  <a:pt x="210" y="267"/>
                  <a:pt x="210" y="267"/>
                </a:cubicBezTo>
                <a:moveTo>
                  <a:pt x="57" y="318"/>
                </a:moveTo>
                <a:cubicBezTo>
                  <a:pt x="154" y="318"/>
                  <a:pt x="154" y="318"/>
                  <a:pt x="154" y="318"/>
                </a:cubicBezTo>
                <a:moveTo>
                  <a:pt x="106" y="277"/>
                </a:moveTo>
                <a:cubicBezTo>
                  <a:pt x="106" y="318"/>
                  <a:pt x="106" y="318"/>
                  <a:pt x="106" y="318"/>
                </a:cubicBezTo>
              </a:path>
            </a:pathLst>
          </a:custGeom>
          <a:noFill/>
          <a:ln w="12700" cap="flat">
            <a:solidFill>
              <a:schemeClr val="bg1">
                <a:lumMod val="65000"/>
              </a:schemeClr>
            </a:solidFill>
            <a:prstDash val="solid"/>
            <a:miter lim="800000"/>
            <a:headEnd/>
            <a:tailEnd/>
          </a:ln>
          <a:extLst/>
        </p:spPr>
        <p:txBody>
          <a:bodyPr vert="horz" wrap="square" lIns="91427" tIns="45713" rIns="91427" bIns="45713" numCol="1" anchor="t" anchorCtr="0" compatLnSpc="1">
            <a:prstTxWarp prst="textNoShape">
              <a:avLst/>
            </a:prstTxWarp>
          </a:bodyPr>
          <a:lstStyle/>
          <a:p>
            <a:pPr defTabSz="932563"/>
            <a:endParaRPr lang="en-US" sz="1599">
              <a:solidFill>
                <a:srgbClr val="353535"/>
              </a:solidFill>
              <a:latin typeface="Segoe UI Semilight"/>
            </a:endParaRPr>
          </a:p>
        </p:txBody>
      </p:sp>
      <p:sp>
        <p:nvSpPr>
          <p:cNvPr id="157" name="Browser" title="Icon of a browser window">
            <a:extLst>
              <a:ext uri="{FF2B5EF4-FFF2-40B4-BE49-F238E27FC236}">
                <a16:creationId xmlns:a16="http://schemas.microsoft.com/office/drawing/2014/main" id="{E6135F35-A886-4587-9F0E-D0A4525C66BB}"/>
              </a:ext>
            </a:extLst>
          </p:cNvPr>
          <p:cNvSpPr>
            <a:spLocks noChangeAspect="1" noEditPoints="1"/>
          </p:cNvSpPr>
          <p:nvPr/>
        </p:nvSpPr>
        <p:spPr bwMode="auto">
          <a:xfrm>
            <a:off x="137495" y="5968610"/>
            <a:ext cx="319469" cy="255675"/>
          </a:xfrm>
          <a:custGeom>
            <a:avLst/>
            <a:gdLst>
              <a:gd name="T0" fmla="*/ 3750 w 3750"/>
              <a:gd name="T1" fmla="*/ 3000 h 3000"/>
              <a:gd name="T2" fmla="*/ 0 w 3750"/>
              <a:gd name="T3" fmla="*/ 3000 h 3000"/>
              <a:gd name="T4" fmla="*/ 0 w 3750"/>
              <a:gd name="T5" fmla="*/ 0 h 3000"/>
              <a:gd name="T6" fmla="*/ 3750 w 3750"/>
              <a:gd name="T7" fmla="*/ 0 h 3000"/>
              <a:gd name="T8" fmla="*/ 3750 w 3750"/>
              <a:gd name="T9" fmla="*/ 3000 h 3000"/>
              <a:gd name="T10" fmla="*/ 0 w 3750"/>
              <a:gd name="T11" fmla="*/ 750 h 3000"/>
              <a:gd name="T12" fmla="*/ 3750 w 3750"/>
              <a:gd name="T13" fmla="*/ 750 h 3000"/>
              <a:gd name="T14" fmla="*/ 3335 w 3750"/>
              <a:gd name="T15" fmla="*/ 375 h 3000"/>
              <a:gd name="T16" fmla="*/ 3375 w 3750"/>
              <a:gd name="T17" fmla="*/ 415 h 3000"/>
              <a:gd name="T18" fmla="*/ 3414 w 3750"/>
              <a:gd name="T19" fmla="*/ 375 h 3000"/>
              <a:gd name="T20" fmla="*/ 3375 w 3750"/>
              <a:gd name="T21" fmla="*/ 336 h 3000"/>
              <a:gd name="T22" fmla="*/ 3335 w 3750"/>
              <a:gd name="T23" fmla="*/ 375 h 3000"/>
              <a:gd name="T24" fmla="*/ 2886 w 3750"/>
              <a:gd name="T25" fmla="*/ 375 h 3000"/>
              <a:gd name="T26" fmla="*/ 2925 w 3750"/>
              <a:gd name="T27" fmla="*/ 415 h 3000"/>
              <a:gd name="T28" fmla="*/ 2965 w 3750"/>
              <a:gd name="T29" fmla="*/ 375 h 3000"/>
              <a:gd name="T30" fmla="*/ 2925 w 3750"/>
              <a:gd name="T31" fmla="*/ 336 h 3000"/>
              <a:gd name="T32" fmla="*/ 2886 w 3750"/>
              <a:gd name="T33" fmla="*/ 375 h 3000"/>
              <a:gd name="T34" fmla="*/ 2437 w 3750"/>
              <a:gd name="T35" fmla="*/ 375 h 3000"/>
              <a:gd name="T36" fmla="*/ 2476 w 3750"/>
              <a:gd name="T37" fmla="*/ 415 h 3000"/>
              <a:gd name="T38" fmla="*/ 2516 w 3750"/>
              <a:gd name="T39" fmla="*/ 375 h 3000"/>
              <a:gd name="T40" fmla="*/ 2476 w 3750"/>
              <a:gd name="T41" fmla="*/ 336 h 3000"/>
              <a:gd name="T42" fmla="*/ 2437 w 3750"/>
              <a:gd name="T43" fmla="*/ 375 h 3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50" h="3000">
                <a:moveTo>
                  <a:pt x="3750" y="3000"/>
                </a:moveTo>
                <a:cubicBezTo>
                  <a:pt x="0" y="3000"/>
                  <a:pt x="0" y="3000"/>
                  <a:pt x="0" y="3000"/>
                </a:cubicBezTo>
                <a:cubicBezTo>
                  <a:pt x="0" y="0"/>
                  <a:pt x="0" y="0"/>
                  <a:pt x="0" y="0"/>
                </a:cubicBezTo>
                <a:cubicBezTo>
                  <a:pt x="3750" y="0"/>
                  <a:pt x="3750" y="0"/>
                  <a:pt x="3750" y="0"/>
                </a:cubicBezTo>
                <a:lnTo>
                  <a:pt x="3750" y="3000"/>
                </a:lnTo>
                <a:close/>
                <a:moveTo>
                  <a:pt x="0" y="750"/>
                </a:moveTo>
                <a:cubicBezTo>
                  <a:pt x="3750" y="750"/>
                  <a:pt x="3750" y="750"/>
                  <a:pt x="3750" y="750"/>
                </a:cubicBezTo>
                <a:moveTo>
                  <a:pt x="3335" y="375"/>
                </a:moveTo>
                <a:cubicBezTo>
                  <a:pt x="3335" y="397"/>
                  <a:pt x="3353" y="415"/>
                  <a:pt x="3375" y="415"/>
                </a:cubicBezTo>
                <a:cubicBezTo>
                  <a:pt x="3397" y="415"/>
                  <a:pt x="3414" y="397"/>
                  <a:pt x="3414" y="375"/>
                </a:cubicBezTo>
                <a:cubicBezTo>
                  <a:pt x="3414" y="353"/>
                  <a:pt x="3397" y="336"/>
                  <a:pt x="3375" y="336"/>
                </a:cubicBezTo>
                <a:cubicBezTo>
                  <a:pt x="3353" y="336"/>
                  <a:pt x="3335" y="353"/>
                  <a:pt x="3335" y="375"/>
                </a:cubicBezTo>
                <a:close/>
                <a:moveTo>
                  <a:pt x="2886" y="375"/>
                </a:moveTo>
                <a:cubicBezTo>
                  <a:pt x="2886" y="397"/>
                  <a:pt x="2904" y="415"/>
                  <a:pt x="2925" y="415"/>
                </a:cubicBezTo>
                <a:cubicBezTo>
                  <a:pt x="2947" y="415"/>
                  <a:pt x="2965" y="397"/>
                  <a:pt x="2965" y="375"/>
                </a:cubicBezTo>
                <a:cubicBezTo>
                  <a:pt x="2965" y="353"/>
                  <a:pt x="2947" y="336"/>
                  <a:pt x="2925" y="336"/>
                </a:cubicBezTo>
                <a:cubicBezTo>
                  <a:pt x="2904" y="336"/>
                  <a:pt x="2886" y="353"/>
                  <a:pt x="2886" y="375"/>
                </a:cubicBezTo>
                <a:close/>
                <a:moveTo>
                  <a:pt x="2437" y="375"/>
                </a:moveTo>
                <a:cubicBezTo>
                  <a:pt x="2437" y="397"/>
                  <a:pt x="2454" y="415"/>
                  <a:pt x="2476" y="415"/>
                </a:cubicBezTo>
                <a:cubicBezTo>
                  <a:pt x="2498" y="415"/>
                  <a:pt x="2516" y="397"/>
                  <a:pt x="2516" y="375"/>
                </a:cubicBezTo>
                <a:cubicBezTo>
                  <a:pt x="2516" y="353"/>
                  <a:pt x="2498" y="336"/>
                  <a:pt x="2476" y="336"/>
                </a:cubicBezTo>
                <a:cubicBezTo>
                  <a:pt x="2454" y="336"/>
                  <a:pt x="2437" y="353"/>
                  <a:pt x="2437" y="375"/>
                </a:cubicBez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sz="1599">
              <a:solidFill>
                <a:srgbClr val="353535"/>
              </a:solidFill>
              <a:latin typeface="Segoe UI Semilight"/>
            </a:endParaRPr>
          </a:p>
        </p:txBody>
      </p:sp>
      <p:grpSp>
        <p:nvGrpSpPr>
          <p:cNvPr id="158" name="Group 157">
            <a:extLst>
              <a:ext uri="{FF2B5EF4-FFF2-40B4-BE49-F238E27FC236}">
                <a16:creationId xmlns:a16="http://schemas.microsoft.com/office/drawing/2014/main" id="{22DCB5C9-95D6-42FE-BAE2-69A027AC055D}"/>
              </a:ext>
            </a:extLst>
          </p:cNvPr>
          <p:cNvGrpSpPr/>
          <p:nvPr/>
        </p:nvGrpSpPr>
        <p:grpSpPr>
          <a:xfrm>
            <a:off x="177095" y="4996700"/>
            <a:ext cx="240268" cy="240690"/>
            <a:chOff x="4565921" y="3369898"/>
            <a:chExt cx="242888" cy="243314"/>
          </a:xfrm>
        </p:grpSpPr>
        <p:sp>
          <p:nvSpPr>
            <p:cNvPr id="159" name="Freeform: Shape 158">
              <a:extLst>
                <a:ext uri="{FF2B5EF4-FFF2-40B4-BE49-F238E27FC236}">
                  <a16:creationId xmlns:a16="http://schemas.microsoft.com/office/drawing/2014/main" id="{6D87D95B-8664-4F81-B458-B2960B6A2A48}"/>
                </a:ext>
              </a:extLst>
            </p:cNvPr>
            <p:cNvSpPr/>
            <p:nvPr/>
          </p:nvSpPr>
          <p:spPr>
            <a:xfrm>
              <a:off x="4694509" y="3369898"/>
              <a:ext cx="114300" cy="114300"/>
            </a:xfrm>
            <a:custGeom>
              <a:avLst/>
              <a:gdLst>
                <a:gd name="connsiteX0" fmla="*/ 7348 w 114300"/>
                <a:gd name="connsiteY0" fmla="*/ 7348 h 114300"/>
                <a:gd name="connsiteX1" fmla="*/ 115933 w 114300"/>
                <a:gd name="connsiteY1" fmla="*/ 7348 h 114300"/>
                <a:gd name="connsiteX2" fmla="*/ 115933 w 114300"/>
                <a:gd name="connsiteY2" fmla="*/ 115933 h 114300"/>
                <a:gd name="connsiteX3" fmla="*/ 7348 w 114300"/>
                <a:gd name="connsiteY3" fmla="*/ 115933 h 114300"/>
              </a:gdLst>
              <a:ahLst/>
              <a:cxnLst>
                <a:cxn ang="0">
                  <a:pos x="connsiteX0" y="connsiteY0"/>
                </a:cxn>
                <a:cxn ang="0">
                  <a:pos x="connsiteX1" y="connsiteY1"/>
                </a:cxn>
                <a:cxn ang="0">
                  <a:pos x="connsiteX2" y="connsiteY2"/>
                </a:cxn>
                <a:cxn ang="0">
                  <a:pos x="connsiteX3" y="connsiteY3"/>
                </a:cxn>
              </a:cxnLst>
              <a:rect l="l" t="t" r="r" b="b"/>
              <a:pathLst>
                <a:path w="114300" h="114300">
                  <a:moveTo>
                    <a:pt x="7348" y="7348"/>
                  </a:moveTo>
                  <a:lnTo>
                    <a:pt x="115933" y="7348"/>
                  </a:lnTo>
                  <a:lnTo>
                    <a:pt x="115933" y="115933"/>
                  </a:lnTo>
                  <a:lnTo>
                    <a:pt x="7348" y="115933"/>
                  </a:ln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sp>
          <p:nvSpPr>
            <p:cNvPr id="160" name="Freeform: Shape 159">
              <a:extLst>
                <a:ext uri="{FF2B5EF4-FFF2-40B4-BE49-F238E27FC236}">
                  <a16:creationId xmlns:a16="http://schemas.microsoft.com/office/drawing/2014/main" id="{B526FAAB-F28D-405B-81D0-85E0A945FA1C}"/>
                </a:ext>
              </a:extLst>
            </p:cNvPr>
            <p:cNvSpPr/>
            <p:nvPr/>
          </p:nvSpPr>
          <p:spPr>
            <a:xfrm>
              <a:off x="4565921" y="3498486"/>
              <a:ext cx="114300" cy="114300"/>
            </a:xfrm>
            <a:custGeom>
              <a:avLst/>
              <a:gdLst>
                <a:gd name="connsiteX0" fmla="*/ 7348 w 114300"/>
                <a:gd name="connsiteY0" fmla="*/ 7348 h 114300"/>
                <a:gd name="connsiteX1" fmla="*/ 115933 w 114300"/>
                <a:gd name="connsiteY1" fmla="*/ 7348 h 114300"/>
                <a:gd name="connsiteX2" fmla="*/ 115933 w 114300"/>
                <a:gd name="connsiteY2" fmla="*/ 115933 h 114300"/>
                <a:gd name="connsiteX3" fmla="*/ 7348 w 114300"/>
                <a:gd name="connsiteY3" fmla="*/ 115933 h 114300"/>
              </a:gdLst>
              <a:ahLst/>
              <a:cxnLst>
                <a:cxn ang="0">
                  <a:pos x="connsiteX0" y="connsiteY0"/>
                </a:cxn>
                <a:cxn ang="0">
                  <a:pos x="connsiteX1" y="connsiteY1"/>
                </a:cxn>
                <a:cxn ang="0">
                  <a:pos x="connsiteX2" y="connsiteY2"/>
                </a:cxn>
                <a:cxn ang="0">
                  <a:pos x="connsiteX3" y="connsiteY3"/>
                </a:cxn>
              </a:cxnLst>
              <a:rect l="l" t="t" r="r" b="b"/>
              <a:pathLst>
                <a:path w="114300" h="114300">
                  <a:moveTo>
                    <a:pt x="7348" y="7348"/>
                  </a:moveTo>
                  <a:lnTo>
                    <a:pt x="115933" y="7348"/>
                  </a:lnTo>
                  <a:lnTo>
                    <a:pt x="115933" y="115933"/>
                  </a:lnTo>
                  <a:lnTo>
                    <a:pt x="7348" y="115933"/>
                  </a:ln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sp>
          <p:nvSpPr>
            <p:cNvPr id="161" name="Freeform: Shape 160">
              <a:extLst>
                <a:ext uri="{FF2B5EF4-FFF2-40B4-BE49-F238E27FC236}">
                  <a16:creationId xmlns:a16="http://schemas.microsoft.com/office/drawing/2014/main" id="{E1412808-EB4A-4BF1-B84D-47616EC29B98}"/>
                </a:ext>
              </a:extLst>
            </p:cNvPr>
            <p:cNvSpPr/>
            <p:nvPr/>
          </p:nvSpPr>
          <p:spPr>
            <a:xfrm>
              <a:off x="4693969" y="3498912"/>
              <a:ext cx="114300" cy="114300"/>
            </a:xfrm>
            <a:custGeom>
              <a:avLst/>
              <a:gdLst>
                <a:gd name="connsiteX0" fmla="*/ 115933 w 114300"/>
                <a:gd name="connsiteY0" fmla="*/ 7348 h 114300"/>
                <a:gd name="connsiteX1" fmla="*/ 115933 w 114300"/>
                <a:gd name="connsiteY1" fmla="*/ 115933 h 114300"/>
                <a:gd name="connsiteX2" fmla="*/ 7348 w 114300"/>
                <a:gd name="connsiteY2" fmla="*/ 115933 h 114300"/>
                <a:gd name="connsiteX3" fmla="*/ 7348 w 114300"/>
                <a:gd name="connsiteY3" fmla="*/ 7348 h 114300"/>
              </a:gdLst>
              <a:ahLst/>
              <a:cxnLst>
                <a:cxn ang="0">
                  <a:pos x="connsiteX0" y="connsiteY0"/>
                </a:cxn>
                <a:cxn ang="0">
                  <a:pos x="connsiteX1" y="connsiteY1"/>
                </a:cxn>
                <a:cxn ang="0">
                  <a:pos x="connsiteX2" y="connsiteY2"/>
                </a:cxn>
                <a:cxn ang="0">
                  <a:pos x="connsiteX3" y="connsiteY3"/>
                </a:cxn>
              </a:cxnLst>
              <a:rect l="l" t="t" r="r" b="b"/>
              <a:pathLst>
                <a:path w="114300" h="114300">
                  <a:moveTo>
                    <a:pt x="115933" y="7348"/>
                  </a:moveTo>
                  <a:lnTo>
                    <a:pt x="115933" y="115933"/>
                  </a:lnTo>
                  <a:lnTo>
                    <a:pt x="7348" y="115933"/>
                  </a:lnTo>
                  <a:lnTo>
                    <a:pt x="7348" y="7348"/>
                  </a:ln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sp>
          <p:nvSpPr>
            <p:cNvPr id="162" name="Freeform: Shape 161">
              <a:extLst>
                <a:ext uri="{FF2B5EF4-FFF2-40B4-BE49-F238E27FC236}">
                  <a16:creationId xmlns:a16="http://schemas.microsoft.com/office/drawing/2014/main" id="{EE5D07A4-3522-400D-AF47-4BD643A0C5DC}"/>
                </a:ext>
              </a:extLst>
            </p:cNvPr>
            <p:cNvSpPr/>
            <p:nvPr/>
          </p:nvSpPr>
          <p:spPr>
            <a:xfrm>
              <a:off x="4566176" y="3370324"/>
              <a:ext cx="114300" cy="114300"/>
            </a:xfrm>
            <a:custGeom>
              <a:avLst/>
              <a:gdLst>
                <a:gd name="connsiteX0" fmla="*/ 115933 w 114300"/>
                <a:gd name="connsiteY0" fmla="*/ 7348 h 114300"/>
                <a:gd name="connsiteX1" fmla="*/ 115933 w 114300"/>
                <a:gd name="connsiteY1" fmla="*/ 115933 h 114300"/>
                <a:gd name="connsiteX2" fmla="*/ 7348 w 114300"/>
                <a:gd name="connsiteY2" fmla="*/ 115933 h 114300"/>
                <a:gd name="connsiteX3" fmla="*/ 7348 w 114300"/>
                <a:gd name="connsiteY3" fmla="*/ 7348 h 114300"/>
              </a:gdLst>
              <a:ahLst/>
              <a:cxnLst>
                <a:cxn ang="0">
                  <a:pos x="connsiteX0" y="connsiteY0"/>
                </a:cxn>
                <a:cxn ang="0">
                  <a:pos x="connsiteX1" y="connsiteY1"/>
                </a:cxn>
                <a:cxn ang="0">
                  <a:pos x="connsiteX2" y="connsiteY2"/>
                </a:cxn>
                <a:cxn ang="0">
                  <a:pos x="connsiteX3" y="connsiteY3"/>
                </a:cxn>
              </a:cxnLst>
              <a:rect l="l" t="t" r="r" b="b"/>
              <a:pathLst>
                <a:path w="114300" h="114300">
                  <a:moveTo>
                    <a:pt x="115933" y="7348"/>
                  </a:moveTo>
                  <a:lnTo>
                    <a:pt x="115933" y="115933"/>
                  </a:lnTo>
                  <a:lnTo>
                    <a:pt x="7348" y="115933"/>
                  </a:lnTo>
                  <a:lnTo>
                    <a:pt x="7348" y="7348"/>
                  </a:ln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grpSp>
      <p:sp>
        <p:nvSpPr>
          <p:cNvPr id="163" name="Database_EFC7" title="Icon of a cylinder">
            <a:extLst>
              <a:ext uri="{FF2B5EF4-FFF2-40B4-BE49-F238E27FC236}">
                <a16:creationId xmlns:a16="http://schemas.microsoft.com/office/drawing/2014/main" id="{904C4699-EC6C-48B4-AA22-C110D1084DF8}"/>
              </a:ext>
            </a:extLst>
          </p:cNvPr>
          <p:cNvSpPr>
            <a:spLocks noChangeAspect="1" noEditPoints="1"/>
          </p:cNvSpPr>
          <p:nvPr/>
        </p:nvSpPr>
        <p:spPr bwMode="auto">
          <a:xfrm>
            <a:off x="179254" y="2042125"/>
            <a:ext cx="235951" cy="306699"/>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sz="1599">
              <a:solidFill>
                <a:srgbClr val="353535"/>
              </a:solidFill>
              <a:latin typeface="Segoe UI Semilight"/>
            </a:endParaRPr>
          </a:p>
        </p:txBody>
      </p:sp>
      <p:sp>
        <p:nvSpPr>
          <p:cNvPr id="140" name="Title 1">
            <a:extLst>
              <a:ext uri="{FF2B5EF4-FFF2-40B4-BE49-F238E27FC236}">
                <a16:creationId xmlns:a16="http://schemas.microsoft.com/office/drawing/2014/main" id="{271AD378-B0AB-4F9B-8B88-DBC929A9956A}"/>
              </a:ext>
            </a:extLst>
          </p:cNvPr>
          <p:cNvSpPr txBox="1">
            <a:spLocks/>
          </p:cNvSpPr>
          <p:nvPr/>
        </p:nvSpPr>
        <p:spPr>
          <a:xfrm>
            <a:off x="275482" y="480850"/>
            <a:ext cx="2442815" cy="917444"/>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r>
              <a:rPr lang="en-US" sz="4399">
                <a:solidFill>
                  <a:srgbClr val="FFFFFF"/>
                </a:solidFill>
                <a:latin typeface="Segoe UI Light"/>
              </a:rPr>
              <a:t>Benefits</a:t>
            </a:r>
          </a:p>
        </p:txBody>
      </p:sp>
      <p:sp>
        <p:nvSpPr>
          <p:cNvPr id="79" name="Text Placeholder 3">
            <a:extLst>
              <a:ext uri="{FF2B5EF4-FFF2-40B4-BE49-F238E27FC236}">
                <a16:creationId xmlns:a16="http://schemas.microsoft.com/office/drawing/2014/main" id="{C63FC02F-784B-4586-B5B0-69107C366571}"/>
              </a:ext>
            </a:extLst>
          </p:cNvPr>
          <p:cNvSpPr txBox="1">
            <a:spLocks/>
          </p:cNvSpPr>
          <p:nvPr/>
        </p:nvSpPr>
        <p:spPr>
          <a:xfrm>
            <a:off x="8038842" y="495"/>
            <a:ext cx="4396751" cy="6993532"/>
          </a:xfrm>
          <a:prstGeom prst="rect">
            <a:avLst/>
          </a:prstGeom>
          <a:solidFill>
            <a:schemeClr val="bg1">
              <a:lumMod val="95000"/>
            </a:schemeClr>
          </a:solidFill>
        </p:spPr>
        <p:txBody>
          <a:bodyPr wrap="square" lIns="182854" tIns="182854" rIns="274281" bIns="182854" anchor="ctr">
            <a:no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32563">
              <a:lnSpc>
                <a:spcPct val="100000"/>
              </a:lnSpc>
              <a:spcBef>
                <a:spcPts val="2400"/>
              </a:spcBef>
              <a:buSzPct val="100000"/>
              <a:buNone/>
            </a:pPr>
            <a:r>
              <a:rPr lang="en-US" sz="2000">
                <a:solidFill>
                  <a:srgbClr val="353535"/>
                </a:solidFill>
                <a:latin typeface="Segoe UI Semilight"/>
                <a:cs typeface="Segoe UI Semilight" panose="020B0402040204020203" pitchFamily="34" charset="0"/>
              </a:rPr>
              <a:t>Places Office 365 cache data in network-based container. </a:t>
            </a:r>
          </a:p>
          <a:p>
            <a:pPr marL="0" indent="0" defTabSz="932563">
              <a:lnSpc>
                <a:spcPct val="100000"/>
              </a:lnSpc>
              <a:spcBef>
                <a:spcPts val="2400"/>
              </a:spcBef>
              <a:buSzPct val="100000"/>
              <a:buNone/>
            </a:pPr>
            <a:r>
              <a:rPr lang="en-US" sz="2000">
                <a:solidFill>
                  <a:srgbClr val="353535"/>
                </a:solidFill>
                <a:latin typeface="Segoe UI Semilight"/>
                <a:cs typeface="Segoe UI Semilight" panose="020B0402040204020203" pitchFamily="34" charset="0"/>
              </a:rPr>
              <a:t>Enables roaming of Outlook OST, OneDrive cache, Windows Search, and more…</a:t>
            </a:r>
          </a:p>
          <a:p>
            <a:pPr marL="0" indent="0" defTabSz="932563">
              <a:lnSpc>
                <a:spcPct val="100000"/>
              </a:lnSpc>
              <a:spcBef>
                <a:spcPts val="2400"/>
              </a:spcBef>
              <a:buSzPct val="100000"/>
              <a:buNone/>
            </a:pPr>
            <a:r>
              <a:rPr lang="en-US" sz="2000">
                <a:solidFill>
                  <a:srgbClr val="353535"/>
                </a:solidFill>
                <a:latin typeface="Segoe UI Semilight"/>
                <a:cs typeface="Segoe UI Semilight" panose="020B0402040204020203" pitchFamily="34" charset="0"/>
              </a:rPr>
              <a:t>Office apps have native performance and behavior.</a:t>
            </a:r>
          </a:p>
          <a:p>
            <a:pPr marL="0" indent="0" defTabSz="932563">
              <a:lnSpc>
                <a:spcPct val="100000"/>
              </a:lnSpc>
              <a:spcBef>
                <a:spcPts val="2400"/>
              </a:spcBef>
              <a:buSzPct val="100000"/>
              <a:buNone/>
            </a:pPr>
            <a:r>
              <a:rPr lang="en-US" sz="2000">
                <a:solidFill>
                  <a:srgbClr val="353535"/>
                </a:solidFill>
                <a:latin typeface="Segoe UI Semilight"/>
                <a:cs typeface="Segoe UI Semilight" panose="020B0402040204020203" pitchFamily="34" charset="0"/>
              </a:rPr>
              <a:t>Works alongside other profile management platforms.</a:t>
            </a:r>
          </a:p>
        </p:txBody>
      </p:sp>
      <p:grpSp>
        <p:nvGrpSpPr>
          <p:cNvPr id="4" name="Group 3">
            <a:extLst>
              <a:ext uri="{FF2B5EF4-FFF2-40B4-BE49-F238E27FC236}">
                <a16:creationId xmlns:a16="http://schemas.microsoft.com/office/drawing/2014/main" id="{CBCEC2DF-318C-4C40-8AD2-9B987F14E898}"/>
              </a:ext>
            </a:extLst>
          </p:cNvPr>
          <p:cNvGrpSpPr/>
          <p:nvPr/>
        </p:nvGrpSpPr>
        <p:grpSpPr>
          <a:xfrm>
            <a:off x="3751664" y="783516"/>
            <a:ext cx="3901470" cy="5427495"/>
            <a:chOff x="3751314" y="783129"/>
            <a:chExt cx="3902024" cy="5428265"/>
          </a:xfrm>
        </p:grpSpPr>
        <p:grpSp>
          <p:nvGrpSpPr>
            <p:cNvPr id="7" name="Group 6">
              <a:extLst>
                <a:ext uri="{FF2B5EF4-FFF2-40B4-BE49-F238E27FC236}">
                  <a16:creationId xmlns:a16="http://schemas.microsoft.com/office/drawing/2014/main" id="{2593CEFB-F3ED-49B8-AEE6-A4C3CA98B5DD}"/>
                </a:ext>
              </a:extLst>
            </p:cNvPr>
            <p:cNvGrpSpPr/>
            <p:nvPr/>
          </p:nvGrpSpPr>
          <p:grpSpPr>
            <a:xfrm>
              <a:off x="3751314" y="783129"/>
              <a:ext cx="3902024" cy="5428265"/>
              <a:chOff x="8259814" y="723298"/>
              <a:chExt cx="3902024" cy="5428265"/>
            </a:xfrm>
          </p:grpSpPr>
          <p:sp>
            <p:nvSpPr>
              <p:cNvPr id="76" name="Rectangle 75">
                <a:extLst>
                  <a:ext uri="{FF2B5EF4-FFF2-40B4-BE49-F238E27FC236}">
                    <a16:creationId xmlns:a16="http://schemas.microsoft.com/office/drawing/2014/main" id="{C82CE879-2C30-4D68-B59A-C5EC6A3F8038}"/>
                  </a:ext>
                </a:extLst>
              </p:cNvPr>
              <p:cNvSpPr/>
              <p:nvPr/>
            </p:nvSpPr>
            <p:spPr bwMode="auto">
              <a:xfrm>
                <a:off x="8259814" y="4841008"/>
                <a:ext cx="3902024" cy="803445"/>
              </a:xfrm>
              <a:prstGeom prst="rect">
                <a:avLst/>
              </a:prstGeom>
              <a:solidFill>
                <a:schemeClr val="bg1"/>
              </a:solidFill>
              <a:ln w="3175">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88" name="Group 87">
                <a:extLst>
                  <a:ext uri="{FF2B5EF4-FFF2-40B4-BE49-F238E27FC236}">
                    <a16:creationId xmlns:a16="http://schemas.microsoft.com/office/drawing/2014/main" id="{2E156EBA-ADF8-4D6C-BD96-6810E372FA29}"/>
                  </a:ext>
                </a:extLst>
              </p:cNvPr>
              <p:cNvGrpSpPr/>
              <p:nvPr/>
            </p:nvGrpSpPr>
            <p:grpSpPr>
              <a:xfrm>
                <a:off x="9465627" y="4333898"/>
                <a:ext cx="1490399" cy="1817665"/>
                <a:chOff x="10619543" y="1153479"/>
                <a:chExt cx="1490399" cy="1817665"/>
              </a:xfrm>
            </p:grpSpPr>
            <p:sp>
              <p:nvSpPr>
                <p:cNvPr id="89" name="Can 43">
                  <a:extLst>
                    <a:ext uri="{FF2B5EF4-FFF2-40B4-BE49-F238E27FC236}">
                      <a16:creationId xmlns:a16="http://schemas.microsoft.com/office/drawing/2014/main" id="{EFEF5C85-1212-4C44-9BA4-A810A0FE091F}"/>
                    </a:ext>
                  </a:extLst>
                </p:cNvPr>
                <p:cNvSpPr>
                  <a:spLocks noChangeAspect="1"/>
                </p:cNvSpPr>
                <p:nvPr/>
              </p:nvSpPr>
              <p:spPr>
                <a:xfrm>
                  <a:off x="10619543" y="2074013"/>
                  <a:ext cx="1490399" cy="897131"/>
                </a:xfrm>
                <a:prstGeom prst="can">
                  <a:avLst>
                    <a:gd name="adj" fmla="val 50000"/>
                  </a:avLst>
                </a:prstGeom>
                <a:solidFill>
                  <a:schemeClr val="accent2">
                    <a:lumMod val="75000"/>
                  </a:schemeClr>
                </a:solid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sp>
              <p:nvSpPr>
                <p:cNvPr id="90" name="Can 44">
                  <a:extLst>
                    <a:ext uri="{FF2B5EF4-FFF2-40B4-BE49-F238E27FC236}">
                      <a16:creationId xmlns:a16="http://schemas.microsoft.com/office/drawing/2014/main" id="{344C9A69-E5EC-4E39-B48C-B409FF9A48CB}"/>
                    </a:ext>
                  </a:extLst>
                </p:cNvPr>
                <p:cNvSpPr>
                  <a:spLocks noChangeAspect="1"/>
                </p:cNvSpPr>
                <p:nvPr/>
              </p:nvSpPr>
              <p:spPr>
                <a:xfrm>
                  <a:off x="10619543" y="1607533"/>
                  <a:ext cx="1490399" cy="897131"/>
                </a:xfrm>
                <a:prstGeom prst="can">
                  <a:avLst>
                    <a:gd name="adj" fmla="val 50000"/>
                  </a:avLst>
                </a:prstGeom>
                <a:solidFill>
                  <a:schemeClr val="accent2">
                    <a:lumMod val="75000"/>
                  </a:schemeClr>
                </a:solid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sp>
              <p:nvSpPr>
                <p:cNvPr id="91" name="Can 45">
                  <a:extLst>
                    <a:ext uri="{FF2B5EF4-FFF2-40B4-BE49-F238E27FC236}">
                      <a16:creationId xmlns:a16="http://schemas.microsoft.com/office/drawing/2014/main" id="{C7E9EDBF-2204-47C3-91B6-E84F7A01911A}"/>
                    </a:ext>
                  </a:extLst>
                </p:cNvPr>
                <p:cNvSpPr>
                  <a:spLocks noChangeAspect="1"/>
                </p:cNvSpPr>
                <p:nvPr/>
              </p:nvSpPr>
              <p:spPr>
                <a:xfrm>
                  <a:off x="10619543" y="1153479"/>
                  <a:ext cx="1490399" cy="897131"/>
                </a:xfrm>
                <a:prstGeom prst="can">
                  <a:avLst>
                    <a:gd name="adj" fmla="val 50000"/>
                  </a:avLst>
                </a:prstGeom>
                <a:solidFill>
                  <a:schemeClr val="accent2">
                    <a:lumMod val="75000"/>
                  </a:schemeClr>
                </a:solid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grpSp>
          <p:sp>
            <p:nvSpPr>
              <p:cNvPr id="92" name="TextBox 91">
                <a:extLst>
                  <a:ext uri="{FF2B5EF4-FFF2-40B4-BE49-F238E27FC236}">
                    <a16:creationId xmlns:a16="http://schemas.microsoft.com/office/drawing/2014/main" id="{3866809A-BE4C-4222-A460-94D54FE201BE}"/>
                  </a:ext>
                </a:extLst>
              </p:cNvPr>
              <p:cNvSpPr txBox="1">
                <a:spLocks noChangeAspect="1"/>
              </p:cNvSpPr>
              <p:nvPr/>
            </p:nvSpPr>
            <p:spPr>
              <a:xfrm>
                <a:off x="9188090" y="3836368"/>
                <a:ext cx="2045472" cy="376738"/>
              </a:xfrm>
              <a:prstGeom prst="rect">
                <a:avLst/>
              </a:prstGeom>
              <a:noFill/>
            </p:spPr>
            <p:txBody>
              <a:bodyPr wrap="square" rtlCol="0">
                <a:spAutoFit/>
              </a:bodyPr>
              <a:lstStyle/>
              <a:p>
                <a:pPr algn="ctr" defTabSz="932563"/>
                <a:r>
                  <a:rPr lang="en-US" sz="1800">
                    <a:solidFill>
                      <a:srgbClr val="353535"/>
                    </a:solidFill>
                    <a:latin typeface="Helvetica Neue Medium" panose="02000503000000020004" pitchFamily="2" charset="0"/>
                    <a:ea typeface="Helvetica Neue Medium" panose="02000503000000020004" pitchFamily="2" charset="0"/>
                    <a:cs typeface="Helvetica Neue Medium" panose="02000503000000020004" pitchFamily="2" charset="0"/>
                  </a:rPr>
                  <a:t>SMB Storage</a:t>
                </a:r>
              </a:p>
            </p:txBody>
          </p:sp>
          <p:grpSp>
            <p:nvGrpSpPr>
              <p:cNvPr id="93" name="Group 92">
                <a:extLst>
                  <a:ext uri="{FF2B5EF4-FFF2-40B4-BE49-F238E27FC236}">
                    <a16:creationId xmlns:a16="http://schemas.microsoft.com/office/drawing/2014/main" id="{A2D7E9DB-A9EA-4309-8ED5-1F544183D274}"/>
                  </a:ext>
                </a:extLst>
              </p:cNvPr>
              <p:cNvGrpSpPr>
                <a:grpSpLocks noChangeAspect="1"/>
              </p:cNvGrpSpPr>
              <p:nvPr/>
            </p:nvGrpSpPr>
            <p:grpSpPr>
              <a:xfrm>
                <a:off x="8754433" y="723298"/>
                <a:ext cx="2959230" cy="2364334"/>
                <a:chOff x="1508674" y="1130464"/>
                <a:chExt cx="5778303" cy="4616686"/>
              </a:xfrm>
            </p:grpSpPr>
            <p:grpSp>
              <p:nvGrpSpPr>
                <p:cNvPr id="94" name="Group 93">
                  <a:extLst>
                    <a:ext uri="{FF2B5EF4-FFF2-40B4-BE49-F238E27FC236}">
                      <a16:creationId xmlns:a16="http://schemas.microsoft.com/office/drawing/2014/main" id="{6D0E2DAE-7A44-43FE-874A-2806642DC010}"/>
                    </a:ext>
                  </a:extLst>
                </p:cNvPr>
                <p:cNvGrpSpPr>
                  <a:grpSpLocks noChangeAspect="1"/>
                </p:cNvGrpSpPr>
                <p:nvPr/>
              </p:nvGrpSpPr>
              <p:grpSpPr>
                <a:xfrm>
                  <a:off x="1508674" y="1130464"/>
                  <a:ext cx="5778303" cy="4616686"/>
                  <a:chOff x="8284028" y="1072441"/>
                  <a:chExt cx="1621972" cy="1295906"/>
                </a:xfrm>
              </p:grpSpPr>
              <p:sp>
                <p:nvSpPr>
                  <p:cNvPr id="96" name="Round Same Side Corner Rectangle 35">
                    <a:extLst>
                      <a:ext uri="{FF2B5EF4-FFF2-40B4-BE49-F238E27FC236}">
                        <a16:creationId xmlns:a16="http://schemas.microsoft.com/office/drawing/2014/main" id="{76847AB8-DEFD-43AA-B05C-EA55A0F8AD99}"/>
                      </a:ext>
                    </a:extLst>
                  </p:cNvPr>
                  <p:cNvSpPr/>
                  <p:nvPr/>
                </p:nvSpPr>
                <p:spPr>
                  <a:xfrm>
                    <a:off x="8284029" y="1072441"/>
                    <a:ext cx="1621971" cy="838002"/>
                  </a:xfrm>
                  <a:prstGeom prst="round2SameRect">
                    <a:avLst>
                      <a:gd name="adj1" fmla="val 5626"/>
                      <a:gd name="adj2" fmla="val 0"/>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sp>
                <p:nvSpPr>
                  <p:cNvPr id="97" name="Round Same Side Corner Rectangle 36">
                    <a:extLst>
                      <a:ext uri="{FF2B5EF4-FFF2-40B4-BE49-F238E27FC236}">
                        <a16:creationId xmlns:a16="http://schemas.microsoft.com/office/drawing/2014/main" id="{447B857F-89D3-4AC1-AF17-BF267BD28654}"/>
                      </a:ext>
                    </a:extLst>
                  </p:cNvPr>
                  <p:cNvSpPr/>
                  <p:nvPr/>
                </p:nvSpPr>
                <p:spPr>
                  <a:xfrm rot="10800000">
                    <a:off x="8284028" y="1910442"/>
                    <a:ext cx="1621971" cy="203357"/>
                  </a:xfrm>
                  <a:prstGeom prst="round2SameRect">
                    <a:avLst>
                      <a:gd name="adj1" fmla="val 22800"/>
                      <a:gd name="adj2" fmla="val 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sp>
                <p:nvSpPr>
                  <p:cNvPr id="98" name="Rectangle 97">
                    <a:extLst>
                      <a:ext uri="{FF2B5EF4-FFF2-40B4-BE49-F238E27FC236}">
                        <a16:creationId xmlns:a16="http://schemas.microsoft.com/office/drawing/2014/main" id="{590E4F54-667D-4544-9E7B-770497F98794}"/>
                      </a:ext>
                    </a:extLst>
                  </p:cNvPr>
                  <p:cNvSpPr/>
                  <p:nvPr/>
                </p:nvSpPr>
                <p:spPr>
                  <a:xfrm>
                    <a:off x="8899393" y="2107641"/>
                    <a:ext cx="387350" cy="14605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cxnSp>
                <p:nvCxnSpPr>
                  <p:cNvPr id="99" name="Straight Connector 98">
                    <a:extLst>
                      <a:ext uri="{FF2B5EF4-FFF2-40B4-BE49-F238E27FC236}">
                        <a16:creationId xmlns:a16="http://schemas.microsoft.com/office/drawing/2014/main" id="{58C371A6-899A-48B5-9757-E26D7B3372D0}"/>
                      </a:ext>
                    </a:extLst>
                  </p:cNvPr>
                  <p:cNvCxnSpPr/>
                  <p:nvPr/>
                </p:nvCxnSpPr>
                <p:spPr>
                  <a:xfrm>
                    <a:off x="8899393" y="2117166"/>
                    <a:ext cx="384048" cy="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0" name="Trapezoid 99">
                    <a:extLst>
                      <a:ext uri="{FF2B5EF4-FFF2-40B4-BE49-F238E27FC236}">
                        <a16:creationId xmlns:a16="http://schemas.microsoft.com/office/drawing/2014/main" id="{252CF1CB-8600-4943-9E5E-502D2CF7427D}"/>
                      </a:ext>
                    </a:extLst>
                  </p:cNvPr>
                  <p:cNvSpPr/>
                  <p:nvPr/>
                </p:nvSpPr>
                <p:spPr>
                  <a:xfrm>
                    <a:off x="8832851" y="2246535"/>
                    <a:ext cx="520700" cy="103524"/>
                  </a:xfrm>
                  <a:prstGeom prst="trapezoid">
                    <a:avLst>
                      <a:gd name="adj" fmla="val 65477"/>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sp>
                <p:nvSpPr>
                  <p:cNvPr id="101" name="Rectangle 100">
                    <a:extLst>
                      <a:ext uri="{FF2B5EF4-FFF2-40B4-BE49-F238E27FC236}">
                        <a16:creationId xmlns:a16="http://schemas.microsoft.com/office/drawing/2014/main" id="{2FA0808D-2C2D-4C57-B1B1-CAF528A0B221}"/>
                      </a:ext>
                    </a:extLst>
                  </p:cNvPr>
                  <p:cNvSpPr/>
                  <p:nvPr/>
                </p:nvSpPr>
                <p:spPr>
                  <a:xfrm>
                    <a:off x="8832851" y="2350059"/>
                    <a:ext cx="520700" cy="1828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pic>
                <p:nvPicPr>
                  <p:cNvPr id="102" name="Picture 4" descr="Image result for windows 10 desktop">
                    <a:extLst>
                      <a:ext uri="{FF2B5EF4-FFF2-40B4-BE49-F238E27FC236}">
                        <a16:creationId xmlns:a16="http://schemas.microsoft.com/office/drawing/2014/main" id="{A3D5DA4B-E03F-4595-B62A-BA6C47DA8470}"/>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8358284" y="1124389"/>
                    <a:ext cx="1469570" cy="732731"/>
                  </a:xfrm>
                  <a:prstGeom prst="rect">
                    <a:avLst/>
                  </a:prstGeom>
                  <a:noFill/>
                  <a:extLst>
                    <a:ext uri="{909E8E84-426E-40DD-AFC4-6F175D3DCCD1}">
                      <a14:hiddenFill xmlns:a14="http://schemas.microsoft.com/office/drawing/2010/main">
                        <a:solidFill>
                          <a:srgbClr val="FFFFFF"/>
                        </a:solidFill>
                      </a14:hiddenFill>
                    </a:ext>
                  </a:extLst>
                </p:spPr>
              </p:pic>
              <p:sp>
                <p:nvSpPr>
                  <p:cNvPr id="103" name="Trapezoid 102">
                    <a:extLst>
                      <a:ext uri="{FF2B5EF4-FFF2-40B4-BE49-F238E27FC236}">
                        <a16:creationId xmlns:a16="http://schemas.microsoft.com/office/drawing/2014/main" id="{D3A8B3D2-410C-4469-BEE0-ECBBC9B2C3A8}"/>
                      </a:ext>
                    </a:extLst>
                  </p:cNvPr>
                  <p:cNvSpPr/>
                  <p:nvPr/>
                </p:nvSpPr>
                <p:spPr>
                  <a:xfrm>
                    <a:off x="8832851" y="1986488"/>
                    <a:ext cx="520700" cy="45719"/>
                  </a:xfrm>
                  <a:prstGeom prst="trapezoid">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grpSp>
            <p:pic>
              <p:nvPicPr>
                <p:cNvPr id="95" name="Picture 94">
                  <a:extLst>
                    <a:ext uri="{FF2B5EF4-FFF2-40B4-BE49-F238E27FC236}">
                      <a16:creationId xmlns:a16="http://schemas.microsoft.com/office/drawing/2014/main" id="{5A7C8B9B-97C5-41F9-8370-647CF299C8D1}"/>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188966" y="1435790"/>
                  <a:ext cx="2679782" cy="1156696"/>
                </a:xfrm>
                <a:prstGeom prst="rect">
                  <a:avLst/>
                </a:prstGeom>
              </p:spPr>
            </p:pic>
          </p:grpSp>
          <p:grpSp>
            <p:nvGrpSpPr>
              <p:cNvPr id="165" name="Group 164">
                <a:extLst>
                  <a:ext uri="{FF2B5EF4-FFF2-40B4-BE49-F238E27FC236}">
                    <a16:creationId xmlns:a16="http://schemas.microsoft.com/office/drawing/2014/main" id="{5A4C6862-620E-4594-953C-0858E5EA77D0}"/>
                  </a:ext>
                </a:extLst>
              </p:cNvPr>
              <p:cNvGrpSpPr>
                <a:grpSpLocks noChangeAspect="1"/>
              </p:cNvGrpSpPr>
              <p:nvPr/>
            </p:nvGrpSpPr>
            <p:grpSpPr>
              <a:xfrm>
                <a:off x="10127085" y="1509336"/>
                <a:ext cx="1372391" cy="592377"/>
                <a:chOff x="5598581" y="2014215"/>
                <a:chExt cx="2437050" cy="1051924"/>
              </a:xfrm>
            </p:grpSpPr>
            <p:pic>
              <p:nvPicPr>
                <p:cNvPr id="166" name="Picture 165">
                  <a:extLst>
                    <a:ext uri="{FF2B5EF4-FFF2-40B4-BE49-F238E27FC236}">
                      <a16:creationId xmlns:a16="http://schemas.microsoft.com/office/drawing/2014/main" id="{A4D63542-3201-4609-B03C-C46FF482AF38}"/>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5598581" y="2014215"/>
                  <a:ext cx="2437050" cy="1051924"/>
                </a:xfrm>
                <a:prstGeom prst="rect">
                  <a:avLst/>
                </a:prstGeom>
              </p:spPr>
            </p:pic>
            <p:sp>
              <p:nvSpPr>
                <p:cNvPr id="167" name="Rectangle 166">
                  <a:extLst>
                    <a:ext uri="{FF2B5EF4-FFF2-40B4-BE49-F238E27FC236}">
                      <a16:creationId xmlns:a16="http://schemas.microsoft.com/office/drawing/2014/main" id="{B12023BC-23A6-4338-B9D2-0BC5BF57D2B4}"/>
                    </a:ext>
                  </a:extLst>
                </p:cNvPr>
                <p:cNvSpPr/>
                <p:nvPr/>
              </p:nvSpPr>
              <p:spPr>
                <a:xfrm>
                  <a:off x="6081608" y="2270976"/>
                  <a:ext cx="1924833" cy="68097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grpSp>
              <p:nvGrpSpPr>
                <p:cNvPr id="168" name="Group 167">
                  <a:extLst>
                    <a:ext uri="{FF2B5EF4-FFF2-40B4-BE49-F238E27FC236}">
                      <a16:creationId xmlns:a16="http://schemas.microsoft.com/office/drawing/2014/main" id="{73A5510A-3249-4479-AD85-BD6EF58D8BFA}"/>
                    </a:ext>
                  </a:extLst>
                </p:cNvPr>
                <p:cNvGrpSpPr/>
                <p:nvPr/>
              </p:nvGrpSpPr>
              <p:grpSpPr>
                <a:xfrm>
                  <a:off x="6260697" y="2281302"/>
                  <a:ext cx="1606461" cy="722398"/>
                  <a:chOff x="7026752" y="2897921"/>
                  <a:chExt cx="1173316" cy="551087"/>
                </a:xfrm>
              </p:grpSpPr>
              <p:pic>
                <p:nvPicPr>
                  <p:cNvPr id="169" name="Picture 6" descr="Database icon">
                    <a:extLst>
                      <a:ext uri="{FF2B5EF4-FFF2-40B4-BE49-F238E27FC236}">
                        <a16:creationId xmlns:a16="http://schemas.microsoft.com/office/drawing/2014/main" id="{AC528147-2480-4D1E-99EB-972FF5E71011}"/>
                      </a:ext>
                    </a:extLst>
                  </p:cNvPr>
                  <p:cNvPicPr>
                    <a:picLocks noChangeAspect="1" noChangeArrowheads="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a:ext>
                    </a:extLst>
                  </a:blip>
                  <a:srcRect/>
                  <a:stretch>
                    <a:fillRect/>
                  </a:stretch>
                </p:blipFill>
                <p:spPr bwMode="auto">
                  <a:xfrm>
                    <a:off x="7026752" y="3105838"/>
                    <a:ext cx="233725" cy="223223"/>
                  </a:xfrm>
                  <a:prstGeom prst="rect">
                    <a:avLst/>
                  </a:prstGeom>
                  <a:noFill/>
                  <a:scene3d>
                    <a:camera prst="orthographicFront">
                      <a:rot lat="21299996" lon="0" rev="0"/>
                    </a:camera>
                    <a:lightRig rig="threePt" dir="t"/>
                  </a:scene3d>
                  <a:extLst>
                    <a:ext uri="{909E8E84-426E-40DD-AFC4-6F175D3DCCD1}">
                      <a14:hiddenFill xmlns:a14="http://schemas.microsoft.com/office/drawing/2010/main">
                        <a:solidFill>
                          <a:srgbClr val="FFFFFF"/>
                        </a:solidFill>
                      </a14:hiddenFill>
                    </a:ext>
                  </a:extLst>
                </p:spPr>
              </p:pic>
              <p:pic>
                <p:nvPicPr>
                  <p:cNvPr id="170" name="Picture 169">
                    <a:extLst>
                      <a:ext uri="{FF2B5EF4-FFF2-40B4-BE49-F238E27FC236}">
                        <a16:creationId xmlns:a16="http://schemas.microsoft.com/office/drawing/2014/main" id="{852C7681-9E67-4667-8B6D-0BD7C6B5B6E2}"/>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7456637" y="3248917"/>
                    <a:ext cx="245922" cy="200091"/>
                  </a:xfrm>
                  <a:prstGeom prst="rect">
                    <a:avLst/>
                  </a:prstGeom>
                </p:spPr>
              </p:pic>
              <p:pic>
                <p:nvPicPr>
                  <p:cNvPr id="171" name="Picture 170">
                    <a:extLst>
                      <a:ext uri="{FF2B5EF4-FFF2-40B4-BE49-F238E27FC236}">
                        <a16:creationId xmlns:a16="http://schemas.microsoft.com/office/drawing/2014/main" id="{0FB482AB-FE3C-465D-8D7F-D07951F54CB8}"/>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7352457" y="2897921"/>
                    <a:ext cx="418194" cy="287079"/>
                  </a:xfrm>
                  <a:prstGeom prst="rect">
                    <a:avLst/>
                  </a:prstGeom>
                </p:spPr>
              </p:pic>
              <p:pic>
                <p:nvPicPr>
                  <p:cNvPr id="172" name="Picture 171">
                    <a:extLst>
                      <a:ext uri="{FF2B5EF4-FFF2-40B4-BE49-F238E27FC236}">
                        <a16:creationId xmlns:a16="http://schemas.microsoft.com/office/drawing/2014/main" id="{77BDB08E-F4BB-4ACE-9FE2-CA96E9D5D0E7}"/>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7822158" y="3058640"/>
                    <a:ext cx="377910" cy="242527"/>
                  </a:xfrm>
                  <a:prstGeom prst="rect">
                    <a:avLst/>
                  </a:prstGeom>
                </p:spPr>
              </p:pic>
            </p:grpSp>
          </p:grpSp>
        </p:grpSp>
        <p:pic>
          <p:nvPicPr>
            <p:cNvPr id="142" name="Picture 141">
              <a:extLst>
                <a:ext uri="{FF2B5EF4-FFF2-40B4-BE49-F238E27FC236}">
                  <a16:creationId xmlns:a16="http://schemas.microsoft.com/office/drawing/2014/main" id="{7C1E2BB7-8B5F-4548-8512-C6701A8CBB23}"/>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3835967" y="5107647"/>
              <a:ext cx="1021766" cy="429526"/>
            </a:xfrm>
            <a:prstGeom prst="rect">
              <a:avLst/>
            </a:prstGeom>
          </p:spPr>
        </p:pic>
        <p:sp>
          <p:nvSpPr>
            <p:cNvPr id="143" name="Left-Right Arrow 48">
              <a:extLst>
                <a:ext uri="{FF2B5EF4-FFF2-40B4-BE49-F238E27FC236}">
                  <a16:creationId xmlns:a16="http://schemas.microsoft.com/office/drawing/2014/main" id="{B9FE4C01-0EFC-4981-8679-963CCEF26734}"/>
                </a:ext>
              </a:extLst>
            </p:cNvPr>
            <p:cNvSpPr>
              <a:spLocks noChangeAspect="1"/>
            </p:cNvSpPr>
            <p:nvPr/>
          </p:nvSpPr>
          <p:spPr>
            <a:xfrm rot="5400000">
              <a:off x="5150714" y="3433822"/>
              <a:ext cx="567629" cy="260601"/>
            </a:xfrm>
            <a:prstGeom prst="leftRight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grpSp>
      <p:grpSp>
        <p:nvGrpSpPr>
          <p:cNvPr id="3" name="Group 2">
            <a:extLst>
              <a:ext uri="{FF2B5EF4-FFF2-40B4-BE49-F238E27FC236}">
                <a16:creationId xmlns:a16="http://schemas.microsoft.com/office/drawing/2014/main" id="{D08D534D-9FE6-4781-BFC5-34A96BC818BE}"/>
              </a:ext>
            </a:extLst>
          </p:cNvPr>
          <p:cNvGrpSpPr/>
          <p:nvPr/>
        </p:nvGrpSpPr>
        <p:grpSpPr>
          <a:xfrm>
            <a:off x="-3430" y="3728733"/>
            <a:ext cx="3252237" cy="834459"/>
            <a:chOff x="-878956" y="3728765"/>
            <a:chExt cx="3252698" cy="834577"/>
          </a:xfrm>
        </p:grpSpPr>
        <p:sp>
          <p:nvSpPr>
            <p:cNvPr id="58" name="Rectangle 57">
              <a:extLst>
                <a:ext uri="{FF2B5EF4-FFF2-40B4-BE49-F238E27FC236}">
                  <a16:creationId xmlns:a16="http://schemas.microsoft.com/office/drawing/2014/main" id="{18A703CC-0E6B-46A8-8F96-5378BFCE679A}"/>
                </a:ext>
              </a:extLst>
            </p:cNvPr>
            <p:cNvSpPr/>
            <p:nvPr/>
          </p:nvSpPr>
          <p:spPr bwMode="auto">
            <a:xfrm>
              <a:off x="-878956" y="3728765"/>
              <a:ext cx="3252698" cy="834577"/>
            </a:xfrm>
            <a:prstGeom prst="rect">
              <a:avLst/>
            </a:prstGeom>
            <a:solidFill>
              <a:schemeClr val="tx2">
                <a:lumMod val="20000"/>
                <a:lumOff val="80000"/>
              </a:schemeClr>
            </a:solidFill>
            <a:ln w="9525" cap="flat" cmpd="sng" algn="ctr">
              <a:noFill/>
              <a:prstDash val="solid"/>
              <a:headEnd type="none" w="med" len="med"/>
              <a:tailEnd type="none" w="med" len="med"/>
            </a:ln>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0078D7"/>
                  </a:solidFill>
                  <a:latin typeface="Segoe UI Semilight"/>
                  <a:cs typeface="Segoe UI" pitchFamily="34" charset="0"/>
                </a:rPr>
                <a:t>Office 365 Container </a:t>
              </a:r>
            </a:p>
          </p:txBody>
        </p:sp>
        <p:sp>
          <p:nvSpPr>
            <p:cNvPr id="61" name="Rectangle: Top Corners Rounded 60">
              <a:extLst>
                <a:ext uri="{FF2B5EF4-FFF2-40B4-BE49-F238E27FC236}">
                  <a16:creationId xmlns:a16="http://schemas.microsoft.com/office/drawing/2014/main" id="{F26184C0-2049-4CD9-839A-F7EEE0C27906}"/>
                </a:ext>
              </a:extLst>
            </p:cNvPr>
            <p:cNvSpPr/>
            <p:nvPr/>
          </p:nvSpPr>
          <p:spPr bwMode="auto">
            <a:xfrm rot="5400000">
              <a:off x="-841422" y="3826014"/>
              <a:ext cx="548370" cy="623438"/>
            </a:xfrm>
            <a:prstGeom prst="round2SameRect">
              <a:avLst>
                <a:gd name="adj1" fmla="val 50000"/>
                <a:gd name="adj2" fmla="val 0"/>
              </a:avLst>
            </a:prstGeom>
            <a:solidFill>
              <a:schemeClr val="tx2"/>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62" name="IoT" title="Icon of five circles that all connect to a center circle">
              <a:extLst>
                <a:ext uri="{FF2B5EF4-FFF2-40B4-BE49-F238E27FC236}">
                  <a16:creationId xmlns:a16="http://schemas.microsoft.com/office/drawing/2014/main" id="{F1367598-E20F-42AF-918F-44B7D4B4169C}"/>
                </a:ext>
              </a:extLst>
            </p:cNvPr>
            <p:cNvSpPr>
              <a:spLocks noChangeAspect="1" noEditPoints="1"/>
            </p:cNvSpPr>
            <p:nvPr/>
          </p:nvSpPr>
          <p:spPr bwMode="auto">
            <a:xfrm>
              <a:off x="-712645" y="4003126"/>
              <a:ext cx="268783" cy="269214"/>
            </a:xfrm>
            <a:custGeom>
              <a:avLst/>
              <a:gdLst>
                <a:gd name="T0" fmla="*/ 235 w 352"/>
                <a:gd name="T1" fmla="*/ 176 h 352"/>
                <a:gd name="T2" fmla="*/ 176 w 352"/>
                <a:gd name="T3" fmla="*/ 235 h 352"/>
                <a:gd name="T4" fmla="*/ 117 w 352"/>
                <a:gd name="T5" fmla="*/ 176 h 352"/>
                <a:gd name="T6" fmla="*/ 176 w 352"/>
                <a:gd name="T7" fmla="*/ 117 h 352"/>
                <a:gd name="T8" fmla="*/ 235 w 352"/>
                <a:gd name="T9" fmla="*/ 176 h 352"/>
                <a:gd name="T10" fmla="*/ 270 w 352"/>
                <a:gd name="T11" fmla="*/ 0 h 352"/>
                <a:gd name="T12" fmla="*/ 235 w 352"/>
                <a:gd name="T13" fmla="*/ 35 h 352"/>
                <a:gd name="T14" fmla="*/ 270 w 352"/>
                <a:gd name="T15" fmla="*/ 70 h 352"/>
                <a:gd name="T16" fmla="*/ 305 w 352"/>
                <a:gd name="T17" fmla="*/ 35 h 352"/>
                <a:gd name="T18" fmla="*/ 270 w 352"/>
                <a:gd name="T19" fmla="*/ 0 h 352"/>
                <a:gd name="T20" fmla="*/ 82 w 352"/>
                <a:gd name="T21" fmla="*/ 23 h 352"/>
                <a:gd name="T22" fmla="*/ 47 w 352"/>
                <a:gd name="T23" fmla="*/ 59 h 352"/>
                <a:gd name="T24" fmla="*/ 82 w 352"/>
                <a:gd name="T25" fmla="*/ 94 h 352"/>
                <a:gd name="T26" fmla="*/ 117 w 352"/>
                <a:gd name="T27" fmla="*/ 59 h 352"/>
                <a:gd name="T28" fmla="*/ 82 w 352"/>
                <a:gd name="T29" fmla="*/ 23 h 352"/>
                <a:gd name="T30" fmla="*/ 35 w 352"/>
                <a:gd name="T31" fmla="*/ 211 h 352"/>
                <a:gd name="T32" fmla="*/ 0 w 352"/>
                <a:gd name="T33" fmla="*/ 246 h 352"/>
                <a:gd name="T34" fmla="*/ 35 w 352"/>
                <a:gd name="T35" fmla="*/ 282 h 352"/>
                <a:gd name="T36" fmla="*/ 70 w 352"/>
                <a:gd name="T37" fmla="*/ 246 h 352"/>
                <a:gd name="T38" fmla="*/ 35 w 352"/>
                <a:gd name="T39" fmla="*/ 211 h 352"/>
                <a:gd name="T40" fmla="*/ 223 w 352"/>
                <a:gd name="T41" fmla="*/ 282 h 352"/>
                <a:gd name="T42" fmla="*/ 188 w 352"/>
                <a:gd name="T43" fmla="*/ 317 h 352"/>
                <a:gd name="T44" fmla="*/ 223 w 352"/>
                <a:gd name="T45" fmla="*/ 352 h 352"/>
                <a:gd name="T46" fmla="*/ 258 w 352"/>
                <a:gd name="T47" fmla="*/ 317 h 352"/>
                <a:gd name="T48" fmla="*/ 223 w 352"/>
                <a:gd name="T49" fmla="*/ 282 h 352"/>
                <a:gd name="T50" fmla="*/ 317 w 352"/>
                <a:gd name="T51" fmla="*/ 164 h 352"/>
                <a:gd name="T52" fmla="*/ 282 w 352"/>
                <a:gd name="T53" fmla="*/ 199 h 352"/>
                <a:gd name="T54" fmla="*/ 317 w 352"/>
                <a:gd name="T55" fmla="*/ 235 h 352"/>
                <a:gd name="T56" fmla="*/ 352 w 352"/>
                <a:gd name="T57" fmla="*/ 199 h 352"/>
                <a:gd name="T58" fmla="*/ 317 w 352"/>
                <a:gd name="T59" fmla="*/ 164 h 352"/>
                <a:gd name="T60" fmla="*/ 250 w 352"/>
                <a:gd name="T61" fmla="*/ 64 h 352"/>
                <a:gd name="T62" fmla="*/ 209 w 352"/>
                <a:gd name="T63" fmla="*/ 127 h 352"/>
                <a:gd name="T64" fmla="*/ 139 w 352"/>
                <a:gd name="T65" fmla="*/ 130 h 352"/>
                <a:gd name="T66" fmla="*/ 104 w 352"/>
                <a:gd name="T67" fmla="*/ 86 h 352"/>
                <a:gd name="T68" fmla="*/ 67 w 352"/>
                <a:gd name="T69" fmla="*/ 231 h 352"/>
                <a:gd name="T70" fmla="*/ 124 w 352"/>
                <a:gd name="T71" fmla="*/ 202 h 352"/>
                <a:gd name="T72" fmla="*/ 212 w 352"/>
                <a:gd name="T73" fmla="*/ 283 h 352"/>
                <a:gd name="T74" fmla="*/ 195 w 352"/>
                <a:gd name="T75" fmla="*/ 232 h 352"/>
                <a:gd name="T76" fmla="*/ 234 w 352"/>
                <a:gd name="T77" fmla="*/ 186 h 352"/>
                <a:gd name="T78" fmla="*/ 282 w 352"/>
                <a:gd name="T79" fmla="*/ 194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2" h="352">
                  <a:moveTo>
                    <a:pt x="235" y="176"/>
                  </a:moveTo>
                  <a:cubicBezTo>
                    <a:pt x="235" y="208"/>
                    <a:pt x="208" y="235"/>
                    <a:pt x="176" y="235"/>
                  </a:cubicBezTo>
                  <a:cubicBezTo>
                    <a:pt x="144" y="235"/>
                    <a:pt x="117" y="208"/>
                    <a:pt x="117" y="176"/>
                  </a:cubicBezTo>
                  <a:cubicBezTo>
                    <a:pt x="117" y="144"/>
                    <a:pt x="144" y="117"/>
                    <a:pt x="176" y="117"/>
                  </a:cubicBezTo>
                  <a:cubicBezTo>
                    <a:pt x="208" y="117"/>
                    <a:pt x="235" y="144"/>
                    <a:pt x="235" y="176"/>
                  </a:cubicBezTo>
                  <a:close/>
                  <a:moveTo>
                    <a:pt x="270" y="0"/>
                  </a:moveTo>
                  <a:cubicBezTo>
                    <a:pt x="250" y="0"/>
                    <a:pt x="235" y="16"/>
                    <a:pt x="235" y="35"/>
                  </a:cubicBezTo>
                  <a:cubicBezTo>
                    <a:pt x="235" y="55"/>
                    <a:pt x="250" y="70"/>
                    <a:pt x="270" y="70"/>
                  </a:cubicBezTo>
                  <a:cubicBezTo>
                    <a:pt x="289" y="70"/>
                    <a:pt x="305" y="55"/>
                    <a:pt x="305" y="35"/>
                  </a:cubicBezTo>
                  <a:cubicBezTo>
                    <a:pt x="305" y="16"/>
                    <a:pt x="289" y="0"/>
                    <a:pt x="270" y="0"/>
                  </a:cubicBezTo>
                  <a:close/>
                  <a:moveTo>
                    <a:pt x="82" y="23"/>
                  </a:moveTo>
                  <a:cubicBezTo>
                    <a:pt x="63" y="23"/>
                    <a:pt x="47" y="39"/>
                    <a:pt x="47" y="59"/>
                  </a:cubicBezTo>
                  <a:cubicBezTo>
                    <a:pt x="47" y="78"/>
                    <a:pt x="63" y="94"/>
                    <a:pt x="82" y="94"/>
                  </a:cubicBezTo>
                  <a:cubicBezTo>
                    <a:pt x="102" y="94"/>
                    <a:pt x="117" y="78"/>
                    <a:pt x="117" y="59"/>
                  </a:cubicBezTo>
                  <a:cubicBezTo>
                    <a:pt x="117" y="39"/>
                    <a:pt x="102" y="23"/>
                    <a:pt x="82" y="23"/>
                  </a:cubicBezTo>
                  <a:close/>
                  <a:moveTo>
                    <a:pt x="35" y="211"/>
                  </a:moveTo>
                  <a:cubicBezTo>
                    <a:pt x="16" y="211"/>
                    <a:pt x="0" y="227"/>
                    <a:pt x="0" y="246"/>
                  </a:cubicBezTo>
                  <a:cubicBezTo>
                    <a:pt x="0" y="266"/>
                    <a:pt x="16" y="282"/>
                    <a:pt x="35" y="282"/>
                  </a:cubicBezTo>
                  <a:cubicBezTo>
                    <a:pt x="55" y="282"/>
                    <a:pt x="70" y="266"/>
                    <a:pt x="70" y="246"/>
                  </a:cubicBezTo>
                  <a:cubicBezTo>
                    <a:pt x="70" y="227"/>
                    <a:pt x="55" y="211"/>
                    <a:pt x="35" y="211"/>
                  </a:cubicBezTo>
                  <a:close/>
                  <a:moveTo>
                    <a:pt x="223" y="282"/>
                  </a:moveTo>
                  <a:cubicBezTo>
                    <a:pt x="203" y="282"/>
                    <a:pt x="188" y="297"/>
                    <a:pt x="188" y="317"/>
                  </a:cubicBezTo>
                  <a:cubicBezTo>
                    <a:pt x="188" y="336"/>
                    <a:pt x="203" y="352"/>
                    <a:pt x="223" y="352"/>
                  </a:cubicBezTo>
                  <a:cubicBezTo>
                    <a:pt x="242" y="352"/>
                    <a:pt x="258" y="336"/>
                    <a:pt x="258" y="317"/>
                  </a:cubicBezTo>
                  <a:cubicBezTo>
                    <a:pt x="258" y="297"/>
                    <a:pt x="242" y="282"/>
                    <a:pt x="223" y="282"/>
                  </a:cubicBezTo>
                  <a:close/>
                  <a:moveTo>
                    <a:pt x="317" y="164"/>
                  </a:moveTo>
                  <a:cubicBezTo>
                    <a:pt x="297" y="164"/>
                    <a:pt x="282" y="180"/>
                    <a:pt x="282" y="199"/>
                  </a:cubicBezTo>
                  <a:cubicBezTo>
                    <a:pt x="282" y="219"/>
                    <a:pt x="297" y="235"/>
                    <a:pt x="317" y="235"/>
                  </a:cubicBezTo>
                  <a:cubicBezTo>
                    <a:pt x="336" y="235"/>
                    <a:pt x="352" y="219"/>
                    <a:pt x="352" y="199"/>
                  </a:cubicBezTo>
                  <a:cubicBezTo>
                    <a:pt x="352" y="180"/>
                    <a:pt x="336" y="164"/>
                    <a:pt x="317" y="164"/>
                  </a:cubicBezTo>
                  <a:close/>
                  <a:moveTo>
                    <a:pt x="250" y="64"/>
                  </a:moveTo>
                  <a:cubicBezTo>
                    <a:pt x="209" y="127"/>
                    <a:pt x="209" y="127"/>
                    <a:pt x="209" y="127"/>
                  </a:cubicBezTo>
                  <a:moveTo>
                    <a:pt x="139" y="130"/>
                  </a:moveTo>
                  <a:cubicBezTo>
                    <a:pt x="104" y="86"/>
                    <a:pt x="104" y="86"/>
                    <a:pt x="104" y="86"/>
                  </a:cubicBezTo>
                  <a:moveTo>
                    <a:pt x="67" y="231"/>
                  </a:moveTo>
                  <a:cubicBezTo>
                    <a:pt x="124" y="202"/>
                    <a:pt x="124" y="202"/>
                    <a:pt x="124" y="202"/>
                  </a:cubicBezTo>
                  <a:moveTo>
                    <a:pt x="212" y="283"/>
                  </a:moveTo>
                  <a:cubicBezTo>
                    <a:pt x="195" y="232"/>
                    <a:pt x="195" y="232"/>
                    <a:pt x="195" y="232"/>
                  </a:cubicBezTo>
                  <a:moveTo>
                    <a:pt x="234" y="186"/>
                  </a:moveTo>
                  <a:cubicBezTo>
                    <a:pt x="282" y="194"/>
                    <a:pt x="282" y="194"/>
                    <a:pt x="282" y="194"/>
                  </a:cubicBezTo>
                </a:path>
              </a:pathLst>
            </a:custGeom>
            <a:noFill/>
            <a:ln w="12700" cap="sq">
              <a:solidFill>
                <a:schemeClr val="bg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sz="1599">
                <a:gradFill>
                  <a:gsLst>
                    <a:gs pos="0">
                      <a:srgbClr val="505050"/>
                    </a:gs>
                    <a:gs pos="100000">
                      <a:srgbClr val="505050"/>
                    </a:gs>
                  </a:gsLst>
                </a:gradFill>
                <a:latin typeface="Segoe UI Semilight"/>
              </a:endParaRPr>
            </a:p>
          </p:txBody>
        </p:sp>
      </p:grpSp>
      <p:grpSp>
        <p:nvGrpSpPr>
          <p:cNvPr id="64" name="Group 63">
            <a:extLst>
              <a:ext uri="{FF2B5EF4-FFF2-40B4-BE49-F238E27FC236}">
                <a16:creationId xmlns:a16="http://schemas.microsoft.com/office/drawing/2014/main" id="{4257DEE2-B51B-47DE-B9EC-797B697ADB98}"/>
              </a:ext>
            </a:extLst>
          </p:cNvPr>
          <p:cNvGrpSpPr>
            <a:grpSpLocks noChangeAspect="1"/>
          </p:cNvGrpSpPr>
          <p:nvPr/>
        </p:nvGrpSpPr>
        <p:grpSpPr>
          <a:xfrm>
            <a:off x="6550440" y="5025079"/>
            <a:ext cx="1026822" cy="561766"/>
            <a:chOff x="5598581" y="2014215"/>
            <a:chExt cx="2437050" cy="1051924"/>
          </a:xfrm>
        </p:grpSpPr>
        <p:pic>
          <p:nvPicPr>
            <p:cNvPr id="65" name="Picture 64">
              <a:extLst>
                <a:ext uri="{FF2B5EF4-FFF2-40B4-BE49-F238E27FC236}">
                  <a16:creationId xmlns:a16="http://schemas.microsoft.com/office/drawing/2014/main" id="{F7D78324-BEA2-46C8-BB05-00571531C120}"/>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5598581" y="2014215"/>
              <a:ext cx="2437050" cy="1051924"/>
            </a:xfrm>
            <a:prstGeom prst="rect">
              <a:avLst/>
            </a:prstGeom>
          </p:spPr>
        </p:pic>
        <p:sp>
          <p:nvSpPr>
            <p:cNvPr id="66" name="Rectangle 65">
              <a:extLst>
                <a:ext uri="{FF2B5EF4-FFF2-40B4-BE49-F238E27FC236}">
                  <a16:creationId xmlns:a16="http://schemas.microsoft.com/office/drawing/2014/main" id="{FF939553-FE80-4373-971A-04E84034C12C}"/>
                </a:ext>
              </a:extLst>
            </p:cNvPr>
            <p:cNvSpPr/>
            <p:nvPr/>
          </p:nvSpPr>
          <p:spPr>
            <a:xfrm>
              <a:off x="6081608" y="2270976"/>
              <a:ext cx="1924833" cy="68097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grpSp>
          <p:nvGrpSpPr>
            <p:cNvPr id="67" name="Group 66">
              <a:extLst>
                <a:ext uri="{FF2B5EF4-FFF2-40B4-BE49-F238E27FC236}">
                  <a16:creationId xmlns:a16="http://schemas.microsoft.com/office/drawing/2014/main" id="{0394B76D-47CF-4C87-98A9-009A68EBB09A}"/>
                </a:ext>
              </a:extLst>
            </p:cNvPr>
            <p:cNvGrpSpPr/>
            <p:nvPr/>
          </p:nvGrpSpPr>
          <p:grpSpPr>
            <a:xfrm>
              <a:off x="6212620" y="2301041"/>
              <a:ext cx="1704922" cy="608920"/>
              <a:chOff x="6991637" y="2912976"/>
              <a:chExt cx="1245229" cy="464519"/>
            </a:xfrm>
          </p:grpSpPr>
          <p:pic>
            <p:nvPicPr>
              <p:cNvPr id="68" name="Picture 6" descr="Database icon">
                <a:extLst>
                  <a:ext uri="{FF2B5EF4-FFF2-40B4-BE49-F238E27FC236}">
                    <a16:creationId xmlns:a16="http://schemas.microsoft.com/office/drawing/2014/main" id="{C55866E1-EF6B-4242-A97D-08F78E2B76DD}"/>
                  </a:ext>
                </a:extLst>
              </p:cNvPr>
              <p:cNvPicPr>
                <a:picLocks noChangeAspect="1" noChangeArrowheads="1"/>
              </p:cNvPicPr>
              <p:nvPr/>
            </p:nvPicPr>
            <p:blipFill>
              <a:blip r:embed="rId10" cstate="print">
                <a:duotone>
                  <a:schemeClr val="accent4">
                    <a:shade val="45000"/>
                    <a:satMod val="135000"/>
                  </a:schemeClr>
                  <a:prstClr val="white"/>
                </a:duotone>
                <a:extLst>
                  <a:ext uri="{28A0092B-C50C-407E-A947-70E740481C1C}">
                    <a14:useLocalDpi xmlns:a14="http://schemas.microsoft.com/office/drawing/2010/main"/>
                  </a:ext>
                </a:extLst>
              </a:blip>
              <a:srcRect/>
              <a:stretch>
                <a:fillRect/>
              </a:stretch>
            </p:blipFill>
            <p:spPr bwMode="auto">
              <a:xfrm>
                <a:off x="6991637" y="3084098"/>
                <a:ext cx="279245" cy="184872"/>
              </a:xfrm>
              <a:prstGeom prst="rect">
                <a:avLst/>
              </a:prstGeom>
              <a:noFill/>
              <a:scene3d>
                <a:camera prst="orthographicFront">
                  <a:rot lat="21299996" lon="0" rev="0"/>
                </a:camera>
                <a:lightRig rig="threePt" dir="t"/>
              </a:scene3d>
              <a:extLst>
                <a:ext uri="{909E8E84-426E-40DD-AFC4-6F175D3DCCD1}">
                  <a14:hiddenFill xmlns:a14="http://schemas.microsoft.com/office/drawing/2010/main">
                    <a:solidFill>
                      <a:srgbClr val="FFFFFF"/>
                    </a:solidFill>
                  </a14:hiddenFill>
                </a:ext>
              </a:extLst>
            </p:spPr>
          </p:pic>
          <p:pic>
            <p:nvPicPr>
              <p:cNvPr id="69" name="Picture 68">
                <a:extLst>
                  <a:ext uri="{FF2B5EF4-FFF2-40B4-BE49-F238E27FC236}">
                    <a16:creationId xmlns:a16="http://schemas.microsoft.com/office/drawing/2014/main" id="{39A505FB-5F09-444F-A2E6-8D02CDD4764C}"/>
                  </a:ext>
                </a:extLst>
              </p:cNvPr>
              <p:cNvPicPr>
                <a:picLocks noChangeAspect="1"/>
              </p:cNvPicPr>
              <p:nvPr/>
            </p:nvPicPr>
            <p:blipFill>
              <a:blip r:embed="rId11" cstate="print">
                <a:extLst>
                  <a:ext uri="{28A0092B-C50C-407E-A947-70E740481C1C}">
                    <a14:useLocalDpi xmlns:a14="http://schemas.microsoft.com/office/drawing/2010/main"/>
                  </a:ext>
                </a:extLst>
              </a:blip>
              <a:stretch>
                <a:fillRect/>
              </a:stretch>
            </p:blipFill>
            <p:spPr>
              <a:xfrm>
                <a:off x="7378446" y="3162388"/>
                <a:ext cx="352884" cy="215107"/>
              </a:xfrm>
              <a:prstGeom prst="rect">
                <a:avLst/>
              </a:prstGeom>
            </p:spPr>
          </p:pic>
          <p:pic>
            <p:nvPicPr>
              <p:cNvPr id="70" name="Picture 69">
                <a:extLst>
                  <a:ext uri="{FF2B5EF4-FFF2-40B4-BE49-F238E27FC236}">
                    <a16:creationId xmlns:a16="http://schemas.microsoft.com/office/drawing/2014/main" id="{E7E106E1-AFCA-458B-A22C-492D46E9D3C4}"/>
                  </a:ext>
                </a:extLst>
              </p:cNvPr>
              <p:cNvPicPr>
                <a:picLocks noChangeAspect="1"/>
              </p:cNvPicPr>
              <p:nvPr/>
            </p:nvPicPr>
            <p:blipFill>
              <a:blip r:embed="rId12" cstate="print">
                <a:extLst>
                  <a:ext uri="{28A0092B-C50C-407E-A947-70E740481C1C}">
                    <a14:useLocalDpi xmlns:a14="http://schemas.microsoft.com/office/drawing/2010/main"/>
                  </a:ext>
                </a:extLst>
              </a:blip>
              <a:stretch>
                <a:fillRect/>
              </a:stretch>
            </p:blipFill>
            <p:spPr>
              <a:xfrm>
                <a:off x="7332320" y="2912976"/>
                <a:ext cx="499644" cy="246672"/>
              </a:xfrm>
              <a:prstGeom prst="rect">
                <a:avLst/>
              </a:prstGeom>
            </p:spPr>
          </p:pic>
          <p:pic>
            <p:nvPicPr>
              <p:cNvPr id="71" name="Picture 70">
                <a:extLst>
                  <a:ext uri="{FF2B5EF4-FFF2-40B4-BE49-F238E27FC236}">
                    <a16:creationId xmlns:a16="http://schemas.microsoft.com/office/drawing/2014/main" id="{9413E1F5-7081-4A7E-B400-0C3FF3B3849B}"/>
                  </a:ext>
                </a:extLst>
              </p:cNvPr>
              <p:cNvPicPr>
                <a:picLocks noChangeAspect="1"/>
              </p:cNvPicPr>
              <p:nvPr/>
            </p:nvPicPr>
            <p:blipFill>
              <a:blip r:embed="rId13" cstate="print">
                <a:extLst>
                  <a:ext uri="{28A0092B-C50C-407E-A947-70E740481C1C}">
                    <a14:useLocalDpi xmlns:a14="http://schemas.microsoft.com/office/drawing/2010/main"/>
                  </a:ext>
                </a:extLst>
              </a:blip>
              <a:stretch>
                <a:fillRect/>
              </a:stretch>
            </p:blipFill>
            <p:spPr>
              <a:xfrm>
                <a:off x="7785354" y="3108142"/>
                <a:ext cx="451512" cy="136161"/>
              </a:xfrm>
              <a:prstGeom prst="rect">
                <a:avLst/>
              </a:prstGeom>
            </p:spPr>
          </p:pic>
        </p:grpSp>
      </p:grpSp>
      <p:sp>
        <p:nvSpPr>
          <p:cNvPr id="72" name="Left-Right Arrow 48">
            <a:extLst>
              <a:ext uri="{FF2B5EF4-FFF2-40B4-BE49-F238E27FC236}">
                <a16:creationId xmlns:a16="http://schemas.microsoft.com/office/drawing/2014/main" id="{2BBFA223-6963-49F6-B561-9956BFC95B19}"/>
              </a:ext>
            </a:extLst>
          </p:cNvPr>
          <p:cNvSpPr>
            <a:spLocks noChangeAspect="1"/>
          </p:cNvSpPr>
          <p:nvPr/>
        </p:nvSpPr>
        <p:spPr>
          <a:xfrm rot="5400000">
            <a:off x="5708839" y="3449001"/>
            <a:ext cx="567549" cy="260564"/>
          </a:xfrm>
          <a:prstGeom prst="leftRight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sp>
        <p:nvSpPr>
          <p:cNvPr id="73" name="Rectangle 72">
            <a:extLst>
              <a:ext uri="{FF2B5EF4-FFF2-40B4-BE49-F238E27FC236}">
                <a16:creationId xmlns:a16="http://schemas.microsoft.com/office/drawing/2014/main" id="{C45E689A-AD1A-41DA-89FA-363F79C16F82}"/>
              </a:ext>
            </a:extLst>
          </p:cNvPr>
          <p:cNvSpPr>
            <a:spLocks noChangeAspect="1"/>
          </p:cNvSpPr>
          <p:nvPr/>
        </p:nvSpPr>
        <p:spPr>
          <a:xfrm>
            <a:off x="5920147" y="1745503"/>
            <a:ext cx="1033316" cy="3692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spTree>
    <p:extLst>
      <p:ext uri="{BB962C8B-B14F-4D97-AF65-F5344CB8AC3E}">
        <p14:creationId xmlns:p14="http://schemas.microsoft.com/office/powerpoint/2010/main" val="128161915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79">
                                            <p:txEl>
                                              <p:pRg st="0" end="0"/>
                                            </p:txEl>
                                          </p:spTgt>
                                        </p:tgtEl>
                                        <p:attrNameLst>
                                          <p:attrName>style.visibility</p:attrName>
                                        </p:attrNameLst>
                                      </p:cBhvr>
                                      <p:to>
                                        <p:strVal val="visible"/>
                                      </p:to>
                                    </p:set>
                                    <p:animEffect transition="in" filter="fade">
                                      <p:cBhvr>
                                        <p:cTn id="12" dur="500"/>
                                        <p:tgtEl>
                                          <p:spTgt spid="7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73"/>
                                        </p:tgtEl>
                                        <p:attrNameLst>
                                          <p:attrName>style.visibility</p:attrName>
                                        </p:attrNameLst>
                                      </p:cBhvr>
                                      <p:to>
                                        <p:strVal val="visible"/>
                                      </p:to>
                                    </p:set>
                                    <p:animEffect transition="in" filter="dissolve">
                                      <p:cBhvr>
                                        <p:cTn id="17" dur="500"/>
                                        <p:tgtEl>
                                          <p:spTgt spid="73"/>
                                        </p:tgtEl>
                                      </p:cBhvr>
                                    </p:animEffect>
                                  </p:childTnLst>
                                </p:cTn>
                              </p:par>
                              <p:par>
                                <p:cTn id="18" presetID="9" presetClass="entr" presetSubtype="0" fill="hold" nodeType="withEffect">
                                  <p:stCondLst>
                                    <p:cond delay="0"/>
                                  </p:stCondLst>
                                  <p:childTnLst>
                                    <p:set>
                                      <p:cBhvr>
                                        <p:cTn id="19" dur="1" fill="hold">
                                          <p:stCondLst>
                                            <p:cond delay="0"/>
                                          </p:stCondLst>
                                        </p:cTn>
                                        <p:tgtEl>
                                          <p:spTgt spid="64"/>
                                        </p:tgtEl>
                                        <p:attrNameLst>
                                          <p:attrName>style.visibility</p:attrName>
                                        </p:attrNameLst>
                                      </p:cBhvr>
                                      <p:to>
                                        <p:strVal val="visible"/>
                                      </p:to>
                                    </p:set>
                                    <p:animEffect transition="in" filter="dissolve">
                                      <p:cBhvr>
                                        <p:cTn id="20" dur="500"/>
                                        <p:tgtEl>
                                          <p:spTgt spid="64"/>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72"/>
                                        </p:tgtEl>
                                        <p:attrNameLst>
                                          <p:attrName>style.visibility</p:attrName>
                                        </p:attrNameLst>
                                      </p:cBhvr>
                                      <p:to>
                                        <p:strVal val="visible"/>
                                      </p:to>
                                    </p:set>
                                    <p:animEffect transition="in" filter="fade">
                                      <p:cBhvr>
                                        <p:cTn id="24" dur="500"/>
                                        <p:tgtEl>
                                          <p:spTgt spid="72"/>
                                        </p:tgtEl>
                                      </p:cBhvr>
                                    </p:animEffect>
                                  </p:childTnLst>
                                </p:cTn>
                              </p:par>
                            </p:childTnLst>
                          </p:cTn>
                        </p:par>
                        <p:par>
                          <p:cTn id="25" fill="hold">
                            <p:stCondLst>
                              <p:cond delay="1000"/>
                            </p:stCondLst>
                            <p:childTnLst>
                              <p:par>
                                <p:cTn id="26" presetID="9" presetClass="exit" presetSubtype="0" fill="hold" grpId="1" nodeType="afterEffect">
                                  <p:stCondLst>
                                    <p:cond delay="0"/>
                                  </p:stCondLst>
                                  <p:childTnLst>
                                    <p:animEffect transition="out" filter="dissolve">
                                      <p:cBhvr>
                                        <p:cTn id="27" dur="500"/>
                                        <p:tgtEl>
                                          <p:spTgt spid="73"/>
                                        </p:tgtEl>
                                      </p:cBhvr>
                                    </p:animEffect>
                                    <p:set>
                                      <p:cBhvr>
                                        <p:cTn id="28" dur="1" fill="hold">
                                          <p:stCondLst>
                                            <p:cond delay="499"/>
                                          </p:stCondLst>
                                        </p:cTn>
                                        <p:tgtEl>
                                          <p:spTgt spid="73"/>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79">
                                            <p:txEl>
                                              <p:pRg st="1" end="1"/>
                                            </p:txEl>
                                          </p:spTgt>
                                        </p:tgtEl>
                                        <p:attrNameLst>
                                          <p:attrName>style.visibility</p:attrName>
                                        </p:attrNameLst>
                                      </p:cBhvr>
                                      <p:to>
                                        <p:strVal val="visible"/>
                                      </p:to>
                                    </p:set>
                                    <p:animEffect transition="in" filter="fade">
                                      <p:cBhvr>
                                        <p:cTn id="33" dur="500"/>
                                        <p:tgtEl>
                                          <p:spTgt spid="79">
                                            <p:txEl>
                                              <p:pRg st="1" end="1"/>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79">
                                            <p:txEl>
                                              <p:pRg st="2" end="2"/>
                                            </p:txEl>
                                          </p:spTgt>
                                        </p:tgtEl>
                                        <p:attrNameLst>
                                          <p:attrName>style.visibility</p:attrName>
                                        </p:attrNameLst>
                                      </p:cBhvr>
                                      <p:to>
                                        <p:strVal val="visible"/>
                                      </p:to>
                                    </p:set>
                                    <p:animEffect transition="in" filter="fade">
                                      <p:cBhvr>
                                        <p:cTn id="38" dur="500"/>
                                        <p:tgtEl>
                                          <p:spTgt spid="79">
                                            <p:txEl>
                                              <p:pRg st="2" end="2"/>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79">
                                            <p:txEl>
                                              <p:pRg st="3" end="3"/>
                                            </p:txEl>
                                          </p:spTgt>
                                        </p:tgtEl>
                                        <p:attrNameLst>
                                          <p:attrName>style.visibility</p:attrName>
                                        </p:attrNameLst>
                                      </p:cBhvr>
                                      <p:to>
                                        <p:strVal val="visible"/>
                                      </p:to>
                                    </p:set>
                                    <p:animEffect transition="in" filter="fade">
                                      <p:cBhvr>
                                        <p:cTn id="43" dur="500"/>
                                        <p:tgtEl>
                                          <p:spTgt spid="7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3" grpId="0" animBg="1"/>
      <p:bldP spid="73" grpId="1"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6932CF5-113D-45B4-9076-63315EDD3C83}"/>
              </a:ext>
            </a:extLst>
          </p:cNvPr>
          <p:cNvSpPr/>
          <p:nvPr/>
        </p:nvSpPr>
        <p:spPr bwMode="auto">
          <a:xfrm>
            <a:off x="73444" y="497"/>
            <a:ext cx="2830047" cy="6993533"/>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solidFill>
                <a:srgbClr val="FFFFFF"/>
              </a:solidFill>
              <a:latin typeface="Segoe UI Semilight"/>
              <a:ea typeface="Segoe UI" pitchFamily="34" charset="0"/>
              <a:cs typeface="Segoe UI" pitchFamily="34" charset="0"/>
            </a:endParaRPr>
          </a:p>
        </p:txBody>
      </p:sp>
      <p:sp>
        <p:nvSpPr>
          <p:cNvPr id="15" name="Rectangle 14">
            <a:extLst>
              <a:ext uri="{FF2B5EF4-FFF2-40B4-BE49-F238E27FC236}">
                <a16:creationId xmlns:a16="http://schemas.microsoft.com/office/drawing/2014/main" id="{E30DFA80-D04F-4F6D-A6A0-A4F1495684C6}"/>
              </a:ext>
            </a:extLst>
          </p:cNvPr>
          <p:cNvSpPr/>
          <p:nvPr/>
        </p:nvSpPr>
        <p:spPr bwMode="auto">
          <a:xfrm>
            <a:off x="883" y="497"/>
            <a:ext cx="2831698" cy="699353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solidFill>
                <a:srgbClr val="FFFFFF"/>
              </a:solidFill>
              <a:latin typeface="Segoe UI Semilight"/>
              <a:ea typeface="Segoe UI" pitchFamily="34" charset="0"/>
              <a:cs typeface="Segoe UI" pitchFamily="34" charset="0"/>
            </a:endParaRPr>
          </a:p>
        </p:txBody>
      </p:sp>
      <p:sp>
        <p:nvSpPr>
          <p:cNvPr id="145" name="Rectangle 144">
            <a:extLst>
              <a:ext uri="{FF2B5EF4-FFF2-40B4-BE49-F238E27FC236}">
                <a16:creationId xmlns:a16="http://schemas.microsoft.com/office/drawing/2014/main" id="{FEDFEE16-2C4B-4351-92AC-B62AA954CFC9}"/>
              </a:ext>
            </a:extLst>
          </p:cNvPr>
          <p:cNvSpPr/>
          <p:nvPr/>
        </p:nvSpPr>
        <p:spPr bwMode="auto">
          <a:xfrm>
            <a:off x="-3430" y="1778245"/>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Container </a:t>
            </a:r>
          </a:p>
        </p:txBody>
      </p:sp>
      <p:sp>
        <p:nvSpPr>
          <p:cNvPr id="146" name="Rectangle 145">
            <a:extLst>
              <a:ext uri="{FF2B5EF4-FFF2-40B4-BE49-F238E27FC236}">
                <a16:creationId xmlns:a16="http://schemas.microsoft.com/office/drawing/2014/main" id="{A07B8BC3-27AE-4B13-A22A-BDCC9A585E37}"/>
              </a:ext>
            </a:extLst>
          </p:cNvPr>
          <p:cNvSpPr/>
          <p:nvPr/>
        </p:nvSpPr>
        <p:spPr bwMode="auto">
          <a:xfrm>
            <a:off x="-3430" y="2753489"/>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Profile Container </a:t>
            </a:r>
          </a:p>
        </p:txBody>
      </p:sp>
      <p:sp>
        <p:nvSpPr>
          <p:cNvPr id="147" name="Rectangle 146">
            <a:extLst>
              <a:ext uri="{FF2B5EF4-FFF2-40B4-BE49-F238E27FC236}">
                <a16:creationId xmlns:a16="http://schemas.microsoft.com/office/drawing/2014/main" id="{63D84E10-8C3C-413A-9A5D-8A7E0A3F6BF4}"/>
              </a:ext>
            </a:extLst>
          </p:cNvPr>
          <p:cNvSpPr/>
          <p:nvPr/>
        </p:nvSpPr>
        <p:spPr bwMode="auto">
          <a:xfrm>
            <a:off x="-3430" y="3728733"/>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Office 365 Container </a:t>
            </a:r>
          </a:p>
        </p:txBody>
      </p:sp>
      <p:sp>
        <p:nvSpPr>
          <p:cNvPr id="148" name="Rectangle 147">
            <a:extLst>
              <a:ext uri="{FF2B5EF4-FFF2-40B4-BE49-F238E27FC236}">
                <a16:creationId xmlns:a16="http://schemas.microsoft.com/office/drawing/2014/main" id="{8538A519-C217-474A-8F56-3DB768CC7DD4}"/>
              </a:ext>
            </a:extLst>
          </p:cNvPr>
          <p:cNvSpPr/>
          <p:nvPr/>
        </p:nvSpPr>
        <p:spPr bwMode="auto">
          <a:xfrm>
            <a:off x="-3430" y="4703976"/>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App Masking </a:t>
            </a:r>
          </a:p>
        </p:txBody>
      </p:sp>
      <p:sp>
        <p:nvSpPr>
          <p:cNvPr id="149" name="Rectangle 148">
            <a:extLst>
              <a:ext uri="{FF2B5EF4-FFF2-40B4-BE49-F238E27FC236}">
                <a16:creationId xmlns:a16="http://schemas.microsoft.com/office/drawing/2014/main" id="{5C8CA2A8-8C80-4D09-84B2-014CEF1CF114}"/>
              </a:ext>
            </a:extLst>
          </p:cNvPr>
          <p:cNvSpPr/>
          <p:nvPr/>
        </p:nvSpPr>
        <p:spPr bwMode="auto">
          <a:xfrm>
            <a:off x="-3430" y="5679219"/>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Java Redirection </a:t>
            </a:r>
          </a:p>
        </p:txBody>
      </p:sp>
      <p:sp>
        <p:nvSpPr>
          <p:cNvPr id="150" name="Rectangle: Top Corners Rounded 149">
            <a:extLst>
              <a:ext uri="{FF2B5EF4-FFF2-40B4-BE49-F238E27FC236}">
                <a16:creationId xmlns:a16="http://schemas.microsoft.com/office/drawing/2014/main" id="{9BA3C998-190E-4228-A49C-9F4CE11F18F3}"/>
              </a:ext>
            </a:extLst>
          </p:cNvPr>
          <p:cNvSpPr/>
          <p:nvPr/>
        </p:nvSpPr>
        <p:spPr bwMode="auto">
          <a:xfrm rot="5400000">
            <a:off x="34099" y="2846565"/>
            <a:ext cx="54829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151" name="Rectangle: Top Corners Rounded 150">
            <a:extLst>
              <a:ext uri="{FF2B5EF4-FFF2-40B4-BE49-F238E27FC236}">
                <a16:creationId xmlns:a16="http://schemas.microsoft.com/office/drawing/2014/main" id="{FBC0496B-D342-49C2-875C-7799A43E2C4E}"/>
              </a:ext>
            </a:extLst>
          </p:cNvPr>
          <p:cNvSpPr/>
          <p:nvPr/>
        </p:nvSpPr>
        <p:spPr bwMode="auto">
          <a:xfrm rot="5400000">
            <a:off x="34099" y="3825967"/>
            <a:ext cx="54829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152" name="Rectangle: Top Corners Rounded 151">
            <a:extLst>
              <a:ext uri="{FF2B5EF4-FFF2-40B4-BE49-F238E27FC236}">
                <a16:creationId xmlns:a16="http://schemas.microsoft.com/office/drawing/2014/main" id="{0C49DCC7-0EB7-4FA1-AFAF-BBE84E31FE75}"/>
              </a:ext>
            </a:extLst>
          </p:cNvPr>
          <p:cNvSpPr/>
          <p:nvPr/>
        </p:nvSpPr>
        <p:spPr bwMode="auto">
          <a:xfrm rot="5400000">
            <a:off x="34099" y="5784772"/>
            <a:ext cx="54829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153" name="Rectangle: Top Corners Rounded 152">
            <a:extLst>
              <a:ext uri="{FF2B5EF4-FFF2-40B4-BE49-F238E27FC236}">
                <a16:creationId xmlns:a16="http://schemas.microsoft.com/office/drawing/2014/main" id="{5DECE63E-2588-4FFB-AE2F-18C1CF1DE005}"/>
              </a:ext>
            </a:extLst>
          </p:cNvPr>
          <p:cNvSpPr/>
          <p:nvPr/>
        </p:nvSpPr>
        <p:spPr bwMode="auto">
          <a:xfrm rot="5400000">
            <a:off x="34099" y="4805370"/>
            <a:ext cx="54829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154" name="Rectangle: Top Corners Rounded 153">
            <a:extLst>
              <a:ext uri="{FF2B5EF4-FFF2-40B4-BE49-F238E27FC236}">
                <a16:creationId xmlns:a16="http://schemas.microsoft.com/office/drawing/2014/main" id="{BE632924-5762-4641-B408-F73C370CCE34}"/>
              </a:ext>
            </a:extLst>
          </p:cNvPr>
          <p:cNvSpPr/>
          <p:nvPr/>
        </p:nvSpPr>
        <p:spPr bwMode="auto">
          <a:xfrm rot="5400000">
            <a:off x="48474" y="1883799"/>
            <a:ext cx="51954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155" name="IoT" title="Icon of five circles that all connect to a center circle">
            <a:extLst>
              <a:ext uri="{FF2B5EF4-FFF2-40B4-BE49-F238E27FC236}">
                <a16:creationId xmlns:a16="http://schemas.microsoft.com/office/drawing/2014/main" id="{FA3418DD-3BD8-49AC-B10C-99851C86DBE2}"/>
              </a:ext>
            </a:extLst>
          </p:cNvPr>
          <p:cNvSpPr>
            <a:spLocks noChangeAspect="1" noEditPoints="1"/>
          </p:cNvSpPr>
          <p:nvPr/>
        </p:nvSpPr>
        <p:spPr bwMode="auto">
          <a:xfrm>
            <a:off x="162858" y="4003054"/>
            <a:ext cx="268745" cy="269176"/>
          </a:xfrm>
          <a:custGeom>
            <a:avLst/>
            <a:gdLst>
              <a:gd name="T0" fmla="*/ 235 w 352"/>
              <a:gd name="T1" fmla="*/ 176 h 352"/>
              <a:gd name="T2" fmla="*/ 176 w 352"/>
              <a:gd name="T3" fmla="*/ 235 h 352"/>
              <a:gd name="T4" fmla="*/ 117 w 352"/>
              <a:gd name="T5" fmla="*/ 176 h 352"/>
              <a:gd name="T6" fmla="*/ 176 w 352"/>
              <a:gd name="T7" fmla="*/ 117 h 352"/>
              <a:gd name="T8" fmla="*/ 235 w 352"/>
              <a:gd name="T9" fmla="*/ 176 h 352"/>
              <a:gd name="T10" fmla="*/ 270 w 352"/>
              <a:gd name="T11" fmla="*/ 0 h 352"/>
              <a:gd name="T12" fmla="*/ 235 w 352"/>
              <a:gd name="T13" fmla="*/ 35 h 352"/>
              <a:gd name="T14" fmla="*/ 270 w 352"/>
              <a:gd name="T15" fmla="*/ 70 h 352"/>
              <a:gd name="T16" fmla="*/ 305 w 352"/>
              <a:gd name="T17" fmla="*/ 35 h 352"/>
              <a:gd name="T18" fmla="*/ 270 w 352"/>
              <a:gd name="T19" fmla="*/ 0 h 352"/>
              <a:gd name="T20" fmla="*/ 82 w 352"/>
              <a:gd name="T21" fmla="*/ 23 h 352"/>
              <a:gd name="T22" fmla="*/ 47 w 352"/>
              <a:gd name="T23" fmla="*/ 59 h 352"/>
              <a:gd name="T24" fmla="*/ 82 w 352"/>
              <a:gd name="T25" fmla="*/ 94 h 352"/>
              <a:gd name="T26" fmla="*/ 117 w 352"/>
              <a:gd name="T27" fmla="*/ 59 h 352"/>
              <a:gd name="T28" fmla="*/ 82 w 352"/>
              <a:gd name="T29" fmla="*/ 23 h 352"/>
              <a:gd name="T30" fmla="*/ 35 w 352"/>
              <a:gd name="T31" fmla="*/ 211 h 352"/>
              <a:gd name="T32" fmla="*/ 0 w 352"/>
              <a:gd name="T33" fmla="*/ 246 h 352"/>
              <a:gd name="T34" fmla="*/ 35 w 352"/>
              <a:gd name="T35" fmla="*/ 282 h 352"/>
              <a:gd name="T36" fmla="*/ 70 w 352"/>
              <a:gd name="T37" fmla="*/ 246 h 352"/>
              <a:gd name="T38" fmla="*/ 35 w 352"/>
              <a:gd name="T39" fmla="*/ 211 h 352"/>
              <a:gd name="T40" fmla="*/ 223 w 352"/>
              <a:gd name="T41" fmla="*/ 282 h 352"/>
              <a:gd name="T42" fmla="*/ 188 w 352"/>
              <a:gd name="T43" fmla="*/ 317 h 352"/>
              <a:gd name="T44" fmla="*/ 223 w 352"/>
              <a:gd name="T45" fmla="*/ 352 h 352"/>
              <a:gd name="T46" fmla="*/ 258 w 352"/>
              <a:gd name="T47" fmla="*/ 317 h 352"/>
              <a:gd name="T48" fmla="*/ 223 w 352"/>
              <a:gd name="T49" fmla="*/ 282 h 352"/>
              <a:gd name="T50" fmla="*/ 317 w 352"/>
              <a:gd name="T51" fmla="*/ 164 h 352"/>
              <a:gd name="T52" fmla="*/ 282 w 352"/>
              <a:gd name="T53" fmla="*/ 199 h 352"/>
              <a:gd name="T54" fmla="*/ 317 w 352"/>
              <a:gd name="T55" fmla="*/ 235 h 352"/>
              <a:gd name="T56" fmla="*/ 352 w 352"/>
              <a:gd name="T57" fmla="*/ 199 h 352"/>
              <a:gd name="T58" fmla="*/ 317 w 352"/>
              <a:gd name="T59" fmla="*/ 164 h 352"/>
              <a:gd name="T60" fmla="*/ 250 w 352"/>
              <a:gd name="T61" fmla="*/ 64 h 352"/>
              <a:gd name="T62" fmla="*/ 209 w 352"/>
              <a:gd name="T63" fmla="*/ 127 h 352"/>
              <a:gd name="T64" fmla="*/ 139 w 352"/>
              <a:gd name="T65" fmla="*/ 130 h 352"/>
              <a:gd name="T66" fmla="*/ 104 w 352"/>
              <a:gd name="T67" fmla="*/ 86 h 352"/>
              <a:gd name="T68" fmla="*/ 67 w 352"/>
              <a:gd name="T69" fmla="*/ 231 h 352"/>
              <a:gd name="T70" fmla="*/ 124 w 352"/>
              <a:gd name="T71" fmla="*/ 202 h 352"/>
              <a:gd name="T72" fmla="*/ 212 w 352"/>
              <a:gd name="T73" fmla="*/ 283 h 352"/>
              <a:gd name="T74" fmla="*/ 195 w 352"/>
              <a:gd name="T75" fmla="*/ 232 h 352"/>
              <a:gd name="T76" fmla="*/ 234 w 352"/>
              <a:gd name="T77" fmla="*/ 186 h 352"/>
              <a:gd name="T78" fmla="*/ 282 w 352"/>
              <a:gd name="T79" fmla="*/ 194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2" h="352">
                <a:moveTo>
                  <a:pt x="235" y="176"/>
                </a:moveTo>
                <a:cubicBezTo>
                  <a:pt x="235" y="208"/>
                  <a:pt x="208" y="235"/>
                  <a:pt x="176" y="235"/>
                </a:cubicBezTo>
                <a:cubicBezTo>
                  <a:pt x="144" y="235"/>
                  <a:pt x="117" y="208"/>
                  <a:pt x="117" y="176"/>
                </a:cubicBezTo>
                <a:cubicBezTo>
                  <a:pt x="117" y="144"/>
                  <a:pt x="144" y="117"/>
                  <a:pt x="176" y="117"/>
                </a:cubicBezTo>
                <a:cubicBezTo>
                  <a:pt x="208" y="117"/>
                  <a:pt x="235" y="144"/>
                  <a:pt x="235" y="176"/>
                </a:cubicBezTo>
                <a:close/>
                <a:moveTo>
                  <a:pt x="270" y="0"/>
                </a:moveTo>
                <a:cubicBezTo>
                  <a:pt x="250" y="0"/>
                  <a:pt x="235" y="16"/>
                  <a:pt x="235" y="35"/>
                </a:cubicBezTo>
                <a:cubicBezTo>
                  <a:pt x="235" y="55"/>
                  <a:pt x="250" y="70"/>
                  <a:pt x="270" y="70"/>
                </a:cubicBezTo>
                <a:cubicBezTo>
                  <a:pt x="289" y="70"/>
                  <a:pt x="305" y="55"/>
                  <a:pt x="305" y="35"/>
                </a:cubicBezTo>
                <a:cubicBezTo>
                  <a:pt x="305" y="16"/>
                  <a:pt x="289" y="0"/>
                  <a:pt x="270" y="0"/>
                </a:cubicBezTo>
                <a:close/>
                <a:moveTo>
                  <a:pt x="82" y="23"/>
                </a:moveTo>
                <a:cubicBezTo>
                  <a:pt x="63" y="23"/>
                  <a:pt x="47" y="39"/>
                  <a:pt x="47" y="59"/>
                </a:cubicBezTo>
                <a:cubicBezTo>
                  <a:pt x="47" y="78"/>
                  <a:pt x="63" y="94"/>
                  <a:pt x="82" y="94"/>
                </a:cubicBezTo>
                <a:cubicBezTo>
                  <a:pt x="102" y="94"/>
                  <a:pt x="117" y="78"/>
                  <a:pt x="117" y="59"/>
                </a:cubicBezTo>
                <a:cubicBezTo>
                  <a:pt x="117" y="39"/>
                  <a:pt x="102" y="23"/>
                  <a:pt x="82" y="23"/>
                </a:cubicBezTo>
                <a:close/>
                <a:moveTo>
                  <a:pt x="35" y="211"/>
                </a:moveTo>
                <a:cubicBezTo>
                  <a:pt x="16" y="211"/>
                  <a:pt x="0" y="227"/>
                  <a:pt x="0" y="246"/>
                </a:cubicBezTo>
                <a:cubicBezTo>
                  <a:pt x="0" y="266"/>
                  <a:pt x="16" y="282"/>
                  <a:pt x="35" y="282"/>
                </a:cubicBezTo>
                <a:cubicBezTo>
                  <a:pt x="55" y="282"/>
                  <a:pt x="70" y="266"/>
                  <a:pt x="70" y="246"/>
                </a:cubicBezTo>
                <a:cubicBezTo>
                  <a:pt x="70" y="227"/>
                  <a:pt x="55" y="211"/>
                  <a:pt x="35" y="211"/>
                </a:cubicBezTo>
                <a:close/>
                <a:moveTo>
                  <a:pt x="223" y="282"/>
                </a:moveTo>
                <a:cubicBezTo>
                  <a:pt x="203" y="282"/>
                  <a:pt x="188" y="297"/>
                  <a:pt x="188" y="317"/>
                </a:cubicBezTo>
                <a:cubicBezTo>
                  <a:pt x="188" y="336"/>
                  <a:pt x="203" y="352"/>
                  <a:pt x="223" y="352"/>
                </a:cubicBezTo>
                <a:cubicBezTo>
                  <a:pt x="242" y="352"/>
                  <a:pt x="258" y="336"/>
                  <a:pt x="258" y="317"/>
                </a:cubicBezTo>
                <a:cubicBezTo>
                  <a:pt x="258" y="297"/>
                  <a:pt x="242" y="282"/>
                  <a:pt x="223" y="282"/>
                </a:cubicBezTo>
                <a:close/>
                <a:moveTo>
                  <a:pt x="317" y="164"/>
                </a:moveTo>
                <a:cubicBezTo>
                  <a:pt x="297" y="164"/>
                  <a:pt x="282" y="180"/>
                  <a:pt x="282" y="199"/>
                </a:cubicBezTo>
                <a:cubicBezTo>
                  <a:pt x="282" y="219"/>
                  <a:pt x="297" y="235"/>
                  <a:pt x="317" y="235"/>
                </a:cubicBezTo>
                <a:cubicBezTo>
                  <a:pt x="336" y="235"/>
                  <a:pt x="352" y="219"/>
                  <a:pt x="352" y="199"/>
                </a:cubicBezTo>
                <a:cubicBezTo>
                  <a:pt x="352" y="180"/>
                  <a:pt x="336" y="164"/>
                  <a:pt x="317" y="164"/>
                </a:cubicBezTo>
                <a:close/>
                <a:moveTo>
                  <a:pt x="250" y="64"/>
                </a:moveTo>
                <a:cubicBezTo>
                  <a:pt x="209" y="127"/>
                  <a:pt x="209" y="127"/>
                  <a:pt x="209" y="127"/>
                </a:cubicBezTo>
                <a:moveTo>
                  <a:pt x="139" y="130"/>
                </a:moveTo>
                <a:cubicBezTo>
                  <a:pt x="104" y="86"/>
                  <a:pt x="104" y="86"/>
                  <a:pt x="104" y="86"/>
                </a:cubicBezTo>
                <a:moveTo>
                  <a:pt x="67" y="231"/>
                </a:moveTo>
                <a:cubicBezTo>
                  <a:pt x="124" y="202"/>
                  <a:pt x="124" y="202"/>
                  <a:pt x="124" y="202"/>
                </a:cubicBezTo>
                <a:moveTo>
                  <a:pt x="212" y="283"/>
                </a:moveTo>
                <a:cubicBezTo>
                  <a:pt x="195" y="232"/>
                  <a:pt x="195" y="232"/>
                  <a:pt x="195" y="232"/>
                </a:cubicBezTo>
                <a:moveTo>
                  <a:pt x="234" y="186"/>
                </a:moveTo>
                <a:cubicBezTo>
                  <a:pt x="282" y="194"/>
                  <a:pt x="282" y="194"/>
                  <a:pt x="282" y="194"/>
                </a:cubicBezTo>
              </a:path>
            </a:pathLst>
          </a:custGeom>
          <a:noFill/>
          <a:ln w="12700" cap="sq">
            <a:solidFill>
              <a:schemeClr val="bg1">
                <a:lumMod val="65000"/>
              </a:schemeClr>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sz="1599">
              <a:gradFill>
                <a:gsLst>
                  <a:gs pos="0">
                    <a:srgbClr val="505050"/>
                  </a:gs>
                  <a:gs pos="100000">
                    <a:srgbClr val="505050"/>
                  </a:gs>
                </a:gsLst>
              </a:gradFill>
              <a:latin typeface="Segoe UI Semilight"/>
            </a:endParaRPr>
          </a:p>
        </p:txBody>
      </p:sp>
      <p:sp>
        <p:nvSpPr>
          <p:cNvPr id="156" name="globe_6" title="Icon of a monitor in front of a sphere made of lines">
            <a:extLst>
              <a:ext uri="{FF2B5EF4-FFF2-40B4-BE49-F238E27FC236}">
                <a16:creationId xmlns:a16="http://schemas.microsoft.com/office/drawing/2014/main" id="{9634601D-0ABF-4532-B141-7AFD95FB15AF}"/>
              </a:ext>
            </a:extLst>
          </p:cNvPr>
          <p:cNvSpPr>
            <a:spLocks noChangeAspect="1" noEditPoints="1"/>
          </p:cNvSpPr>
          <p:nvPr/>
        </p:nvSpPr>
        <p:spPr bwMode="auto">
          <a:xfrm>
            <a:off x="157137" y="3008165"/>
            <a:ext cx="280186" cy="300150"/>
          </a:xfrm>
          <a:custGeom>
            <a:avLst/>
            <a:gdLst>
              <a:gd name="T0" fmla="*/ 210 w 296"/>
              <a:gd name="T1" fmla="*/ 147 h 318"/>
              <a:gd name="T2" fmla="*/ 105 w 296"/>
              <a:gd name="T3" fmla="*/ 147 h 318"/>
              <a:gd name="T4" fmla="*/ 105 w 296"/>
              <a:gd name="T5" fmla="*/ 140 h 318"/>
              <a:gd name="T6" fmla="*/ 109 w 296"/>
              <a:gd name="T7" fmla="*/ 83 h 318"/>
              <a:gd name="T8" fmla="*/ 157 w 296"/>
              <a:gd name="T9" fmla="*/ 0 h 318"/>
              <a:gd name="T10" fmla="*/ 157 w 296"/>
              <a:gd name="T11" fmla="*/ 0 h 318"/>
              <a:gd name="T12" fmla="*/ 159 w 296"/>
              <a:gd name="T13" fmla="*/ 0 h 318"/>
              <a:gd name="T14" fmla="*/ 206 w 296"/>
              <a:gd name="T15" fmla="*/ 83 h 318"/>
              <a:gd name="T16" fmla="*/ 210 w 296"/>
              <a:gd name="T17" fmla="*/ 137 h 318"/>
              <a:gd name="T18" fmla="*/ 210 w 296"/>
              <a:gd name="T19" fmla="*/ 147 h 318"/>
              <a:gd name="T20" fmla="*/ 31 w 296"/>
              <a:gd name="T21" fmla="*/ 83 h 318"/>
              <a:gd name="T22" fmla="*/ 284 w 296"/>
              <a:gd name="T23" fmla="*/ 83 h 318"/>
              <a:gd name="T24" fmla="*/ 286 w 296"/>
              <a:gd name="T25" fmla="*/ 189 h 318"/>
              <a:gd name="T26" fmla="*/ 286 w 296"/>
              <a:gd name="T27" fmla="*/ 189 h 318"/>
              <a:gd name="T28" fmla="*/ 210 w 296"/>
              <a:gd name="T29" fmla="*/ 189 h 318"/>
              <a:gd name="T30" fmla="*/ 19 w 296"/>
              <a:gd name="T31" fmla="*/ 147 h 318"/>
              <a:gd name="T32" fmla="*/ 0 w 296"/>
              <a:gd name="T33" fmla="*/ 147 h 318"/>
              <a:gd name="T34" fmla="*/ 0 w 296"/>
              <a:gd name="T35" fmla="*/ 277 h 318"/>
              <a:gd name="T36" fmla="*/ 106 w 296"/>
              <a:gd name="T37" fmla="*/ 277 h 318"/>
              <a:gd name="T38" fmla="*/ 157 w 296"/>
              <a:gd name="T39" fmla="*/ 277 h 318"/>
              <a:gd name="T40" fmla="*/ 210 w 296"/>
              <a:gd name="T41" fmla="*/ 189 h 318"/>
              <a:gd name="T42" fmla="*/ 210 w 296"/>
              <a:gd name="T43" fmla="*/ 267 h 318"/>
              <a:gd name="T44" fmla="*/ 286 w 296"/>
              <a:gd name="T45" fmla="*/ 189 h 318"/>
              <a:gd name="T46" fmla="*/ 296 w 296"/>
              <a:gd name="T47" fmla="*/ 139 h 318"/>
              <a:gd name="T48" fmla="*/ 159 w 296"/>
              <a:gd name="T49" fmla="*/ 0 h 318"/>
              <a:gd name="T50" fmla="*/ 157 w 296"/>
              <a:gd name="T51" fmla="*/ 0 h 318"/>
              <a:gd name="T52" fmla="*/ 157 w 296"/>
              <a:gd name="T53" fmla="*/ 0 h 318"/>
              <a:gd name="T54" fmla="*/ 31 w 296"/>
              <a:gd name="T55" fmla="*/ 83 h 318"/>
              <a:gd name="T56" fmla="*/ 19 w 296"/>
              <a:gd name="T57" fmla="*/ 139 h 318"/>
              <a:gd name="T58" fmla="*/ 19 w 296"/>
              <a:gd name="T59" fmla="*/ 147 h 318"/>
              <a:gd name="T60" fmla="*/ 105 w 296"/>
              <a:gd name="T61" fmla="*/ 147 h 318"/>
              <a:gd name="T62" fmla="*/ 210 w 296"/>
              <a:gd name="T63" fmla="*/ 147 h 318"/>
              <a:gd name="T64" fmla="*/ 210 w 296"/>
              <a:gd name="T65" fmla="*/ 189 h 318"/>
              <a:gd name="T66" fmla="*/ 157 w 296"/>
              <a:gd name="T67" fmla="*/ 277 h 318"/>
              <a:gd name="T68" fmla="*/ 210 w 296"/>
              <a:gd name="T69" fmla="*/ 277 h 318"/>
              <a:gd name="T70" fmla="*/ 210 w 296"/>
              <a:gd name="T71" fmla="*/ 267 h 318"/>
              <a:gd name="T72" fmla="*/ 57 w 296"/>
              <a:gd name="T73" fmla="*/ 318 h 318"/>
              <a:gd name="T74" fmla="*/ 154 w 296"/>
              <a:gd name="T75" fmla="*/ 318 h 318"/>
              <a:gd name="T76" fmla="*/ 106 w 296"/>
              <a:gd name="T77" fmla="*/ 277 h 318"/>
              <a:gd name="T78" fmla="*/ 106 w 296"/>
              <a:gd name="T79" fmla="*/ 318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6" h="318">
                <a:moveTo>
                  <a:pt x="210" y="147"/>
                </a:moveTo>
                <a:cubicBezTo>
                  <a:pt x="105" y="147"/>
                  <a:pt x="105" y="147"/>
                  <a:pt x="105" y="147"/>
                </a:cubicBezTo>
                <a:cubicBezTo>
                  <a:pt x="105" y="145"/>
                  <a:pt x="105" y="142"/>
                  <a:pt x="105" y="140"/>
                </a:cubicBezTo>
                <a:cubicBezTo>
                  <a:pt x="105" y="120"/>
                  <a:pt x="106" y="100"/>
                  <a:pt x="109" y="83"/>
                </a:cubicBezTo>
                <a:cubicBezTo>
                  <a:pt x="118" y="35"/>
                  <a:pt x="136" y="1"/>
                  <a:pt x="157" y="0"/>
                </a:cubicBezTo>
                <a:cubicBezTo>
                  <a:pt x="157" y="0"/>
                  <a:pt x="157" y="0"/>
                  <a:pt x="157" y="0"/>
                </a:cubicBezTo>
                <a:cubicBezTo>
                  <a:pt x="158" y="0"/>
                  <a:pt x="159" y="0"/>
                  <a:pt x="159" y="0"/>
                </a:cubicBezTo>
                <a:cubicBezTo>
                  <a:pt x="180" y="2"/>
                  <a:pt x="198" y="35"/>
                  <a:pt x="206" y="83"/>
                </a:cubicBezTo>
                <a:cubicBezTo>
                  <a:pt x="208" y="100"/>
                  <a:pt x="210" y="118"/>
                  <a:pt x="210" y="137"/>
                </a:cubicBezTo>
                <a:cubicBezTo>
                  <a:pt x="210" y="142"/>
                  <a:pt x="210" y="147"/>
                  <a:pt x="210" y="147"/>
                </a:cubicBezTo>
                <a:close/>
                <a:moveTo>
                  <a:pt x="31" y="83"/>
                </a:moveTo>
                <a:cubicBezTo>
                  <a:pt x="284" y="83"/>
                  <a:pt x="284" y="83"/>
                  <a:pt x="284" y="83"/>
                </a:cubicBezTo>
                <a:moveTo>
                  <a:pt x="286" y="189"/>
                </a:moveTo>
                <a:cubicBezTo>
                  <a:pt x="286" y="189"/>
                  <a:pt x="286" y="189"/>
                  <a:pt x="286" y="189"/>
                </a:cubicBezTo>
                <a:cubicBezTo>
                  <a:pt x="210" y="189"/>
                  <a:pt x="210" y="189"/>
                  <a:pt x="210" y="189"/>
                </a:cubicBezTo>
                <a:moveTo>
                  <a:pt x="19" y="147"/>
                </a:moveTo>
                <a:cubicBezTo>
                  <a:pt x="0" y="147"/>
                  <a:pt x="0" y="147"/>
                  <a:pt x="0" y="147"/>
                </a:cubicBezTo>
                <a:cubicBezTo>
                  <a:pt x="0" y="277"/>
                  <a:pt x="0" y="277"/>
                  <a:pt x="0" y="277"/>
                </a:cubicBezTo>
                <a:cubicBezTo>
                  <a:pt x="106" y="277"/>
                  <a:pt x="106" y="277"/>
                  <a:pt x="106" y="277"/>
                </a:cubicBezTo>
                <a:cubicBezTo>
                  <a:pt x="157" y="277"/>
                  <a:pt x="157" y="277"/>
                  <a:pt x="157" y="277"/>
                </a:cubicBezTo>
                <a:moveTo>
                  <a:pt x="210" y="189"/>
                </a:moveTo>
                <a:cubicBezTo>
                  <a:pt x="210" y="267"/>
                  <a:pt x="210" y="267"/>
                  <a:pt x="210" y="267"/>
                </a:cubicBezTo>
                <a:cubicBezTo>
                  <a:pt x="245" y="252"/>
                  <a:pt x="272" y="224"/>
                  <a:pt x="286" y="189"/>
                </a:cubicBezTo>
                <a:cubicBezTo>
                  <a:pt x="292" y="174"/>
                  <a:pt x="296" y="156"/>
                  <a:pt x="296" y="139"/>
                </a:cubicBezTo>
                <a:cubicBezTo>
                  <a:pt x="296" y="63"/>
                  <a:pt x="235" y="1"/>
                  <a:pt x="159" y="0"/>
                </a:cubicBezTo>
                <a:cubicBezTo>
                  <a:pt x="159" y="0"/>
                  <a:pt x="158" y="0"/>
                  <a:pt x="157" y="0"/>
                </a:cubicBezTo>
                <a:cubicBezTo>
                  <a:pt x="157" y="0"/>
                  <a:pt x="157" y="0"/>
                  <a:pt x="157" y="0"/>
                </a:cubicBezTo>
                <a:cubicBezTo>
                  <a:pt x="101" y="0"/>
                  <a:pt x="52" y="34"/>
                  <a:pt x="31" y="83"/>
                </a:cubicBezTo>
                <a:cubicBezTo>
                  <a:pt x="23" y="100"/>
                  <a:pt x="19" y="119"/>
                  <a:pt x="19" y="139"/>
                </a:cubicBezTo>
                <a:cubicBezTo>
                  <a:pt x="19" y="142"/>
                  <a:pt x="19" y="145"/>
                  <a:pt x="19" y="147"/>
                </a:cubicBezTo>
                <a:cubicBezTo>
                  <a:pt x="105" y="147"/>
                  <a:pt x="105" y="147"/>
                  <a:pt x="105" y="147"/>
                </a:cubicBezTo>
                <a:cubicBezTo>
                  <a:pt x="210" y="147"/>
                  <a:pt x="210" y="147"/>
                  <a:pt x="210" y="147"/>
                </a:cubicBezTo>
                <a:cubicBezTo>
                  <a:pt x="210" y="189"/>
                  <a:pt x="210" y="189"/>
                  <a:pt x="210" y="189"/>
                </a:cubicBezTo>
                <a:moveTo>
                  <a:pt x="157" y="277"/>
                </a:moveTo>
                <a:cubicBezTo>
                  <a:pt x="210" y="277"/>
                  <a:pt x="210" y="277"/>
                  <a:pt x="210" y="277"/>
                </a:cubicBezTo>
                <a:cubicBezTo>
                  <a:pt x="210" y="267"/>
                  <a:pt x="210" y="267"/>
                  <a:pt x="210" y="267"/>
                </a:cubicBezTo>
                <a:moveTo>
                  <a:pt x="57" y="318"/>
                </a:moveTo>
                <a:cubicBezTo>
                  <a:pt x="154" y="318"/>
                  <a:pt x="154" y="318"/>
                  <a:pt x="154" y="318"/>
                </a:cubicBezTo>
                <a:moveTo>
                  <a:pt x="106" y="277"/>
                </a:moveTo>
                <a:cubicBezTo>
                  <a:pt x="106" y="318"/>
                  <a:pt x="106" y="318"/>
                  <a:pt x="106" y="318"/>
                </a:cubicBezTo>
              </a:path>
            </a:pathLst>
          </a:custGeom>
          <a:noFill/>
          <a:ln w="12700" cap="flat">
            <a:solidFill>
              <a:schemeClr val="bg1">
                <a:lumMod val="65000"/>
              </a:schemeClr>
            </a:solidFill>
            <a:prstDash val="solid"/>
            <a:miter lim="800000"/>
            <a:headEnd/>
            <a:tailEnd/>
          </a:ln>
          <a:extLst/>
        </p:spPr>
        <p:txBody>
          <a:bodyPr vert="horz" wrap="square" lIns="91427" tIns="45713" rIns="91427" bIns="45713" numCol="1" anchor="t" anchorCtr="0" compatLnSpc="1">
            <a:prstTxWarp prst="textNoShape">
              <a:avLst/>
            </a:prstTxWarp>
          </a:bodyPr>
          <a:lstStyle/>
          <a:p>
            <a:pPr defTabSz="932563"/>
            <a:endParaRPr lang="en-US" sz="1599">
              <a:solidFill>
                <a:srgbClr val="353535"/>
              </a:solidFill>
              <a:latin typeface="Segoe UI Semilight"/>
            </a:endParaRPr>
          </a:p>
        </p:txBody>
      </p:sp>
      <p:sp>
        <p:nvSpPr>
          <p:cNvPr id="157" name="Browser" title="Icon of a browser window">
            <a:extLst>
              <a:ext uri="{FF2B5EF4-FFF2-40B4-BE49-F238E27FC236}">
                <a16:creationId xmlns:a16="http://schemas.microsoft.com/office/drawing/2014/main" id="{E6135F35-A886-4587-9F0E-D0A4525C66BB}"/>
              </a:ext>
            </a:extLst>
          </p:cNvPr>
          <p:cNvSpPr>
            <a:spLocks noChangeAspect="1" noEditPoints="1"/>
          </p:cNvSpPr>
          <p:nvPr/>
        </p:nvSpPr>
        <p:spPr bwMode="auto">
          <a:xfrm>
            <a:off x="137495" y="5968610"/>
            <a:ext cx="319469" cy="255675"/>
          </a:xfrm>
          <a:custGeom>
            <a:avLst/>
            <a:gdLst>
              <a:gd name="T0" fmla="*/ 3750 w 3750"/>
              <a:gd name="T1" fmla="*/ 3000 h 3000"/>
              <a:gd name="T2" fmla="*/ 0 w 3750"/>
              <a:gd name="T3" fmla="*/ 3000 h 3000"/>
              <a:gd name="T4" fmla="*/ 0 w 3750"/>
              <a:gd name="T5" fmla="*/ 0 h 3000"/>
              <a:gd name="T6" fmla="*/ 3750 w 3750"/>
              <a:gd name="T7" fmla="*/ 0 h 3000"/>
              <a:gd name="T8" fmla="*/ 3750 w 3750"/>
              <a:gd name="T9" fmla="*/ 3000 h 3000"/>
              <a:gd name="T10" fmla="*/ 0 w 3750"/>
              <a:gd name="T11" fmla="*/ 750 h 3000"/>
              <a:gd name="T12" fmla="*/ 3750 w 3750"/>
              <a:gd name="T13" fmla="*/ 750 h 3000"/>
              <a:gd name="T14" fmla="*/ 3335 w 3750"/>
              <a:gd name="T15" fmla="*/ 375 h 3000"/>
              <a:gd name="T16" fmla="*/ 3375 w 3750"/>
              <a:gd name="T17" fmla="*/ 415 h 3000"/>
              <a:gd name="T18" fmla="*/ 3414 w 3750"/>
              <a:gd name="T19" fmla="*/ 375 h 3000"/>
              <a:gd name="T20" fmla="*/ 3375 w 3750"/>
              <a:gd name="T21" fmla="*/ 336 h 3000"/>
              <a:gd name="T22" fmla="*/ 3335 w 3750"/>
              <a:gd name="T23" fmla="*/ 375 h 3000"/>
              <a:gd name="T24" fmla="*/ 2886 w 3750"/>
              <a:gd name="T25" fmla="*/ 375 h 3000"/>
              <a:gd name="T26" fmla="*/ 2925 w 3750"/>
              <a:gd name="T27" fmla="*/ 415 h 3000"/>
              <a:gd name="T28" fmla="*/ 2965 w 3750"/>
              <a:gd name="T29" fmla="*/ 375 h 3000"/>
              <a:gd name="T30" fmla="*/ 2925 w 3750"/>
              <a:gd name="T31" fmla="*/ 336 h 3000"/>
              <a:gd name="T32" fmla="*/ 2886 w 3750"/>
              <a:gd name="T33" fmla="*/ 375 h 3000"/>
              <a:gd name="T34" fmla="*/ 2437 w 3750"/>
              <a:gd name="T35" fmla="*/ 375 h 3000"/>
              <a:gd name="T36" fmla="*/ 2476 w 3750"/>
              <a:gd name="T37" fmla="*/ 415 h 3000"/>
              <a:gd name="T38" fmla="*/ 2516 w 3750"/>
              <a:gd name="T39" fmla="*/ 375 h 3000"/>
              <a:gd name="T40" fmla="*/ 2476 w 3750"/>
              <a:gd name="T41" fmla="*/ 336 h 3000"/>
              <a:gd name="T42" fmla="*/ 2437 w 3750"/>
              <a:gd name="T43" fmla="*/ 375 h 3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50" h="3000">
                <a:moveTo>
                  <a:pt x="3750" y="3000"/>
                </a:moveTo>
                <a:cubicBezTo>
                  <a:pt x="0" y="3000"/>
                  <a:pt x="0" y="3000"/>
                  <a:pt x="0" y="3000"/>
                </a:cubicBezTo>
                <a:cubicBezTo>
                  <a:pt x="0" y="0"/>
                  <a:pt x="0" y="0"/>
                  <a:pt x="0" y="0"/>
                </a:cubicBezTo>
                <a:cubicBezTo>
                  <a:pt x="3750" y="0"/>
                  <a:pt x="3750" y="0"/>
                  <a:pt x="3750" y="0"/>
                </a:cubicBezTo>
                <a:lnTo>
                  <a:pt x="3750" y="3000"/>
                </a:lnTo>
                <a:close/>
                <a:moveTo>
                  <a:pt x="0" y="750"/>
                </a:moveTo>
                <a:cubicBezTo>
                  <a:pt x="3750" y="750"/>
                  <a:pt x="3750" y="750"/>
                  <a:pt x="3750" y="750"/>
                </a:cubicBezTo>
                <a:moveTo>
                  <a:pt x="3335" y="375"/>
                </a:moveTo>
                <a:cubicBezTo>
                  <a:pt x="3335" y="397"/>
                  <a:pt x="3353" y="415"/>
                  <a:pt x="3375" y="415"/>
                </a:cubicBezTo>
                <a:cubicBezTo>
                  <a:pt x="3397" y="415"/>
                  <a:pt x="3414" y="397"/>
                  <a:pt x="3414" y="375"/>
                </a:cubicBezTo>
                <a:cubicBezTo>
                  <a:pt x="3414" y="353"/>
                  <a:pt x="3397" y="336"/>
                  <a:pt x="3375" y="336"/>
                </a:cubicBezTo>
                <a:cubicBezTo>
                  <a:pt x="3353" y="336"/>
                  <a:pt x="3335" y="353"/>
                  <a:pt x="3335" y="375"/>
                </a:cubicBezTo>
                <a:close/>
                <a:moveTo>
                  <a:pt x="2886" y="375"/>
                </a:moveTo>
                <a:cubicBezTo>
                  <a:pt x="2886" y="397"/>
                  <a:pt x="2904" y="415"/>
                  <a:pt x="2925" y="415"/>
                </a:cubicBezTo>
                <a:cubicBezTo>
                  <a:pt x="2947" y="415"/>
                  <a:pt x="2965" y="397"/>
                  <a:pt x="2965" y="375"/>
                </a:cubicBezTo>
                <a:cubicBezTo>
                  <a:pt x="2965" y="353"/>
                  <a:pt x="2947" y="336"/>
                  <a:pt x="2925" y="336"/>
                </a:cubicBezTo>
                <a:cubicBezTo>
                  <a:pt x="2904" y="336"/>
                  <a:pt x="2886" y="353"/>
                  <a:pt x="2886" y="375"/>
                </a:cubicBezTo>
                <a:close/>
                <a:moveTo>
                  <a:pt x="2437" y="375"/>
                </a:moveTo>
                <a:cubicBezTo>
                  <a:pt x="2437" y="397"/>
                  <a:pt x="2454" y="415"/>
                  <a:pt x="2476" y="415"/>
                </a:cubicBezTo>
                <a:cubicBezTo>
                  <a:pt x="2498" y="415"/>
                  <a:pt x="2516" y="397"/>
                  <a:pt x="2516" y="375"/>
                </a:cubicBezTo>
                <a:cubicBezTo>
                  <a:pt x="2516" y="353"/>
                  <a:pt x="2498" y="336"/>
                  <a:pt x="2476" y="336"/>
                </a:cubicBezTo>
                <a:cubicBezTo>
                  <a:pt x="2454" y="336"/>
                  <a:pt x="2437" y="353"/>
                  <a:pt x="2437" y="375"/>
                </a:cubicBez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sz="1599">
              <a:solidFill>
                <a:srgbClr val="353535"/>
              </a:solidFill>
              <a:latin typeface="Segoe UI Semilight"/>
            </a:endParaRPr>
          </a:p>
        </p:txBody>
      </p:sp>
      <p:grpSp>
        <p:nvGrpSpPr>
          <p:cNvPr id="158" name="Group 157">
            <a:extLst>
              <a:ext uri="{FF2B5EF4-FFF2-40B4-BE49-F238E27FC236}">
                <a16:creationId xmlns:a16="http://schemas.microsoft.com/office/drawing/2014/main" id="{22DCB5C9-95D6-42FE-BAE2-69A027AC055D}"/>
              </a:ext>
            </a:extLst>
          </p:cNvPr>
          <p:cNvGrpSpPr/>
          <p:nvPr/>
        </p:nvGrpSpPr>
        <p:grpSpPr>
          <a:xfrm>
            <a:off x="177095" y="4996700"/>
            <a:ext cx="240268" cy="240690"/>
            <a:chOff x="4565921" y="3369898"/>
            <a:chExt cx="242888" cy="243314"/>
          </a:xfrm>
        </p:grpSpPr>
        <p:sp>
          <p:nvSpPr>
            <p:cNvPr id="159" name="Freeform: Shape 158">
              <a:extLst>
                <a:ext uri="{FF2B5EF4-FFF2-40B4-BE49-F238E27FC236}">
                  <a16:creationId xmlns:a16="http://schemas.microsoft.com/office/drawing/2014/main" id="{6D87D95B-8664-4F81-B458-B2960B6A2A48}"/>
                </a:ext>
              </a:extLst>
            </p:cNvPr>
            <p:cNvSpPr/>
            <p:nvPr/>
          </p:nvSpPr>
          <p:spPr>
            <a:xfrm>
              <a:off x="4694509" y="3369898"/>
              <a:ext cx="114300" cy="114300"/>
            </a:xfrm>
            <a:custGeom>
              <a:avLst/>
              <a:gdLst>
                <a:gd name="connsiteX0" fmla="*/ 7348 w 114300"/>
                <a:gd name="connsiteY0" fmla="*/ 7348 h 114300"/>
                <a:gd name="connsiteX1" fmla="*/ 115933 w 114300"/>
                <a:gd name="connsiteY1" fmla="*/ 7348 h 114300"/>
                <a:gd name="connsiteX2" fmla="*/ 115933 w 114300"/>
                <a:gd name="connsiteY2" fmla="*/ 115933 h 114300"/>
                <a:gd name="connsiteX3" fmla="*/ 7348 w 114300"/>
                <a:gd name="connsiteY3" fmla="*/ 115933 h 114300"/>
              </a:gdLst>
              <a:ahLst/>
              <a:cxnLst>
                <a:cxn ang="0">
                  <a:pos x="connsiteX0" y="connsiteY0"/>
                </a:cxn>
                <a:cxn ang="0">
                  <a:pos x="connsiteX1" y="connsiteY1"/>
                </a:cxn>
                <a:cxn ang="0">
                  <a:pos x="connsiteX2" y="connsiteY2"/>
                </a:cxn>
                <a:cxn ang="0">
                  <a:pos x="connsiteX3" y="connsiteY3"/>
                </a:cxn>
              </a:cxnLst>
              <a:rect l="l" t="t" r="r" b="b"/>
              <a:pathLst>
                <a:path w="114300" h="114300">
                  <a:moveTo>
                    <a:pt x="7348" y="7348"/>
                  </a:moveTo>
                  <a:lnTo>
                    <a:pt x="115933" y="7348"/>
                  </a:lnTo>
                  <a:lnTo>
                    <a:pt x="115933" y="115933"/>
                  </a:lnTo>
                  <a:lnTo>
                    <a:pt x="7348" y="115933"/>
                  </a:ln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sp>
          <p:nvSpPr>
            <p:cNvPr id="160" name="Freeform: Shape 159">
              <a:extLst>
                <a:ext uri="{FF2B5EF4-FFF2-40B4-BE49-F238E27FC236}">
                  <a16:creationId xmlns:a16="http://schemas.microsoft.com/office/drawing/2014/main" id="{B526FAAB-F28D-405B-81D0-85E0A945FA1C}"/>
                </a:ext>
              </a:extLst>
            </p:cNvPr>
            <p:cNvSpPr/>
            <p:nvPr/>
          </p:nvSpPr>
          <p:spPr>
            <a:xfrm>
              <a:off x="4565921" y="3498486"/>
              <a:ext cx="114300" cy="114300"/>
            </a:xfrm>
            <a:custGeom>
              <a:avLst/>
              <a:gdLst>
                <a:gd name="connsiteX0" fmla="*/ 7348 w 114300"/>
                <a:gd name="connsiteY0" fmla="*/ 7348 h 114300"/>
                <a:gd name="connsiteX1" fmla="*/ 115933 w 114300"/>
                <a:gd name="connsiteY1" fmla="*/ 7348 h 114300"/>
                <a:gd name="connsiteX2" fmla="*/ 115933 w 114300"/>
                <a:gd name="connsiteY2" fmla="*/ 115933 h 114300"/>
                <a:gd name="connsiteX3" fmla="*/ 7348 w 114300"/>
                <a:gd name="connsiteY3" fmla="*/ 115933 h 114300"/>
              </a:gdLst>
              <a:ahLst/>
              <a:cxnLst>
                <a:cxn ang="0">
                  <a:pos x="connsiteX0" y="connsiteY0"/>
                </a:cxn>
                <a:cxn ang="0">
                  <a:pos x="connsiteX1" y="connsiteY1"/>
                </a:cxn>
                <a:cxn ang="0">
                  <a:pos x="connsiteX2" y="connsiteY2"/>
                </a:cxn>
                <a:cxn ang="0">
                  <a:pos x="connsiteX3" y="connsiteY3"/>
                </a:cxn>
              </a:cxnLst>
              <a:rect l="l" t="t" r="r" b="b"/>
              <a:pathLst>
                <a:path w="114300" h="114300">
                  <a:moveTo>
                    <a:pt x="7348" y="7348"/>
                  </a:moveTo>
                  <a:lnTo>
                    <a:pt x="115933" y="7348"/>
                  </a:lnTo>
                  <a:lnTo>
                    <a:pt x="115933" y="115933"/>
                  </a:lnTo>
                  <a:lnTo>
                    <a:pt x="7348" y="115933"/>
                  </a:ln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sp>
          <p:nvSpPr>
            <p:cNvPr id="161" name="Freeform: Shape 160">
              <a:extLst>
                <a:ext uri="{FF2B5EF4-FFF2-40B4-BE49-F238E27FC236}">
                  <a16:creationId xmlns:a16="http://schemas.microsoft.com/office/drawing/2014/main" id="{E1412808-EB4A-4BF1-B84D-47616EC29B98}"/>
                </a:ext>
              </a:extLst>
            </p:cNvPr>
            <p:cNvSpPr/>
            <p:nvPr/>
          </p:nvSpPr>
          <p:spPr>
            <a:xfrm>
              <a:off x="4693969" y="3498912"/>
              <a:ext cx="114300" cy="114300"/>
            </a:xfrm>
            <a:custGeom>
              <a:avLst/>
              <a:gdLst>
                <a:gd name="connsiteX0" fmla="*/ 115933 w 114300"/>
                <a:gd name="connsiteY0" fmla="*/ 7348 h 114300"/>
                <a:gd name="connsiteX1" fmla="*/ 115933 w 114300"/>
                <a:gd name="connsiteY1" fmla="*/ 115933 h 114300"/>
                <a:gd name="connsiteX2" fmla="*/ 7348 w 114300"/>
                <a:gd name="connsiteY2" fmla="*/ 115933 h 114300"/>
                <a:gd name="connsiteX3" fmla="*/ 7348 w 114300"/>
                <a:gd name="connsiteY3" fmla="*/ 7348 h 114300"/>
              </a:gdLst>
              <a:ahLst/>
              <a:cxnLst>
                <a:cxn ang="0">
                  <a:pos x="connsiteX0" y="connsiteY0"/>
                </a:cxn>
                <a:cxn ang="0">
                  <a:pos x="connsiteX1" y="connsiteY1"/>
                </a:cxn>
                <a:cxn ang="0">
                  <a:pos x="connsiteX2" y="connsiteY2"/>
                </a:cxn>
                <a:cxn ang="0">
                  <a:pos x="connsiteX3" y="connsiteY3"/>
                </a:cxn>
              </a:cxnLst>
              <a:rect l="l" t="t" r="r" b="b"/>
              <a:pathLst>
                <a:path w="114300" h="114300">
                  <a:moveTo>
                    <a:pt x="115933" y="7348"/>
                  </a:moveTo>
                  <a:lnTo>
                    <a:pt x="115933" y="115933"/>
                  </a:lnTo>
                  <a:lnTo>
                    <a:pt x="7348" y="115933"/>
                  </a:lnTo>
                  <a:lnTo>
                    <a:pt x="7348" y="7348"/>
                  </a:ln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sp>
          <p:nvSpPr>
            <p:cNvPr id="162" name="Freeform: Shape 161">
              <a:extLst>
                <a:ext uri="{FF2B5EF4-FFF2-40B4-BE49-F238E27FC236}">
                  <a16:creationId xmlns:a16="http://schemas.microsoft.com/office/drawing/2014/main" id="{EE5D07A4-3522-400D-AF47-4BD643A0C5DC}"/>
                </a:ext>
              </a:extLst>
            </p:cNvPr>
            <p:cNvSpPr/>
            <p:nvPr/>
          </p:nvSpPr>
          <p:spPr>
            <a:xfrm>
              <a:off x="4566176" y="3370324"/>
              <a:ext cx="114300" cy="114300"/>
            </a:xfrm>
            <a:custGeom>
              <a:avLst/>
              <a:gdLst>
                <a:gd name="connsiteX0" fmla="*/ 115933 w 114300"/>
                <a:gd name="connsiteY0" fmla="*/ 7348 h 114300"/>
                <a:gd name="connsiteX1" fmla="*/ 115933 w 114300"/>
                <a:gd name="connsiteY1" fmla="*/ 115933 h 114300"/>
                <a:gd name="connsiteX2" fmla="*/ 7348 w 114300"/>
                <a:gd name="connsiteY2" fmla="*/ 115933 h 114300"/>
                <a:gd name="connsiteX3" fmla="*/ 7348 w 114300"/>
                <a:gd name="connsiteY3" fmla="*/ 7348 h 114300"/>
              </a:gdLst>
              <a:ahLst/>
              <a:cxnLst>
                <a:cxn ang="0">
                  <a:pos x="connsiteX0" y="connsiteY0"/>
                </a:cxn>
                <a:cxn ang="0">
                  <a:pos x="connsiteX1" y="connsiteY1"/>
                </a:cxn>
                <a:cxn ang="0">
                  <a:pos x="connsiteX2" y="connsiteY2"/>
                </a:cxn>
                <a:cxn ang="0">
                  <a:pos x="connsiteX3" y="connsiteY3"/>
                </a:cxn>
              </a:cxnLst>
              <a:rect l="l" t="t" r="r" b="b"/>
              <a:pathLst>
                <a:path w="114300" h="114300">
                  <a:moveTo>
                    <a:pt x="115933" y="7348"/>
                  </a:moveTo>
                  <a:lnTo>
                    <a:pt x="115933" y="115933"/>
                  </a:lnTo>
                  <a:lnTo>
                    <a:pt x="7348" y="115933"/>
                  </a:lnTo>
                  <a:lnTo>
                    <a:pt x="7348" y="7348"/>
                  </a:ln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grpSp>
      <p:sp>
        <p:nvSpPr>
          <p:cNvPr id="163" name="Database_EFC7" title="Icon of a cylinder">
            <a:extLst>
              <a:ext uri="{FF2B5EF4-FFF2-40B4-BE49-F238E27FC236}">
                <a16:creationId xmlns:a16="http://schemas.microsoft.com/office/drawing/2014/main" id="{904C4699-EC6C-48B4-AA22-C110D1084DF8}"/>
              </a:ext>
            </a:extLst>
          </p:cNvPr>
          <p:cNvSpPr>
            <a:spLocks noChangeAspect="1" noEditPoints="1"/>
          </p:cNvSpPr>
          <p:nvPr/>
        </p:nvSpPr>
        <p:spPr bwMode="auto">
          <a:xfrm>
            <a:off x="179254" y="2042125"/>
            <a:ext cx="235951" cy="306699"/>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sz="1599">
              <a:solidFill>
                <a:srgbClr val="353535"/>
              </a:solidFill>
              <a:latin typeface="Segoe UI Semilight"/>
            </a:endParaRPr>
          </a:p>
        </p:txBody>
      </p:sp>
      <p:sp>
        <p:nvSpPr>
          <p:cNvPr id="140" name="Title 1">
            <a:extLst>
              <a:ext uri="{FF2B5EF4-FFF2-40B4-BE49-F238E27FC236}">
                <a16:creationId xmlns:a16="http://schemas.microsoft.com/office/drawing/2014/main" id="{271AD378-B0AB-4F9B-8B88-DBC929A9956A}"/>
              </a:ext>
            </a:extLst>
          </p:cNvPr>
          <p:cNvSpPr txBox="1">
            <a:spLocks/>
          </p:cNvSpPr>
          <p:nvPr/>
        </p:nvSpPr>
        <p:spPr>
          <a:xfrm>
            <a:off x="275482" y="480850"/>
            <a:ext cx="2442815" cy="917444"/>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r>
              <a:rPr lang="en-US" sz="4399">
                <a:solidFill>
                  <a:srgbClr val="FFFFFF"/>
                </a:solidFill>
                <a:latin typeface="Segoe UI Light"/>
              </a:rPr>
              <a:t>Benefits</a:t>
            </a:r>
          </a:p>
        </p:txBody>
      </p:sp>
      <p:sp>
        <p:nvSpPr>
          <p:cNvPr id="79" name="Text Placeholder 3">
            <a:extLst>
              <a:ext uri="{FF2B5EF4-FFF2-40B4-BE49-F238E27FC236}">
                <a16:creationId xmlns:a16="http://schemas.microsoft.com/office/drawing/2014/main" id="{C63FC02F-784B-4586-B5B0-69107C366571}"/>
              </a:ext>
            </a:extLst>
          </p:cNvPr>
          <p:cNvSpPr txBox="1">
            <a:spLocks/>
          </p:cNvSpPr>
          <p:nvPr/>
        </p:nvSpPr>
        <p:spPr>
          <a:xfrm>
            <a:off x="8038842" y="495"/>
            <a:ext cx="4396751" cy="6993532"/>
          </a:xfrm>
          <a:prstGeom prst="rect">
            <a:avLst/>
          </a:prstGeom>
          <a:solidFill>
            <a:schemeClr val="bg1">
              <a:lumMod val="95000"/>
            </a:schemeClr>
          </a:solidFill>
        </p:spPr>
        <p:txBody>
          <a:bodyPr wrap="square" lIns="182854" tIns="182854" rIns="274281" bIns="182854" anchor="ctr">
            <a:no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32563">
              <a:lnSpc>
                <a:spcPct val="100000"/>
              </a:lnSpc>
              <a:spcBef>
                <a:spcPts val="1800"/>
              </a:spcBef>
              <a:buSzPct val="100000"/>
              <a:buNone/>
            </a:pPr>
            <a:r>
              <a:rPr lang="en-US" sz="2000">
                <a:solidFill>
                  <a:srgbClr val="353535"/>
                </a:solidFill>
                <a:latin typeface="Segoe UI Semilight"/>
                <a:cs typeface="Segoe UI Semilight" panose="020B0402040204020203" pitchFamily="34" charset="0"/>
              </a:rPr>
              <a:t>Application Management without sequencing, snapshotting, packaging, or virtualization.</a:t>
            </a:r>
          </a:p>
          <a:p>
            <a:pPr marL="0" indent="0" defTabSz="932563">
              <a:lnSpc>
                <a:spcPct val="100000"/>
              </a:lnSpc>
              <a:spcBef>
                <a:spcPts val="1800"/>
              </a:spcBef>
              <a:buSzPct val="100000"/>
              <a:buNone/>
            </a:pPr>
            <a:r>
              <a:rPr lang="en-US" sz="2000">
                <a:solidFill>
                  <a:srgbClr val="353535"/>
                </a:solidFill>
                <a:latin typeface="Segoe UI Semilight"/>
                <a:cs typeface="Segoe UI Semilight" panose="020B0402040204020203" pitchFamily="34" charset="0"/>
              </a:rPr>
              <a:t>All apps installed in base image. </a:t>
            </a:r>
          </a:p>
          <a:p>
            <a:pPr marL="317439" indent="-228557" defTabSz="932563">
              <a:lnSpc>
                <a:spcPct val="100000"/>
              </a:lnSpc>
              <a:spcBef>
                <a:spcPts val="600"/>
              </a:spcBef>
              <a:spcAft>
                <a:spcPts val="1199"/>
              </a:spcAft>
              <a:buSzPct val="100000"/>
              <a:buFont typeface="Arial" panose="020B0604020202020204" pitchFamily="34" charset="0"/>
              <a:buChar char="•"/>
            </a:pPr>
            <a:r>
              <a:rPr lang="en-US" sz="2000">
                <a:solidFill>
                  <a:srgbClr val="353535"/>
                </a:solidFill>
                <a:latin typeface="Segoe UI Semilight"/>
                <a:cs typeface="Segoe UI Semilight" panose="020B0402040204020203" pitchFamily="34" charset="0"/>
              </a:rPr>
              <a:t>Only apps a user is entitled to are revealed.</a:t>
            </a:r>
          </a:p>
          <a:p>
            <a:pPr marL="317439" indent="-228557" defTabSz="932563">
              <a:lnSpc>
                <a:spcPct val="100000"/>
              </a:lnSpc>
              <a:spcBef>
                <a:spcPts val="600"/>
              </a:spcBef>
              <a:spcAft>
                <a:spcPts val="1199"/>
              </a:spcAft>
              <a:buSzPct val="100000"/>
              <a:buFont typeface="Arial" panose="020B0604020202020204" pitchFamily="34" charset="0"/>
              <a:buChar char="•"/>
            </a:pPr>
            <a:r>
              <a:rPr lang="en-US" sz="2000">
                <a:solidFill>
                  <a:srgbClr val="353535"/>
                </a:solidFill>
                <a:latin typeface="Segoe UI Semilight"/>
                <a:cs typeface="Segoe UI Semilight" panose="020B0402040204020203" pitchFamily="34" charset="0"/>
              </a:rPr>
              <a:t>App entitlements can be changed in real time.</a:t>
            </a:r>
          </a:p>
          <a:p>
            <a:pPr marL="317439" indent="-228557" defTabSz="932563">
              <a:lnSpc>
                <a:spcPct val="100000"/>
              </a:lnSpc>
              <a:spcBef>
                <a:spcPts val="600"/>
              </a:spcBef>
              <a:spcAft>
                <a:spcPts val="1199"/>
              </a:spcAft>
              <a:buSzPct val="100000"/>
              <a:buFont typeface="Arial" panose="020B0604020202020204" pitchFamily="34" charset="0"/>
              <a:buChar char="•"/>
            </a:pPr>
            <a:r>
              <a:rPr lang="en-US" sz="2000">
                <a:solidFill>
                  <a:srgbClr val="353535"/>
                </a:solidFill>
                <a:latin typeface="Segoe UI Semilight"/>
                <a:cs typeface="Segoe UI Semilight" panose="020B0402040204020203" pitchFamily="34" charset="0"/>
              </a:rPr>
              <a:t>Works with fonts, plugins, and more…</a:t>
            </a:r>
          </a:p>
          <a:p>
            <a:pPr marL="317439" indent="-228557" defTabSz="932563">
              <a:lnSpc>
                <a:spcPct val="100000"/>
              </a:lnSpc>
              <a:spcBef>
                <a:spcPts val="600"/>
              </a:spcBef>
              <a:spcAft>
                <a:spcPts val="1199"/>
              </a:spcAft>
              <a:buSzPct val="100000"/>
              <a:buFont typeface="Arial" panose="020B0604020202020204" pitchFamily="34" charset="0"/>
              <a:buChar char="•"/>
            </a:pPr>
            <a:r>
              <a:rPr lang="en-US" sz="2000">
                <a:solidFill>
                  <a:srgbClr val="353535"/>
                </a:solidFill>
                <a:latin typeface="Segoe UI Semilight"/>
                <a:cs typeface="Segoe UI Semilight" panose="020B0402040204020203" pitchFamily="34" charset="0"/>
              </a:rPr>
              <a:t>Excellent app compatibility</a:t>
            </a:r>
          </a:p>
          <a:p>
            <a:pPr marL="0" indent="0" defTabSz="932563">
              <a:lnSpc>
                <a:spcPct val="100000"/>
              </a:lnSpc>
              <a:spcBef>
                <a:spcPts val="1800"/>
              </a:spcBef>
              <a:buSzPct val="100000"/>
              <a:buNone/>
            </a:pPr>
            <a:r>
              <a:rPr lang="en-US" sz="2000">
                <a:solidFill>
                  <a:srgbClr val="353535"/>
                </a:solidFill>
                <a:latin typeface="Segoe UI Semilight"/>
                <a:cs typeface="Segoe UI Semilight" panose="020B0402040204020203" pitchFamily="34" charset="0"/>
              </a:rPr>
              <a:t>Massively reduce the number of gold images that must be maintained</a:t>
            </a:r>
          </a:p>
        </p:txBody>
      </p:sp>
      <p:grpSp>
        <p:nvGrpSpPr>
          <p:cNvPr id="2" name="Group 1">
            <a:extLst>
              <a:ext uri="{FF2B5EF4-FFF2-40B4-BE49-F238E27FC236}">
                <a16:creationId xmlns:a16="http://schemas.microsoft.com/office/drawing/2014/main" id="{5BAFA596-464E-4B9D-8080-61AF6EE50678}"/>
              </a:ext>
            </a:extLst>
          </p:cNvPr>
          <p:cNvGrpSpPr/>
          <p:nvPr/>
        </p:nvGrpSpPr>
        <p:grpSpPr>
          <a:xfrm>
            <a:off x="-3430" y="4703976"/>
            <a:ext cx="3252237" cy="834459"/>
            <a:chOff x="-3344413" y="4704146"/>
            <a:chExt cx="3252698" cy="834577"/>
          </a:xfrm>
        </p:grpSpPr>
        <p:sp>
          <p:nvSpPr>
            <p:cNvPr id="74" name="Rectangle 73">
              <a:extLst>
                <a:ext uri="{FF2B5EF4-FFF2-40B4-BE49-F238E27FC236}">
                  <a16:creationId xmlns:a16="http://schemas.microsoft.com/office/drawing/2014/main" id="{223C4538-651E-4FFB-8CE5-9F6FA5D1462E}"/>
                </a:ext>
              </a:extLst>
            </p:cNvPr>
            <p:cNvSpPr/>
            <p:nvPr/>
          </p:nvSpPr>
          <p:spPr bwMode="auto">
            <a:xfrm>
              <a:off x="-3344413" y="4704146"/>
              <a:ext cx="3252698" cy="834577"/>
            </a:xfrm>
            <a:prstGeom prst="rect">
              <a:avLst/>
            </a:prstGeom>
            <a:solidFill>
              <a:schemeClr val="tx2">
                <a:lumMod val="20000"/>
                <a:lumOff val="80000"/>
              </a:schemeClr>
            </a:solidFill>
            <a:ln w="9525" cap="flat" cmpd="sng" algn="ctr">
              <a:noFill/>
              <a:prstDash val="solid"/>
              <a:headEnd type="none" w="med" len="med"/>
              <a:tailEnd type="none" w="med" len="med"/>
            </a:ln>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0078D7"/>
                  </a:solidFill>
                  <a:latin typeface="Segoe UI Semilight"/>
                  <a:cs typeface="Segoe UI" pitchFamily="34" charset="0"/>
                </a:rPr>
                <a:t>App Masking </a:t>
              </a:r>
            </a:p>
          </p:txBody>
        </p:sp>
        <p:sp>
          <p:nvSpPr>
            <p:cNvPr id="75" name="Rectangle: Top Corners Rounded 74">
              <a:extLst>
                <a:ext uri="{FF2B5EF4-FFF2-40B4-BE49-F238E27FC236}">
                  <a16:creationId xmlns:a16="http://schemas.microsoft.com/office/drawing/2014/main" id="{B32273E3-1B66-4DD9-80FA-610BE0C0A643}"/>
                </a:ext>
              </a:extLst>
            </p:cNvPr>
            <p:cNvSpPr/>
            <p:nvPr/>
          </p:nvSpPr>
          <p:spPr bwMode="auto">
            <a:xfrm rot="5400000">
              <a:off x="-3306879" y="4805556"/>
              <a:ext cx="548370" cy="623438"/>
            </a:xfrm>
            <a:prstGeom prst="round2SameRect">
              <a:avLst>
                <a:gd name="adj1" fmla="val 50000"/>
                <a:gd name="adj2" fmla="val 0"/>
              </a:avLst>
            </a:prstGeom>
            <a:solidFill>
              <a:schemeClr val="tx2"/>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grpSp>
          <p:nvGrpSpPr>
            <p:cNvPr id="77" name="Group 76">
              <a:extLst>
                <a:ext uri="{FF2B5EF4-FFF2-40B4-BE49-F238E27FC236}">
                  <a16:creationId xmlns:a16="http://schemas.microsoft.com/office/drawing/2014/main" id="{2CDA1C85-0D94-472D-85DD-6C7AECD0506B}"/>
                </a:ext>
              </a:extLst>
            </p:cNvPr>
            <p:cNvGrpSpPr/>
            <p:nvPr/>
          </p:nvGrpSpPr>
          <p:grpSpPr>
            <a:xfrm>
              <a:off x="-3163862" y="4996913"/>
              <a:ext cx="240302" cy="240724"/>
              <a:chOff x="4565921" y="3369898"/>
              <a:chExt cx="242888" cy="243314"/>
            </a:xfrm>
          </p:grpSpPr>
          <p:sp>
            <p:nvSpPr>
              <p:cNvPr id="78" name="Freeform: Shape 77">
                <a:extLst>
                  <a:ext uri="{FF2B5EF4-FFF2-40B4-BE49-F238E27FC236}">
                    <a16:creationId xmlns:a16="http://schemas.microsoft.com/office/drawing/2014/main" id="{05E5D08A-9358-4160-B6E0-6CC203C791B7}"/>
                  </a:ext>
                </a:extLst>
              </p:cNvPr>
              <p:cNvSpPr/>
              <p:nvPr/>
            </p:nvSpPr>
            <p:spPr>
              <a:xfrm>
                <a:off x="4694509" y="3369898"/>
                <a:ext cx="114300" cy="114300"/>
              </a:xfrm>
              <a:custGeom>
                <a:avLst/>
                <a:gdLst>
                  <a:gd name="connsiteX0" fmla="*/ 7348 w 114300"/>
                  <a:gd name="connsiteY0" fmla="*/ 7348 h 114300"/>
                  <a:gd name="connsiteX1" fmla="*/ 115933 w 114300"/>
                  <a:gd name="connsiteY1" fmla="*/ 7348 h 114300"/>
                  <a:gd name="connsiteX2" fmla="*/ 115933 w 114300"/>
                  <a:gd name="connsiteY2" fmla="*/ 115933 h 114300"/>
                  <a:gd name="connsiteX3" fmla="*/ 7348 w 114300"/>
                  <a:gd name="connsiteY3" fmla="*/ 115933 h 114300"/>
                </a:gdLst>
                <a:ahLst/>
                <a:cxnLst>
                  <a:cxn ang="0">
                    <a:pos x="connsiteX0" y="connsiteY0"/>
                  </a:cxn>
                  <a:cxn ang="0">
                    <a:pos x="connsiteX1" y="connsiteY1"/>
                  </a:cxn>
                  <a:cxn ang="0">
                    <a:pos x="connsiteX2" y="connsiteY2"/>
                  </a:cxn>
                  <a:cxn ang="0">
                    <a:pos x="connsiteX3" y="connsiteY3"/>
                  </a:cxn>
                </a:cxnLst>
                <a:rect l="l" t="t" r="r" b="b"/>
                <a:pathLst>
                  <a:path w="114300" h="114300">
                    <a:moveTo>
                      <a:pt x="7348" y="7348"/>
                    </a:moveTo>
                    <a:lnTo>
                      <a:pt x="115933" y="7348"/>
                    </a:lnTo>
                    <a:lnTo>
                      <a:pt x="115933" y="115933"/>
                    </a:lnTo>
                    <a:lnTo>
                      <a:pt x="7348" y="115933"/>
                    </a:lnTo>
                    <a:close/>
                  </a:path>
                </a:pathLst>
              </a:custGeom>
              <a:noFill/>
              <a:ln w="12700"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sp>
            <p:nvSpPr>
              <p:cNvPr id="80" name="Freeform: Shape 79">
                <a:extLst>
                  <a:ext uri="{FF2B5EF4-FFF2-40B4-BE49-F238E27FC236}">
                    <a16:creationId xmlns:a16="http://schemas.microsoft.com/office/drawing/2014/main" id="{7EC90437-69D2-4505-8106-2C63E7147CA8}"/>
                  </a:ext>
                </a:extLst>
              </p:cNvPr>
              <p:cNvSpPr/>
              <p:nvPr/>
            </p:nvSpPr>
            <p:spPr>
              <a:xfrm>
                <a:off x="4565921" y="3498486"/>
                <a:ext cx="114300" cy="114300"/>
              </a:xfrm>
              <a:custGeom>
                <a:avLst/>
                <a:gdLst>
                  <a:gd name="connsiteX0" fmla="*/ 7348 w 114300"/>
                  <a:gd name="connsiteY0" fmla="*/ 7348 h 114300"/>
                  <a:gd name="connsiteX1" fmla="*/ 115933 w 114300"/>
                  <a:gd name="connsiteY1" fmla="*/ 7348 h 114300"/>
                  <a:gd name="connsiteX2" fmla="*/ 115933 w 114300"/>
                  <a:gd name="connsiteY2" fmla="*/ 115933 h 114300"/>
                  <a:gd name="connsiteX3" fmla="*/ 7348 w 114300"/>
                  <a:gd name="connsiteY3" fmla="*/ 115933 h 114300"/>
                </a:gdLst>
                <a:ahLst/>
                <a:cxnLst>
                  <a:cxn ang="0">
                    <a:pos x="connsiteX0" y="connsiteY0"/>
                  </a:cxn>
                  <a:cxn ang="0">
                    <a:pos x="connsiteX1" y="connsiteY1"/>
                  </a:cxn>
                  <a:cxn ang="0">
                    <a:pos x="connsiteX2" y="connsiteY2"/>
                  </a:cxn>
                  <a:cxn ang="0">
                    <a:pos x="connsiteX3" y="connsiteY3"/>
                  </a:cxn>
                </a:cxnLst>
                <a:rect l="l" t="t" r="r" b="b"/>
                <a:pathLst>
                  <a:path w="114300" h="114300">
                    <a:moveTo>
                      <a:pt x="7348" y="7348"/>
                    </a:moveTo>
                    <a:lnTo>
                      <a:pt x="115933" y="7348"/>
                    </a:lnTo>
                    <a:lnTo>
                      <a:pt x="115933" y="115933"/>
                    </a:lnTo>
                    <a:lnTo>
                      <a:pt x="7348" y="115933"/>
                    </a:lnTo>
                    <a:close/>
                  </a:path>
                </a:pathLst>
              </a:custGeom>
              <a:noFill/>
              <a:ln w="12700"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sp>
            <p:nvSpPr>
              <p:cNvPr id="81" name="Freeform: Shape 80">
                <a:extLst>
                  <a:ext uri="{FF2B5EF4-FFF2-40B4-BE49-F238E27FC236}">
                    <a16:creationId xmlns:a16="http://schemas.microsoft.com/office/drawing/2014/main" id="{CBDA6E73-31FB-43EB-9166-A9FE892FA207}"/>
                  </a:ext>
                </a:extLst>
              </p:cNvPr>
              <p:cNvSpPr/>
              <p:nvPr/>
            </p:nvSpPr>
            <p:spPr>
              <a:xfrm>
                <a:off x="4693969" y="3498912"/>
                <a:ext cx="114300" cy="114300"/>
              </a:xfrm>
              <a:custGeom>
                <a:avLst/>
                <a:gdLst>
                  <a:gd name="connsiteX0" fmla="*/ 115933 w 114300"/>
                  <a:gd name="connsiteY0" fmla="*/ 7348 h 114300"/>
                  <a:gd name="connsiteX1" fmla="*/ 115933 w 114300"/>
                  <a:gd name="connsiteY1" fmla="*/ 115933 h 114300"/>
                  <a:gd name="connsiteX2" fmla="*/ 7348 w 114300"/>
                  <a:gd name="connsiteY2" fmla="*/ 115933 h 114300"/>
                  <a:gd name="connsiteX3" fmla="*/ 7348 w 114300"/>
                  <a:gd name="connsiteY3" fmla="*/ 7348 h 114300"/>
                </a:gdLst>
                <a:ahLst/>
                <a:cxnLst>
                  <a:cxn ang="0">
                    <a:pos x="connsiteX0" y="connsiteY0"/>
                  </a:cxn>
                  <a:cxn ang="0">
                    <a:pos x="connsiteX1" y="connsiteY1"/>
                  </a:cxn>
                  <a:cxn ang="0">
                    <a:pos x="connsiteX2" y="connsiteY2"/>
                  </a:cxn>
                  <a:cxn ang="0">
                    <a:pos x="connsiteX3" y="connsiteY3"/>
                  </a:cxn>
                </a:cxnLst>
                <a:rect l="l" t="t" r="r" b="b"/>
                <a:pathLst>
                  <a:path w="114300" h="114300">
                    <a:moveTo>
                      <a:pt x="115933" y="7348"/>
                    </a:moveTo>
                    <a:lnTo>
                      <a:pt x="115933" y="115933"/>
                    </a:lnTo>
                    <a:lnTo>
                      <a:pt x="7348" y="115933"/>
                    </a:lnTo>
                    <a:lnTo>
                      <a:pt x="7348" y="7348"/>
                    </a:lnTo>
                    <a:close/>
                  </a:path>
                </a:pathLst>
              </a:custGeom>
              <a:noFill/>
              <a:ln w="12700"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sp>
            <p:nvSpPr>
              <p:cNvPr id="82" name="Freeform: Shape 81">
                <a:extLst>
                  <a:ext uri="{FF2B5EF4-FFF2-40B4-BE49-F238E27FC236}">
                    <a16:creationId xmlns:a16="http://schemas.microsoft.com/office/drawing/2014/main" id="{D6C51467-B654-4C3E-A4CE-4AD2768B142C}"/>
                  </a:ext>
                </a:extLst>
              </p:cNvPr>
              <p:cNvSpPr/>
              <p:nvPr/>
            </p:nvSpPr>
            <p:spPr>
              <a:xfrm>
                <a:off x="4566176" y="3370324"/>
                <a:ext cx="114300" cy="114300"/>
              </a:xfrm>
              <a:custGeom>
                <a:avLst/>
                <a:gdLst>
                  <a:gd name="connsiteX0" fmla="*/ 115933 w 114300"/>
                  <a:gd name="connsiteY0" fmla="*/ 7348 h 114300"/>
                  <a:gd name="connsiteX1" fmla="*/ 115933 w 114300"/>
                  <a:gd name="connsiteY1" fmla="*/ 115933 h 114300"/>
                  <a:gd name="connsiteX2" fmla="*/ 7348 w 114300"/>
                  <a:gd name="connsiteY2" fmla="*/ 115933 h 114300"/>
                  <a:gd name="connsiteX3" fmla="*/ 7348 w 114300"/>
                  <a:gd name="connsiteY3" fmla="*/ 7348 h 114300"/>
                </a:gdLst>
                <a:ahLst/>
                <a:cxnLst>
                  <a:cxn ang="0">
                    <a:pos x="connsiteX0" y="connsiteY0"/>
                  </a:cxn>
                  <a:cxn ang="0">
                    <a:pos x="connsiteX1" y="connsiteY1"/>
                  </a:cxn>
                  <a:cxn ang="0">
                    <a:pos x="connsiteX2" y="connsiteY2"/>
                  </a:cxn>
                  <a:cxn ang="0">
                    <a:pos x="connsiteX3" y="connsiteY3"/>
                  </a:cxn>
                </a:cxnLst>
                <a:rect l="l" t="t" r="r" b="b"/>
                <a:pathLst>
                  <a:path w="114300" h="114300">
                    <a:moveTo>
                      <a:pt x="115933" y="7348"/>
                    </a:moveTo>
                    <a:lnTo>
                      <a:pt x="115933" y="115933"/>
                    </a:lnTo>
                    <a:lnTo>
                      <a:pt x="7348" y="115933"/>
                    </a:lnTo>
                    <a:lnTo>
                      <a:pt x="7348" y="7348"/>
                    </a:lnTo>
                    <a:close/>
                  </a:path>
                </a:pathLst>
              </a:custGeom>
              <a:noFill/>
              <a:ln w="12700"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grpSp>
      </p:grpSp>
      <p:grpSp>
        <p:nvGrpSpPr>
          <p:cNvPr id="83" name="Group 82">
            <a:extLst>
              <a:ext uri="{FF2B5EF4-FFF2-40B4-BE49-F238E27FC236}">
                <a16:creationId xmlns:a16="http://schemas.microsoft.com/office/drawing/2014/main" id="{B752F07C-6753-429B-AF54-8AC55C1DF1F4}"/>
              </a:ext>
            </a:extLst>
          </p:cNvPr>
          <p:cNvGrpSpPr>
            <a:grpSpLocks noChangeAspect="1"/>
          </p:cNvGrpSpPr>
          <p:nvPr/>
        </p:nvGrpSpPr>
        <p:grpSpPr>
          <a:xfrm>
            <a:off x="3797428" y="2214275"/>
            <a:ext cx="3741656" cy="2989468"/>
            <a:chOff x="8284028" y="1072441"/>
            <a:chExt cx="1621972" cy="1295906"/>
          </a:xfrm>
        </p:grpSpPr>
        <p:sp>
          <p:nvSpPr>
            <p:cNvPr id="84" name="Round Same Side Corner Rectangle 8">
              <a:extLst>
                <a:ext uri="{FF2B5EF4-FFF2-40B4-BE49-F238E27FC236}">
                  <a16:creationId xmlns:a16="http://schemas.microsoft.com/office/drawing/2014/main" id="{FB7D0DA6-B5A2-40C5-A8CD-E8D4436C8408}"/>
                </a:ext>
              </a:extLst>
            </p:cNvPr>
            <p:cNvSpPr/>
            <p:nvPr/>
          </p:nvSpPr>
          <p:spPr>
            <a:xfrm>
              <a:off x="8284029" y="1072441"/>
              <a:ext cx="1621971" cy="838002"/>
            </a:xfrm>
            <a:prstGeom prst="round2SameRect">
              <a:avLst>
                <a:gd name="adj1" fmla="val 5626"/>
                <a:gd name="adj2" fmla="val 0"/>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sp>
          <p:nvSpPr>
            <p:cNvPr id="85" name="Round Same Side Corner Rectangle 9">
              <a:extLst>
                <a:ext uri="{FF2B5EF4-FFF2-40B4-BE49-F238E27FC236}">
                  <a16:creationId xmlns:a16="http://schemas.microsoft.com/office/drawing/2014/main" id="{828B0642-4A07-46C7-B228-FDFC213B0D35}"/>
                </a:ext>
              </a:extLst>
            </p:cNvPr>
            <p:cNvSpPr/>
            <p:nvPr/>
          </p:nvSpPr>
          <p:spPr>
            <a:xfrm rot="10800000">
              <a:off x="8284028" y="1910442"/>
              <a:ext cx="1621971" cy="203357"/>
            </a:xfrm>
            <a:prstGeom prst="round2SameRect">
              <a:avLst>
                <a:gd name="adj1" fmla="val 22800"/>
                <a:gd name="adj2" fmla="val 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sp>
          <p:nvSpPr>
            <p:cNvPr id="86" name="Rectangle 85">
              <a:extLst>
                <a:ext uri="{FF2B5EF4-FFF2-40B4-BE49-F238E27FC236}">
                  <a16:creationId xmlns:a16="http://schemas.microsoft.com/office/drawing/2014/main" id="{BC55FB7E-9200-4D9E-BDE6-5F36F58506B0}"/>
                </a:ext>
              </a:extLst>
            </p:cNvPr>
            <p:cNvSpPr/>
            <p:nvPr/>
          </p:nvSpPr>
          <p:spPr>
            <a:xfrm>
              <a:off x="8899393" y="2107641"/>
              <a:ext cx="387350" cy="14605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cxnSp>
          <p:nvCxnSpPr>
            <p:cNvPr id="87" name="Straight Connector 86">
              <a:extLst>
                <a:ext uri="{FF2B5EF4-FFF2-40B4-BE49-F238E27FC236}">
                  <a16:creationId xmlns:a16="http://schemas.microsoft.com/office/drawing/2014/main" id="{8174161B-9961-442E-A1B9-4BAF99085C24}"/>
                </a:ext>
              </a:extLst>
            </p:cNvPr>
            <p:cNvCxnSpPr/>
            <p:nvPr/>
          </p:nvCxnSpPr>
          <p:spPr>
            <a:xfrm>
              <a:off x="8899393" y="2117166"/>
              <a:ext cx="384048" cy="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4" name="Trapezoid 103">
              <a:extLst>
                <a:ext uri="{FF2B5EF4-FFF2-40B4-BE49-F238E27FC236}">
                  <a16:creationId xmlns:a16="http://schemas.microsoft.com/office/drawing/2014/main" id="{B69C2FC0-C170-43CB-954F-5E1425BB4EF7}"/>
                </a:ext>
              </a:extLst>
            </p:cNvPr>
            <p:cNvSpPr/>
            <p:nvPr/>
          </p:nvSpPr>
          <p:spPr>
            <a:xfrm>
              <a:off x="8832851" y="2246535"/>
              <a:ext cx="520700" cy="103524"/>
            </a:xfrm>
            <a:prstGeom prst="trapezoid">
              <a:avLst>
                <a:gd name="adj" fmla="val 65477"/>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sp>
          <p:nvSpPr>
            <p:cNvPr id="105" name="Rectangle 104">
              <a:extLst>
                <a:ext uri="{FF2B5EF4-FFF2-40B4-BE49-F238E27FC236}">
                  <a16:creationId xmlns:a16="http://schemas.microsoft.com/office/drawing/2014/main" id="{7CB59D8C-0BD3-4EF0-ABB8-0F862D3BB863}"/>
                </a:ext>
              </a:extLst>
            </p:cNvPr>
            <p:cNvSpPr/>
            <p:nvPr/>
          </p:nvSpPr>
          <p:spPr>
            <a:xfrm>
              <a:off x="8832851" y="2350059"/>
              <a:ext cx="520700" cy="1828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pic>
          <p:nvPicPr>
            <p:cNvPr id="106" name="Picture 4" descr="Image result for windows 10 desktop">
              <a:extLst>
                <a:ext uri="{FF2B5EF4-FFF2-40B4-BE49-F238E27FC236}">
                  <a16:creationId xmlns:a16="http://schemas.microsoft.com/office/drawing/2014/main" id="{35BB16B0-B4B2-4CA2-A2F3-E01D97CCFCC2}"/>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8358284" y="1124389"/>
              <a:ext cx="1469570" cy="732731"/>
            </a:xfrm>
            <a:prstGeom prst="rect">
              <a:avLst/>
            </a:prstGeom>
            <a:noFill/>
            <a:extLst>
              <a:ext uri="{909E8E84-426E-40DD-AFC4-6F175D3DCCD1}">
                <a14:hiddenFill xmlns:a14="http://schemas.microsoft.com/office/drawing/2010/main">
                  <a:solidFill>
                    <a:srgbClr val="FFFFFF"/>
                  </a:solidFill>
                </a14:hiddenFill>
              </a:ext>
            </a:extLst>
          </p:spPr>
        </p:pic>
        <p:sp>
          <p:nvSpPr>
            <p:cNvPr id="107" name="Trapezoid 106">
              <a:extLst>
                <a:ext uri="{FF2B5EF4-FFF2-40B4-BE49-F238E27FC236}">
                  <a16:creationId xmlns:a16="http://schemas.microsoft.com/office/drawing/2014/main" id="{DCF8389B-639D-4BBE-8DDD-1365918D38B9}"/>
                </a:ext>
              </a:extLst>
            </p:cNvPr>
            <p:cNvSpPr/>
            <p:nvPr/>
          </p:nvSpPr>
          <p:spPr>
            <a:xfrm>
              <a:off x="8832851" y="1986488"/>
              <a:ext cx="520700" cy="45719"/>
            </a:xfrm>
            <a:prstGeom prst="trapezoid">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grpSp>
      <p:grpSp>
        <p:nvGrpSpPr>
          <p:cNvPr id="108" name="Group 107">
            <a:extLst>
              <a:ext uri="{FF2B5EF4-FFF2-40B4-BE49-F238E27FC236}">
                <a16:creationId xmlns:a16="http://schemas.microsoft.com/office/drawing/2014/main" id="{5B8D1566-B887-4A16-904F-D1B8DE30BDB4}"/>
              </a:ext>
            </a:extLst>
          </p:cNvPr>
          <p:cNvGrpSpPr>
            <a:grpSpLocks noChangeAspect="1"/>
          </p:cNvGrpSpPr>
          <p:nvPr/>
        </p:nvGrpSpPr>
        <p:grpSpPr>
          <a:xfrm>
            <a:off x="5668253" y="2708578"/>
            <a:ext cx="1417951" cy="972298"/>
            <a:chOff x="7768792" y="1949718"/>
            <a:chExt cx="2436501" cy="1670724"/>
          </a:xfrm>
        </p:grpSpPr>
        <p:pic>
          <p:nvPicPr>
            <p:cNvPr id="109" name="Picture 108" descr="68747470733a2f2f662e636c6f75642e6769746875622e636f6d2f6173736574732f313933383832342f313134343230362f64303130303365362d316437392d313165332d396130382d3632653563653161636565342e706e67.png">
              <a:extLst>
                <a:ext uri="{FF2B5EF4-FFF2-40B4-BE49-F238E27FC236}">
                  <a16:creationId xmlns:a16="http://schemas.microsoft.com/office/drawing/2014/main" id="{15B7D363-FC96-41EC-8B62-1EE8AEB6B55D}"/>
                </a:ext>
              </a:extLst>
            </p:cNvPr>
            <p:cNvPicPr preferRelativeResize="0">
              <a:picLocks/>
            </p:cNvPicPr>
            <p:nvPr/>
          </p:nvPicPr>
          <p:blipFill rotWithShape="1">
            <a:blip r:embed="rId4" cstate="print">
              <a:extLst>
                <a:ext uri="{28A0092B-C50C-407E-A947-70E740481C1C}">
                  <a14:useLocalDpi xmlns:a14="http://schemas.microsoft.com/office/drawing/2010/main"/>
                </a:ext>
              </a:extLst>
            </a:blip>
            <a:srcRect/>
            <a:stretch/>
          </p:blipFill>
          <p:spPr>
            <a:xfrm>
              <a:off x="9081924" y="1949718"/>
              <a:ext cx="457200" cy="457200"/>
            </a:xfrm>
            <a:prstGeom prst="rect">
              <a:avLst/>
            </a:prstGeom>
          </p:spPr>
        </p:pic>
        <p:pic>
          <p:nvPicPr>
            <p:cNvPr id="110" name="Picture 109" descr="Adobe_Acrobat_Reader.png">
              <a:extLst>
                <a:ext uri="{FF2B5EF4-FFF2-40B4-BE49-F238E27FC236}">
                  <a16:creationId xmlns:a16="http://schemas.microsoft.com/office/drawing/2014/main" id="{9E45152E-C16B-421E-B97A-19B0E4091B06}"/>
                </a:ext>
              </a:extLst>
            </p:cNvPr>
            <p:cNvPicPr preferRelativeResize="0">
              <a:picLocks/>
            </p:cNvPicPr>
            <p:nvPr/>
          </p:nvPicPr>
          <p:blipFill>
            <a:blip r:embed="rId5" cstate="print">
              <a:extLst>
                <a:ext uri="{28A0092B-C50C-407E-A947-70E740481C1C}">
                  <a14:useLocalDpi xmlns:a14="http://schemas.microsoft.com/office/drawing/2010/main"/>
                </a:ext>
              </a:extLst>
            </a:blip>
            <a:stretch>
              <a:fillRect/>
            </a:stretch>
          </p:blipFill>
          <p:spPr>
            <a:xfrm>
              <a:off x="8425358" y="1949718"/>
              <a:ext cx="457200" cy="457200"/>
            </a:xfrm>
            <a:prstGeom prst="rect">
              <a:avLst/>
            </a:prstGeom>
          </p:spPr>
        </p:pic>
        <p:pic>
          <p:nvPicPr>
            <p:cNvPr id="111" name="Picture 110" descr="PowerPoint_15.png">
              <a:extLst>
                <a:ext uri="{FF2B5EF4-FFF2-40B4-BE49-F238E27FC236}">
                  <a16:creationId xmlns:a16="http://schemas.microsoft.com/office/drawing/2014/main" id="{1C3D42EC-EB46-4705-A0B6-4757AA5FB6C3}"/>
                </a:ext>
              </a:extLst>
            </p:cNvPr>
            <p:cNvPicPr preferRelativeResize="0">
              <a:picLocks/>
            </p:cNvPicPr>
            <p:nvPr/>
          </p:nvPicPr>
          <p:blipFill>
            <a:blip r:embed="rId6" cstate="print">
              <a:extLst>
                <a:ext uri="{28A0092B-C50C-407E-A947-70E740481C1C}">
                  <a14:useLocalDpi xmlns:a14="http://schemas.microsoft.com/office/drawing/2010/main"/>
                </a:ext>
              </a:extLst>
            </a:blip>
            <a:stretch>
              <a:fillRect/>
            </a:stretch>
          </p:blipFill>
          <p:spPr>
            <a:xfrm>
              <a:off x="9122428" y="3163242"/>
              <a:ext cx="457200" cy="457200"/>
            </a:xfrm>
            <a:prstGeom prst="rect">
              <a:avLst/>
            </a:prstGeom>
          </p:spPr>
        </p:pic>
        <p:pic>
          <p:nvPicPr>
            <p:cNvPr id="112" name="Picture 111" descr="vmware_workstation_by_lordcro-d5zep46.png">
              <a:extLst>
                <a:ext uri="{FF2B5EF4-FFF2-40B4-BE49-F238E27FC236}">
                  <a16:creationId xmlns:a16="http://schemas.microsoft.com/office/drawing/2014/main" id="{E470B9CB-94FA-409A-AC24-21563E4254CD}"/>
                </a:ext>
              </a:extLst>
            </p:cNvPr>
            <p:cNvPicPr preferRelativeResize="0">
              <a:picLocks/>
            </p:cNvPicPr>
            <p:nvPr/>
          </p:nvPicPr>
          <p:blipFill>
            <a:blip r:embed="rId7" cstate="print">
              <a:extLst>
                <a:ext uri="{28A0092B-C50C-407E-A947-70E740481C1C}">
                  <a14:useLocalDpi xmlns:a14="http://schemas.microsoft.com/office/drawing/2010/main"/>
                </a:ext>
              </a:extLst>
            </a:blip>
            <a:stretch>
              <a:fillRect/>
            </a:stretch>
          </p:blipFill>
          <p:spPr>
            <a:xfrm>
              <a:off x="9738490" y="1949718"/>
              <a:ext cx="457200" cy="457200"/>
            </a:xfrm>
            <a:prstGeom prst="rect">
              <a:avLst/>
            </a:prstGeom>
          </p:spPr>
        </p:pic>
        <p:pic>
          <p:nvPicPr>
            <p:cNvPr id="113" name="Picture 112" descr="icon320x320.png">
              <a:extLst>
                <a:ext uri="{FF2B5EF4-FFF2-40B4-BE49-F238E27FC236}">
                  <a16:creationId xmlns:a16="http://schemas.microsoft.com/office/drawing/2014/main" id="{69A21803-76CB-4FE0-B985-CB279528783F}"/>
                </a:ext>
              </a:extLst>
            </p:cNvPr>
            <p:cNvPicPr preferRelativeResize="0">
              <a:picLocks/>
            </p:cNvPicPr>
            <p:nvPr/>
          </p:nvPicPr>
          <p:blipFill>
            <a:blip r:embed="rId8" cstate="print">
              <a:extLst>
                <a:ext uri="{28A0092B-C50C-407E-A947-70E740481C1C}">
                  <a14:useLocalDpi xmlns:a14="http://schemas.microsoft.com/office/drawing/2010/main"/>
                </a:ext>
              </a:extLst>
            </a:blip>
            <a:stretch>
              <a:fillRect/>
            </a:stretch>
          </p:blipFill>
          <p:spPr>
            <a:xfrm>
              <a:off x="7768792" y="1949718"/>
              <a:ext cx="457200" cy="457200"/>
            </a:xfrm>
            <a:prstGeom prst="rect">
              <a:avLst/>
            </a:prstGeom>
          </p:spPr>
        </p:pic>
        <p:pic>
          <p:nvPicPr>
            <p:cNvPr id="114" name="Picture 113" descr="4448150067_cb7c571254.jpg">
              <a:extLst>
                <a:ext uri="{FF2B5EF4-FFF2-40B4-BE49-F238E27FC236}">
                  <a16:creationId xmlns:a16="http://schemas.microsoft.com/office/drawing/2014/main" id="{92D2BEE9-D43B-4501-9AE9-8ECDE8C3B086}"/>
                </a:ext>
              </a:extLst>
            </p:cNvPr>
            <p:cNvPicPr preferRelativeResize="0">
              <a:picLocks/>
            </p:cNvPicPr>
            <p:nvPr/>
          </p:nvPicPr>
          <p:blipFill>
            <a:blip r:embed="rId9" cstate="print">
              <a:extLst>
                <a:ext uri="{28A0092B-C50C-407E-A947-70E740481C1C}">
                  <a14:useLocalDpi xmlns:a14="http://schemas.microsoft.com/office/drawing/2010/main"/>
                </a:ext>
              </a:extLst>
            </a:blip>
            <a:stretch>
              <a:fillRect/>
            </a:stretch>
          </p:blipFill>
          <p:spPr>
            <a:xfrm>
              <a:off x="9122428" y="2562272"/>
              <a:ext cx="457200" cy="457200"/>
            </a:xfrm>
            <a:prstGeom prst="rect">
              <a:avLst/>
            </a:prstGeom>
          </p:spPr>
        </p:pic>
        <p:pic>
          <p:nvPicPr>
            <p:cNvPr id="115" name="Picture 114" descr="Adobe_Photoshop_CS4_icon_(2).png">
              <a:extLst>
                <a:ext uri="{FF2B5EF4-FFF2-40B4-BE49-F238E27FC236}">
                  <a16:creationId xmlns:a16="http://schemas.microsoft.com/office/drawing/2014/main" id="{FFEAF127-264C-475E-9F93-CC7027C441B1}"/>
                </a:ext>
              </a:extLst>
            </p:cNvPr>
            <p:cNvPicPr preferRelativeResize="0">
              <a:picLocks/>
            </p:cNvPicPr>
            <p:nvPr/>
          </p:nvPicPr>
          <p:blipFill rotWithShape="1">
            <a:blip r:embed="rId10" cstate="print">
              <a:extLst>
                <a:ext uri="{28A0092B-C50C-407E-A947-70E740481C1C}">
                  <a14:useLocalDpi xmlns:a14="http://schemas.microsoft.com/office/drawing/2010/main"/>
                </a:ext>
              </a:extLst>
            </a:blip>
            <a:srcRect/>
            <a:stretch/>
          </p:blipFill>
          <p:spPr>
            <a:xfrm>
              <a:off x="7768792" y="3163242"/>
              <a:ext cx="457200" cy="457200"/>
            </a:xfrm>
            <a:prstGeom prst="rect">
              <a:avLst/>
            </a:prstGeom>
          </p:spPr>
        </p:pic>
        <p:pic>
          <p:nvPicPr>
            <p:cNvPr id="116" name="Picture 115" descr="Excel_15.png">
              <a:extLst>
                <a:ext uri="{FF2B5EF4-FFF2-40B4-BE49-F238E27FC236}">
                  <a16:creationId xmlns:a16="http://schemas.microsoft.com/office/drawing/2014/main" id="{96CCABB9-9F66-4DF9-8294-FE8AB69E8710}"/>
                </a:ext>
              </a:extLst>
            </p:cNvPr>
            <p:cNvPicPr preferRelativeResize="0">
              <a:picLocks/>
            </p:cNvPicPr>
            <p:nvPr/>
          </p:nvPicPr>
          <p:blipFill>
            <a:blip r:embed="rId11" cstate="print">
              <a:extLst>
                <a:ext uri="{28A0092B-C50C-407E-A947-70E740481C1C}">
                  <a14:useLocalDpi xmlns:a14="http://schemas.microsoft.com/office/drawing/2010/main"/>
                </a:ext>
              </a:extLst>
            </a:blip>
            <a:stretch>
              <a:fillRect/>
            </a:stretch>
          </p:blipFill>
          <p:spPr>
            <a:xfrm>
              <a:off x="9748093" y="2556480"/>
              <a:ext cx="457200" cy="457200"/>
            </a:xfrm>
            <a:prstGeom prst="rect">
              <a:avLst/>
            </a:prstGeom>
          </p:spPr>
        </p:pic>
        <p:pic>
          <p:nvPicPr>
            <p:cNvPr id="117" name="Picture 116" descr="Java.png">
              <a:extLst>
                <a:ext uri="{FF2B5EF4-FFF2-40B4-BE49-F238E27FC236}">
                  <a16:creationId xmlns:a16="http://schemas.microsoft.com/office/drawing/2014/main" id="{2759B765-D45D-4B2C-BADF-2B42FB2313B5}"/>
                </a:ext>
              </a:extLst>
            </p:cNvPr>
            <p:cNvPicPr preferRelativeResize="0">
              <a:picLocks/>
            </p:cNvPicPr>
            <p:nvPr/>
          </p:nvPicPr>
          <p:blipFill>
            <a:blip r:embed="rId12" cstate="print">
              <a:extLst>
                <a:ext uri="{28A0092B-C50C-407E-A947-70E740481C1C}">
                  <a14:useLocalDpi xmlns:a14="http://schemas.microsoft.com/office/drawing/2010/main"/>
                </a:ext>
              </a:extLst>
            </a:blip>
            <a:stretch>
              <a:fillRect/>
            </a:stretch>
          </p:blipFill>
          <p:spPr>
            <a:xfrm>
              <a:off x="7768792" y="2556480"/>
              <a:ext cx="457200" cy="457200"/>
            </a:xfrm>
            <a:prstGeom prst="rect">
              <a:avLst/>
            </a:prstGeom>
          </p:spPr>
        </p:pic>
        <p:pic>
          <p:nvPicPr>
            <p:cNvPr id="118" name="Picture 117" descr="Outlook_15.png">
              <a:extLst>
                <a:ext uri="{FF2B5EF4-FFF2-40B4-BE49-F238E27FC236}">
                  <a16:creationId xmlns:a16="http://schemas.microsoft.com/office/drawing/2014/main" id="{3FC2E486-D5C7-476B-A513-5BB05432271A}"/>
                </a:ext>
              </a:extLst>
            </p:cNvPr>
            <p:cNvPicPr preferRelativeResize="0">
              <a:picLocks/>
            </p:cNvPicPr>
            <p:nvPr/>
          </p:nvPicPr>
          <p:blipFill>
            <a:blip r:embed="rId13" cstate="print">
              <a:extLst>
                <a:ext uri="{28A0092B-C50C-407E-A947-70E740481C1C}">
                  <a14:useLocalDpi xmlns:a14="http://schemas.microsoft.com/office/drawing/2010/main"/>
                </a:ext>
              </a:extLst>
            </a:blip>
            <a:stretch>
              <a:fillRect/>
            </a:stretch>
          </p:blipFill>
          <p:spPr>
            <a:xfrm>
              <a:off x="9748093" y="3163242"/>
              <a:ext cx="457200" cy="457200"/>
            </a:xfrm>
            <a:prstGeom prst="rect">
              <a:avLst/>
            </a:prstGeom>
          </p:spPr>
        </p:pic>
        <p:pic>
          <p:nvPicPr>
            <p:cNvPr id="119" name="Picture 118" descr="Word_15.png">
              <a:extLst>
                <a:ext uri="{FF2B5EF4-FFF2-40B4-BE49-F238E27FC236}">
                  <a16:creationId xmlns:a16="http://schemas.microsoft.com/office/drawing/2014/main" id="{F7233D3C-6ED9-4B99-A0FF-F643B3909074}"/>
                </a:ext>
              </a:extLst>
            </p:cNvPr>
            <p:cNvPicPr preferRelativeResize="0">
              <a:picLocks/>
            </p:cNvPicPr>
            <p:nvPr/>
          </p:nvPicPr>
          <p:blipFill>
            <a:blip r:embed="rId14" cstate="print">
              <a:extLst>
                <a:ext uri="{28A0092B-C50C-407E-A947-70E740481C1C}">
                  <a14:useLocalDpi xmlns:a14="http://schemas.microsoft.com/office/drawing/2010/main"/>
                </a:ext>
              </a:extLst>
            </a:blip>
            <a:stretch>
              <a:fillRect/>
            </a:stretch>
          </p:blipFill>
          <p:spPr>
            <a:xfrm>
              <a:off x="8425952" y="2556480"/>
              <a:ext cx="457200" cy="457200"/>
            </a:xfrm>
            <a:prstGeom prst="rect">
              <a:avLst/>
            </a:prstGeom>
            <a:ln>
              <a:noFill/>
            </a:ln>
          </p:spPr>
        </p:pic>
        <p:pic>
          <p:nvPicPr>
            <p:cNvPr id="120" name="Picture 6" descr="Image result for visio icon">
              <a:extLst>
                <a:ext uri="{FF2B5EF4-FFF2-40B4-BE49-F238E27FC236}">
                  <a16:creationId xmlns:a16="http://schemas.microsoft.com/office/drawing/2014/main" id="{11C72E3C-2EFD-45AA-9C7A-45CC2BF96123}"/>
                </a:ext>
              </a:extLst>
            </p:cNvPr>
            <p:cNvPicPr preferRelativeResize="0">
              <a:picLocks noChangeArrowheads="1"/>
            </p:cNvPicPr>
            <p:nvPr/>
          </p:nvPicPr>
          <p:blipFill>
            <a:blip r:embed="rId15" cstate="print">
              <a:extLst>
                <a:ext uri="{28A0092B-C50C-407E-A947-70E740481C1C}">
                  <a14:useLocalDpi xmlns:a14="http://schemas.microsoft.com/office/drawing/2010/main"/>
                </a:ext>
              </a:extLst>
            </a:blip>
            <a:srcRect/>
            <a:stretch>
              <a:fillRect/>
            </a:stretch>
          </p:blipFill>
          <p:spPr bwMode="auto">
            <a:xfrm>
              <a:off x="8425358" y="3163242"/>
              <a:ext cx="457200" cy="4572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21" name="Group 120">
            <a:extLst>
              <a:ext uri="{FF2B5EF4-FFF2-40B4-BE49-F238E27FC236}">
                <a16:creationId xmlns:a16="http://schemas.microsoft.com/office/drawing/2014/main" id="{684E93BB-9641-4CB6-A014-3FB5C13FBFD2}"/>
              </a:ext>
            </a:extLst>
          </p:cNvPr>
          <p:cNvGrpSpPr>
            <a:grpSpLocks noChangeAspect="1"/>
          </p:cNvGrpSpPr>
          <p:nvPr/>
        </p:nvGrpSpPr>
        <p:grpSpPr>
          <a:xfrm>
            <a:off x="5378314" y="2221891"/>
            <a:ext cx="1980498" cy="1878651"/>
            <a:chOff x="7280730" y="1122536"/>
            <a:chExt cx="3403141" cy="3228135"/>
          </a:xfrm>
        </p:grpSpPr>
        <p:sp>
          <p:nvSpPr>
            <p:cNvPr id="122" name="Oval 121">
              <a:extLst>
                <a:ext uri="{FF2B5EF4-FFF2-40B4-BE49-F238E27FC236}">
                  <a16:creationId xmlns:a16="http://schemas.microsoft.com/office/drawing/2014/main" id="{8F2B72BC-4FCD-420D-A4FE-D190A5A66A91}"/>
                </a:ext>
              </a:extLst>
            </p:cNvPr>
            <p:cNvSpPr/>
            <p:nvPr/>
          </p:nvSpPr>
          <p:spPr>
            <a:xfrm>
              <a:off x="7280730" y="1122536"/>
              <a:ext cx="3403141" cy="3228135"/>
            </a:xfrm>
            <a:prstGeom prst="ellipse">
              <a:avLst/>
            </a:prstGeom>
            <a:solidFill>
              <a:srgbClr val="000000">
                <a:alpha val="75000"/>
              </a:srgb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grpSp>
          <p:nvGrpSpPr>
            <p:cNvPr id="123" name="Group 122">
              <a:extLst>
                <a:ext uri="{FF2B5EF4-FFF2-40B4-BE49-F238E27FC236}">
                  <a16:creationId xmlns:a16="http://schemas.microsoft.com/office/drawing/2014/main" id="{A3646FE3-0583-4921-AAE0-DE5A334476A9}"/>
                </a:ext>
              </a:extLst>
            </p:cNvPr>
            <p:cNvGrpSpPr/>
            <p:nvPr/>
          </p:nvGrpSpPr>
          <p:grpSpPr>
            <a:xfrm>
              <a:off x="7768792" y="1954124"/>
              <a:ext cx="2436501" cy="1670724"/>
              <a:chOff x="7768792" y="1949718"/>
              <a:chExt cx="2436501" cy="1670724"/>
            </a:xfrm>
          </p:grpSpPr>
          <p:pic>
            <p:nvPicPr>
              <p:cNvPr id="124" name="Picture 123" descr="Adobe_Acrobat_Reader.png">
                <a:extLst>
                  <a:ext uri="{FF2B5EF4-FFF2-40B4-BE49-F238E27FC236}">
                    <a16:creationId xmlns:a16="http://schemas.microsoft.com/office/drawing/2014/main" id="{19D91300-8575-4329-8213-0D3C913B9313}"/>
                  </a:ext>
                </a:extLst>
              </p:cNvPr>
              <p:cNvPicPr preferRelativeResize="0">
                <a:picLocks/>
              </p:cNvPicPr>
              <p:nvPr/>
            </p:nvPicPr>
            <p:blipFill>
              <a:blip r:embed="rId5" cstate="print">
                <a:extLst>
                  <a:ext uri="{28A0092B-C50C-407E-A947-70E740481C1C}">
                    <a14:useLocalDpi xmlns:a14="http://schemas.microsoft.com/office/drawing/2010/main"/>
                  </a:ext>
                </a:extLst>
              </a:blip>
              <a:stretch>
                <a:fillRect/>
              </a:stretch>
            </p:blipFill>
            <p:spPr>
              <a:xfrm>
                <a:off x="8425358" y="1949718"/>
                <a:ext cx="457200" cy="457200"/>
              </a:xfrm>
              <a:prstGeom prst="rect">
                <a:avLst/>
              </a:prstGeom>
            </p:spPr>
          </p:pic>
          <p:pic>
            <p:nvPicPr>
              <p:cNvPr id="125" name="Picture 124" descr="PowerPoint_15.png">
                <a:extLst>
                  <a:ext uri="{FF2B5EF4-FFF2-40B4-BE49-F238E27FC236}">
                    <a16:creationId xmlns:a16="http://schemas.microsoft.com/office/drawing/2014/main" id="{1F06D5CD-BB25-495D-94A4-8A443DD780B9}"/>
                  </a:ext>
                </a:extLst>
              </p:cNvPr>
              <p:cNvPicPr preferRelativeResize="0">
                <a:picLocks/>
              </p:cNvPicPr>
              <p:nvPr/>
            </p:nvPicPr>
            <p:blipFill>
              <a:blip r:embed="rId6" cstate="print">
                <a:extLst>
                  <a:ext uri="{28A0092B-C50C-407E-A947-70E740481C1C}">
                    <a14:useLocalDpi xmlns:a14="http://schemas.microsoft.com/office/drawing/2010/main"/>
                  </a:ext>
                </a:extLst>
              </a:blip>
              <a:stretch>
                <a:fillRect/>
              </a:stretch>
            </p:blipFill>
            <p:spPr>
              <a:xfrm>
                <a:off x="9122428" y="3163242"/>
                <a:ext cx="457200" cy="457200"/>
              </a:xfrm>
              <a:prstGeom prst="rect">
                <a:avLst/>
              </a:prstGeom>
            </p:spPr>
          </p:pic>
          <p:pic>
            <p:nvPicPr>
              <p:cNvPr id="126" name="Picture 125" descr="Adobe_Photoshop_CS4_icon_(2).png">
                <a:extLst>
                  <a:ext uri="{FF2B5EF4-FFF2-40B4-BE49-F238E27FC236}">
                    <a16:creationId xmlns:a16="http://schemas.microsoft.com/office/drawing/2014/main" id="{2269818C-13E5-4FD5-845B-FB30E5DA0EA5}"/>
                  </a:ext>
                </a:extLst>
              </p:cNvPr>
              <p:cNvPicPr preferRelativeResize="0">
                <a:picLocks/>
              </p:cNvPicPr>
              <p:nvPr/>
            </p:nvPicPr>
            <p:blipFill rotWithShape="1">
              <a:blip r:embed="rId10" cstate="print">
                <a:extLst>
                  <a:ext uri="{28A0092B-C50C-407E-A947-70E740481C1C}">
                    <a14:useLocalDpi xmlns:a14="http://schemas.microsoft.com/office/drawing/2010/main"/>
                  </a:ext>
                </a:extLst>
              </a:blip>
              <a:srcRect/>
              <a:stretch/>
            </p:blipFill>
            <p:spPr>
              <a:xfrm>
                <a:off x="7768792" y="3163242"/>
                <a:ext cx="457200" cy="457200"/>
              </a:xfrm>
              <a:prstGeom prst="rect">
                <a:avLst/>
              </a:prstGeom>
            </p:spPr>
          </p:pic>
          <p:pic>
            <p:nvPicPr>
              <p:cNvPr id="127" name="Picture 126" descr="Excel_15.png">
                <a:extLst>
                  <a:ext uri="{FF2B5EF4-FFF2-40B4-BE49-F238E27FC236}">
                    <a16:creationId xmlns:a16="http://schemas.microsoft.com/office/drawing/2014/main" id="{D7068C4C-1B98-403C-9813-DE04B9D33213}"/>
                  </a:ext>
                </a:extLst>
              </p:cNvPr>
              <p:cNvPicPr preferRelativeResize="0">
                <a:picLocks/>
              </p:cNvPicPr>
              <p:nvPr/>
            </p:nvPicPr>
            <p:blipFill>
              <a:blip r:embed="rId11" cstate="print">
                <a:extLst>
                  <a:ext uri="{28A0092B-C50C-407E-A947-70E740481C1C}">
                    <a14:useLocalDpi xmlns:a14="http://schemas.microsoft.com/office/drawing/2010/main"/>
                  </a:ext>
                </a:extLst>
              </a:blip>
              <a:stretch>
                <a:fillRect/>
              </a:stretch>
            </p:blipFill>
            <p:spPr>
              <a:xfrm>
                <a:off x="9748093" y="2556480"/>
                <a:ext cx="457200" cy="457200"/>
              </a:xfrm>
              <a:prstGeom prst="rect">
                <a:avLst/>
              </a:prstGeom>
            </p:spPr>
          </p:pic>
          <p:pic>
            <p:nvPicPr>
              <p:cNvPr id="128" name="Picture 127" descr="Outlook_15.png">
                <a:extLst>
                  <a:ext uri="{FF2B5EF4-FFF2-40B4-BE49-F238E27FC236}">
                    <a16:creationId xmlns:a16="http://schemas.microsoft.com/office/drawing/2014/main" id="{9EFDDB1C-B010-471C-91EE-5ADA3C908F0A}"/>
                  </a:ext>
                </a:extLst>
              </p:cNvPr>
              <p:cNvPicPr preferRelativeResize="0">
                <a:picLocks/>
              </p:cNvPicPr>
              <p:nvPr/>
            </p:nvPicPr>
            <p:blipFill>
              <a:blip r:embed="rId13" cstate="print">
                <a:extLst>
                  <a:ext uri="{28A0092B-C50C-407E-A947-70E740481C1C}">
                    <a14:useLocalDpi xmlns:a14="http://schemas.microsoft.com/office/drawing/2010/main"/>
                  </a:ext>
                </a:extLst>
              </a:blip>
              <a:stretch>
                <a:fillRect/>
              </a:stretch>
            </p:blipFill>
            <p:spPr>
              <a:xfrm>
                <a:off x="9748093" y="3163242"/>
                <a:ext cx="457200" cy="457200"/>
              </a:xfrm>
              <a:prstGeom prst="rect">
                <a:avLst/>
              </a:prstGeom>
            </p:spPr>
          </p:pic>
          <p:pic>
            <p:nvPicPr>
              <p:cNvPr id="129" name="Picture 128" descr="Word_15.png">
                <a:extLst>
                  <a:ext uri="{FF2B5EF4-FFF2-40B4-BE49-F238E27FC236}">
                    <a16:creationId xmlns:a16="http://schemas.microsoft.com/office/drawing/2014/main" id="{F6B49E83-0CD0-4CEB-AD18-9FB03845FDCF}"/>
                  </a:ext>
                </a:extLst>
              </p:cNvPr>
              <p:cNvPicPr preferRelativeResize="0">
                <a:picLocks/>
              </p:cNvPicPr>
              <p:nvPr/>
            </p:nvPicPr>
            <p:blipFill>
              <a:blip r:embed="rId14" cstate="print">
                <a:extLst>
                  <a:ext uri="{28A0092B-C50C-407E-A947-70E740481C1C}">
                    <a14:useLocalDpi xmlns:a14="http://schemas.microsoft.com/office/drawing/2010/main"/>
                  </a:ext>
                </a:extLst>
              </a:blip>
              <a:stretch>
                <a:fillRect/>
              </a:stretch>
            </p:blipFill>
            <p:spPr>
              <a:xfrm>
                <a:off x="8425952" y="2556480"/>
                <a:ext cx="457200" cy="457200"/>
              </a:xfrm>
              <a:prstGeom prst="rect">
                <a:avLst/>
              </a:prstGeom>
              <a:ln>
                <a:noFill/>
              </a:ln>
            </p:spPr>
          </p:pic>
        </p:grpSp>
      </p:grpSp>
      <p:grpSp>
        <p:nvGrpSpPr>
          <p:cNvPr id="130" name="Group 129">
            <a:extLst>
              <a:ext uri="{FF2B5EF4-FFF2-40B4-BE49-F238E27FC236}">
                <a16:creationId xmlns:a16="http://schemas.microsoft.com/office/drawing/2014/main" id="{B59DD6C6-35C4-46C3-A545-2E0524A934DB}"/>
              </a:ext>
            </a:extLst>
          </p:cNvPr>
          <p:cNvGrpSpPr>
            <a:grpSpLocks noChangeAspect="1"/>
          </p:cNvGrpSpPr>
          <p:nvPr/>
        </p:nvGrpSpPr>
        <p:grpSpPr>
          <a:xfrm>
            <a:off x="5378314" y="2221891"/>
            <a:ext cx="1980498" cy="1878651"/>
            <a:chOff x="7292230" y="1137175"/>
            <a:chExt cx="3403140" cy="3228135"/>
          </a:xfrm>
        </p:grpSpPr>
        <p:sp>
          <p:nvSpPr>
            <p:cNvPr id="131" name="Oval 130">
              <a:extLst>
                <a:ext uri="{FF2B5EF4-FFF2-40B4-BE49-F238E27FC236}">
                  <a16:creationId xmlns:a16="http://schemas.microsoft.com/office/drawing/2014/main" id="{44429761-4584-48D4-AD1C-6F24D772C5D9}"/>
                </a:ext>
              </a:extLst>
            </p:cNvPr>
            <p:cNvSpPr/>
            <p:nvPr/>
          </p:nvSpPr>
          <p:spPr>
            <a:xfrm>
              <a:off x="7292230" y="1137175"/>
              <a:ext cx="3403140" cy="3228135"/>
            </a:xfrm>
            <a:prstGeom prst="ellipse">
              <a:avLst/>
            </a:prstGeom>
            <a:solidFill>
              <a:srgbClr val="000000">
                <a:alpha val="75000"/>
              </a:srgbClr>
            </a:solidFill>
            <a:ln w="19050">
              <a:solidFill>
                <a:srgbClr val="FF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sz="1800">
                <a:solidFill>
                  <a:srgbClr val="FFFFFF"/>
                </a:solidFill>
                <a:latin typeface="Segoe UI Semilight"/>
              </a:endParaRPr>
            </a:p>
          </p:txBody>
        </p:sp>
        <p:grpSp>
          <p:nvGrpSpPr>
            <p:cNvPr id="132" name="Group 131">
              <a:extLst>
                <a:ext uri="{FF2B5EF4-FFF2-40B4-BE49-F238E27FC236}">
                  <a16:creationId xmlns:a16="http://schemas.microsoft.com/office/drawing/2014/main" id="{5EAAAD2E-9F46-480A-9779-86476DA16070}"/>
                </a:ext>
              </a:extLst>
            </p:cNvPr>
            <p:cNvGrpSpPr/>
            <p:nvPr/>
          </p:nvGrpSpPr>
          <p:grpSpPr>
            <a:xfrm>
              <a:off x="7768792" y="1967065"/>
              <a:ext cx="2436501" cy="1670724"/>
              <a:chOff x="7768792" y="1949718"/>
              <a:chExt cx="2436501" cy="1670724"/>
            </a:xfrm>
          </p:grpSpPr>
          <p:pic>
            <p:nvPicPr>
              <p:cNvPr id="133" name="Picture 132" descr="68747470733a2f2f662e636c6f75642e6769746875622e636f6d2f6173736574732f313933383832342f313134343230362f64303130303365362d316437392d313165332d396130382d3632653563653161636565342e706e67.png">
                <a:extLst>
                  <a:ext uri="{FF2B5EF4-FFF2-40B4-BE49-F238E27FC236}">
                    <a16:creationId xmlns:a16="http://schemas.microsoft.com/office/drawing/2014/main" id="{C0CA63FF-4F93-4F7A-9CD3-33D047BEC2D4}"/>
                  </a:ext>
                </a:extLst>
              </p:cNvPr>
              <p:cNvPicPr preferRelativeResize="0">
                <a:picLocks/>
              </p:cNvPicPr>
              <p:nvPr/>
            </p:nvPicPr>
            <p:blipFill rotWithShape="1">
              <a:blip r:embed="rId4" cstate="print">
                <a:extLst>
                  <a:ext uri="{28A0092B-C50C-407E-A947-70E740481C1C}">
                    <a14:useLocalDpi xmlns:a14="http://schemas.microsoft.com/office/drawing/2010/main"/>
                  </a:ext>
                </a:extLst>
              </a:blip>
              <a:srcRect/>
              <a:stretch/>
            </p:blipFill>
            <p:spPr>
              <a:xfrm>
                <a:off x="9081924" y="1949718"/>
                <a:ext cx="457200" cy="457200"/>
              </a:xfrm>
              <a:prstGeom prst="rect">
                <a:avLst/>
              </a:prstGeom>
            </p:spPr>
          </p:pic>
          <p:pic>
            <p:nvPicPr>
              <p:cNvPr id="134" name="Picture 133" descr="vmware_workstation_by_lordcro-d5zep46.png">
                <a:extLst>
                  <a:ext uri="{FF2B5EF4-FFF2-40B4-BE49-F238E27FC236}">
                    <a16:creationId xmlns:a16="http://schemas.microsoft.com/office/drawing/2014/main" id="{57482CC0-A3D0-45D5-83FF-B7D2B22EB23E}"/>
                  </a:ext>
                </a:extLst>
              </p:cNvPr>
              <p:cNvPicPr preferRelativeResize="0">
                <a:picLocks/>
              </p:cNvPicPr>
              <p:nvPr/>
            </p:nvPicPr>
            <p:blipFill>
              <a:blip r:embed="rId7" cstate="print">
                <a:extLst>
                  <a:ext uri="{28A0092B-C50C-407E-A947-70E740481C1C}">
                    <a14:useLocalDpi xmlns:a14="http://schemas.microsoft.com/office/drawing/2010/main"/>
                  </a:ext>
                </a:extLst>
              </a:blip>
              <a:stretch>
                <a:fillRect/>
              </a:stretch>
            </p:blipFill>
            <p:spPr>
              <a:xfrm>
                <a:off x="9738490" y="1949718"/>
                <a:ext cx="457200" cy="457200"/>
              </a:xfrm>
              <a:prstGeom prst="rect">
                <a:avLst/>
              </a:prstGeom>
            </p:spPr>
          </p:pic>
          <p:pic>
            <p:nvPicPr>
              <p:cNvPr id="135" name="Picture 134" descr="icon320x320.png">
                <a:extLst>
                  <a:ext uri="{FF2B5EF4-FFF2-40B4-BE49-F238E27FC236}">
                    <a16:creationId xmlns:a16="http://schemas.microsoft.com/office/drawing/2014/main" id="{A464730C-500F-4D81-992E-2FD55FE02FE0}"/>
                  </a:ext>
                </a:extLst>
              </p:cNvPr>
              <p:cNvPicPr preferRelativeResize="0">
                <a:picLocks/>
              </p:cNvPicPr>
              <p:nvPr/>
            </p:nvPicPr>
            <p:blipFill>
              <a:blip r:embed="rId8" cstate="print">
                <a:extLst>
                  <a:ext uri="{28A0092B-C50C-407E-A947-70E740481C1C}">
                    <a14:useLocalDpi xmlns:a14="http://schemas.microsoft.com/office/drawing/2010/main"/>
                  </a:ext>
                </a:extLst>
              </a:blip>
              <a:stretch>
                <a:fillRect/>
              </a:stretch>
            </p:blipFill>
            <p:spPr>
              <a:xfrm>
                <a:off x="7768792" y="1949718"/>
                <a:ext cx="457200" cy="457200"/>
              </a:xfrm>
              <a:prstGeom prst="rect">
                <a:avLst/>
              </a:prstGeom>
            </p:spPr>
          </p:pic>
          <p:pic>
            <p:nvPicPr>
              <p:cNvPr id="136" name="Picture 135" descr="Excel_15.png">
                <a:extLst>
                  <a:ext uri="{FF2B5EF4-FFF2-40B4-BE49-F238E27FC236}">
                    <a16:creationId xmlns:a16="http://schemas.microsoft.com/office/drawing/2014/main" id="{968934E7-82A2-40ED-91D4-A895FC3379DD}"/>
                  </a:ext>
                </a:extLst>
              </p:cNvPr>
              <p:cNvPicPr preferRelativeResize="0">
                <a:picLocks/>
              </p:cNvPicPr>
              <p:nvPr/>
            </p:nvPicPr>
            <p:blipFill>
              <a:blip r:embed="rId11" cstate="print">
                <a:extLst>
                  <a:ext uri="{28A0092B-C50C-407E-A947-70E740481C1C}">
                    <a14:useLocalDpi xmlns:a14="http://schemas.microsoft.com/office/drawing/2010/main"/>
                  </a:ext>
                </a:extLst>
              </a:blip>
              <a:stretch>
                <a:fillRect/>
              </a:stretch>
            </p:blipFill>
            <p:spPr>
              <a:xfrm>
                <a:off x="9748093" y="2556480"/>
                <a:ext cx="457200" cy="457200"/>
              </a:xfrm>
              <a:prstGeom prst="rect">
                <a:avLst/>
              </a:prstGeom>
            </p:spPr>
          </p:pic>
          <p:pic>
            <p:nvPicPr>
              <p:cNvPr id="137" name="Picture 136" descr="Java.png">
                <a:extLst>
                  <a:ext uri="{FF2B5EF4-FFF2-40B4-BE49-F238E27FC236}">
                    <a16:creationId xmlns:a16="http://schemas.microsoft.com/office/drawing/2014/main" id="{88D2E541-0662-48FD-93A1-4FD579D29528}"/>
                  </a:ext>
                </a:extLst>
              </p:cNvPr>
              <p:cNvPicPr preferRelativeResize="0">
                <a:picLocks/>
              </p:cNvPicPr>
              <p:nvPr/>
            </p:nvPicPr>
            <p:blipFill>
              <a:blip r:embed="rId12" cstate="print">
                <a:extLst>
                  <a:ext uri="{28A0092B-C50C-407E-A947-70E740481C1C}">
                    <a14:useLocalDpi xmlns:a14="http://schemas.microsoft.com/office/drawing/2010/main"/>
                  </a:ext>
                </a:extLst>
              </a:blip>
              <a:stretch>
                <a:fillRect/>
              </a:stretch>
            </p:blipFill>
            <p:spPr>
              <a:xfrm>
                <a:off x="7768792" y="2556480"/>
                <a:ext cx="457200" cy="457200"/>
              </a:xfrm>
              <a:prstGeom prst="rect">
                <a:avLst/>
              </a:prstGeom>
            </p:spPr>
          </p:pic>
          <p:pic>
            <p:nvPicPr>
              <p:cNvPr id="138" name="Picture 137" descr="Outlook_15.png">
                <a:extLst>
                  <a:ext uri="{FF2B5EF4-FFF2-40B4-BE49-F238E27FC236}">
                    <a16:creationId xmlns:a16="http://schemas.microsoft.com/office/drawing/2014/main" id="{7E65F12B-A6D9-4992-87C2-F37CCD9746D5}"/>
                  </a:ext>
                </a:extLst>
              </p:cNvPr>
              <p:cNvPicPr preferRelativeResize="0">
                <a:picLocks/>
              </p:cNvPicPr>
              <p:nvPr/>
            </p:nvPicPr>
            <p:blipFill>
              <a:blip r:embed="rId13" cstate="print">
                <a:extLst>
                  <a:ext uri="{28A0092B-C50C-407E-A947-70E740481C1C}">
                    <a14:useLocalDpi xmlns:a14="http://schemas.microsoft.com/office/drawing/2010/main"/>
                  </a:ext>
                </a:extLst>
              </a:blip>
              <a:stretch>
                <a:fillRect/>
              </a:stretch>
            </p:blipFill>
            <p:spPr>
              <a:xfrm>
                <a:off x="9748093" y="3163242"/>
                <a:ext cx="457200" cy="457200"/>
              </a:xfrm>
              <a:prstGeom prst="rect">
                <a:avLst/>
              </a:prstGeom>
            </p:spPr>
          </p:pic>
          <p:pic>
            <p:nvPicPr>
              <p:cNvPr id="139" name="Picture 138" descr="Word_15.png">
                <a:extLst>
                  <a:ext uri="{FF2B5EF4-FFF2-40B4-BE49-F238E27FC236}">
                    <a16:creationId xmlns:a16="http://schemas.microsoft.com/office/drawing/2014/main" id="{C55F2A77-0090-4BDB-AD43-5B1A49410E2B}"/>
                  </a:ext>
                </a:extLst>
              </p:cNvPr>
              <p:cNvPicPr preferRelativeResize="0">
                <a:picLocks/>
              </p:cNvPicPr>
              <p:nvPr/>
            </p:nvPicPr>
            <p:blipFill>
              <a:blip r:embed="rId14" cstate="print">
                <a:extLst>
                  <a:ext uri="{28A0092B-C50C-407E-A947-70E740481C1C}">
                    <a14:useLocalDpi xmlns:a14="http://schemas.microsoft.com/office/drawing/2010/main"/>
                  </a:ext>
                </a:extLst>
              </a:blip>
              <a:stretch>
                <a:fillRect/>
              </a:stretch>
            </p:blipFill>
            <p:spPr>
              <a:xfrm>
                <a:off x="8425952" y="2556480"/>
                <a:ext cx="457200" cy="457200"/>
              </a:xfrm>
              <a:prstGeom prst="rect">
                <a:avLst/>
              </a:prstGeom>
              <a:ln>
                <a:noFill/>
              </a:ln>
            </p:spPr>
          </p:pic>
          <p:pic>
            <p:nvPicPr>
              <p:cNvPr id="141" name="Picture 6" descr="Image result for visio icon">
                <a:extLst>
                  <a:ext uri="{FF2B5EF4-FFF2-40B4-BE49-F238E27FC236}">
                    <a16:creationId xmlns:a16="http://schemas.microsoft.com/office/drawing/2014/main" id="{EC81DF52-E96D-4C97-A659-D5790ED15BED}"/>
                  </a:ext>
                </a:extLst>
              </p:cNvPr>
              <p:cNvPicPr preferRelativeResize="0">
                <a:picLocks noChangeArrowheads="1"/>
              </p:cNvPicPr>
              <p:nvPr/>
            </p:nvPicPr>
            <p:blipFill>
              <a:blip r:embed="rId15" cstate="print">
                <a:extLst>
                  <a:ext uri="{28A0092B-C50C-407E-A947-70E740481C1C}">
                    <a14:useLocalDpi xmlns:a14="http://schemas.microsoft.com/office/drawing/2010/main"/>
                  </a:ext>
                </a:extLst>
              </a:blip>
              <a:srcRect/>
              <a:stretch>
                <a:fillRect/>
              </a:stretch>
            </p:blipFill>
            <p:spPr bwMode="auto">
              <a:xfrm>
                <a:off x="8425358" y="3163242"/>
                <a:ext cx="457200" cy="457200"/>
              </a:xfrm>
              <a:prstGeom prst="rect">
                <a:avLst/>
              </a:prstGeom>
              <a:noFill/>
              <a:extLst>
                <a:ext uri="{909E8E84-426E-40DD-AFC4-6F175D3DCCD1}">
                  <a14:hiddenFill xmlns:a14="http://schemas.microsoft.com/office/drawing/2010/main">
                    <a:solidFill>
                      <a:srgbClr val="FFFFFF"/>
                    </a:solidFill>
                  </a14:hiddenFill>
                </a:ext>
              </a:extLst>
            </p:spPr>
          </p:pic>
        </p:grpSp>
      </p:grpSp>
    </p:spTree>
    <p:extLst>
      <p:ext uri="{BB962C8B-B14F-4D97-AF65-F5344CB8AC3E}">
        <p14:creationId xmlns:p14="http://schemas.microsoft.com/office/powerpoint/2010/main" val="10144585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79">
                                            <p:txEl>
                                              <p:pRg st="0" end="0"/>
                                            </p:txEl>
                                          </p:spTgt>
                                        </p:tgtEl>
                                        <p:attrNameLst>
                                          <p:attrName>style.visibility</p:attrName>
                                        </p:attrNameLst>
                                      </p:cBhvr>
                                      <p:to>
                                        <p:strVal val="visible"/>
                                      </p:to>
                                    </p:set>
                                    <p:animEffect transition="in" filter="fade">
                                      <p:cBhvr>
                                        <p:cTn id="12" dur="500"/>
                                        <p:tgtEl>
                                          <p:spTgt spid="7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9">
                                            <p:txEl>
                                              <p:pRg st="1" end="1"/>
                                            </p:txEl>
                                          </p:spTgt>
                                        </p:tgtEl>
                                        <p:attrNameLst>
                                          <p:attrName>style.visibility</p:attrName>
                                        </p:attrNameLst>
                                      </p:cBhvr>
                                      <p:to>
                                        <p:strVal val="visible"/>
                                      </p:to>
                                    </p:set>
                                    <p:animEffect transition="in" filter="fade">
                                      <p:cBhvr>
                                        <p:cTn id="17" dur="500"/>
                                        <p:tgtEl>
                                          <p:spTgt spid="79">
                                            <p:txEl>
                                              <p:pRg st="1" end="1"/>
                                            </p:txEl>
                                          </p:spTgt>
                                        </p:tgtEl>
                                      </p:cBhvr>
                                    </p:animEffect>
                                  </p:childTnLst>
                                </p:cTn>
                              </p:par>
                            </p:childTnLst>
                          </p:cTn>
                        </p:par>
                        <p:par>
                          <p:cTn id="18" fill="hold">
                            <p:stCondLst>
                              <p:cond delay="500"/>
                            </p:stCondLst>
                            <p:childTnLst>
                              <p:par>
                                <p:cTn id="19" presetID="10" presetClass="entr" presetSubtype="0" fill="hold" nodeType="afterEffect">
                                  <p:stCondLst>
                                    <p:cond delay="0"/>
                                  </p:stCondLst>
                                  <p:childTnLst>
                                    <p:set>
                                      <p:cBhvr>
                                        <p:cTn id="20" dur="1" fill="hold">
                                          <p:stCondLst>
                                            <p:cond delay="0"/>
                                          </p:stCondLst>
                                        </p:cTn>
                                        <p:tgtEl>
                                          <p:spTgt spid="79">
                                            <p:txEl>
                                              <p:pRg st="2" end="2"/>
                                            </p:txEl>
                                          </p:spTgt>
                                        </p:tgtEl>
                                        <p:attrNameLst>
                                          <p:attrName>style.visibility</p:attrName>
                                        </p:attrNameLst>
                                      </p:cBhvr>
                                      <p:to>
                                        <p:strVal val="visible"/>
                                      </p:to>
                                    </p:set>
                                    <p:animEffect transition="in" filter="fade">
                                      <p:cBhvr>
                                        <p:cTn id="21" dur="500"/>
                                        <p:tgtEl>
                                          <p:spTgt spid="79">
                                            <p:txEl>
                                              <p:pRg st="2" end="2"/>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121"/>
                                        </p:tgtEl>
                                        <p:attrNameLst>
                                          <p:attrName>style.visibility</p:attrName>
                                        </p:attrNameLst>
                                      </p:cBhvr>
                                      <p:to>
                                        <p:strVal val="visible"/>
                                      </p:to>
                                    </p:set>
                                    <p:animEffect transition="in" filter="fade">
                                      <p:cBhvr>
                                        <p:cTn id="24" dur="500"/>
                                        <p:tgtEl>
                                          <p:spTgt spid="12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nodeType="clickEffect">
                                  <p:stCondLst>
                                    <p:cond delay="0"/>
                                  </p:stCondLst>
                                  <p:childTnLst>
                                    <p:animEffect transition="out" filter="fade">
                                      <p:cBhvr>
                                        <p:cTn id="28" dur="500"/>
                                        <p:tgtEl>
                                          <p:spTgt spid="121"/>
                                        </p:tgtEl>
                                      </p:cBhvr>
                                    </p:animEffect>
                                    <p:set>
                                      <p:cBhvr>
                                        <p:cTn id="29" dur="1" fill="hold">
                                          <p:stCondLst>
                                            <p:cond delay="499"/>
                                          </p:stCondLst>
                                        </p:cTn>
                                        <p:tgtEl>
                                          <p:spTgt spid="121"/>
                                        </p:tgtEl>
                                        <p:attrNameLst>
                                          <p:attrName>style.visibility</p:attrName>
                                        </p:attrNameLst>
                                      </p:cBhvr>
                                      <p:to>
                                        <p:strVal val="hidden"/>
                                      </p:to>
                                    </p:set>
                                  </p:childTnLst>
                                </p:cTn>
                              </p:par>
                              <p:par>
                                <p:cTn id="30" presetID="10" presetClass="entr" presetSubtype="0" fill="hold" nodeType="withEffect">
                                  <p:stCondLst>
                                    <p:cond delay="0"/>
                                  </p:stCondLst>
                                  <p:childTnLst>
                                    <p:set>
                                      <p:cBhvr>
                                        <p:cTn id="31" dur="1" fill="hold">
                                          <p:stCondLst>
                                            <p:cond delay="0"/>
                                          </p:stCondLst>
                                        </p:cTn>
                                        <p:tgtEl>
                                          <p:spTgt spid="130"/>
                                        </p:tgtEl>
                                        <p:attrNameLst>
                                          <p:attrName>style.visibility</p:attrName>
                                        </p:attrNameLst>
                                      </p:cBhvr>
                                      <p:to>
                                        <p:strVal val="visible"/>
                                      </p:to>
                                    </p:set>
                                    <p:animEffect transition="in" filter="fade">
                                      <p:cBhvr>
                                        <p:cTn id="32" dur="500"/>
                                        <p:tgtEl>
                                          <p:spTgt spid="130"/>
                                        </p:tgtEl>
                                      </p:cBhvr>
                                    </p:animEffect>
                                  </p:childTnLst>
                                </p:cTn>
                              </p:par>
                              <p:par>
                                <p:cTn id="33" presetID="10" presetClass="entr" presetSubtype="0" fill="hold" nodeType="withEffect">
                                  <p:stCondLst>
                                    <p:cond delay="0"/>
                                  </p:stCondLst>
                                  <p:childTnLst>
                                    <p:set>
                                      <p:cBhvr>
                                        <p:cTn id="34" dur="1" fill="hold">
                                          <p:stCondLst>
                                            <p:cond delay="0"/>
                                          </p:stCondLst>
                                        </p:cTn>
                                        <p:tgtEl>
                                          <p:spTgt spid="79">
                                            <p:txEl>
                                              <p:pRg st="3" end="3"/>
                                            </p:txEl>
                                          </p:spTgt>
                                        </p:tgtEl>
                                        <p:attrNameLst>
                                          <p:attrName>style.visibility</p:attrName>
                                        </p:attrNameLst>
                                      </p:cBhvr>
                                      <p:to>
                                        <p:strVal val="visible"/>
                                      </p:to>
                                    </p:set>
                                    <p:animEffect transition="in" filter="fade">
                                      <p:cBhvr>
                                        <p:cTn id="35" dur="500"/>
                                        <p:tgtEl>
                                          <p:spTgt spid="79">
                                            <p:txEl>
                                              <p:pRg st="3" end="3"/>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79">
                                            <p:txEl>
                                              <p:pRg st="4" end="4"/>
                                            </p:txEl>
                                          </p:spTgt>
                                        </p:tgtEl>
                                        <p:attrNameLst>
                                          <p:attrName>style.visibility</p:attrName>
                                        </p:attrNameLst>
                                      </p:cBhvr>
                                      <p:to>
                                        <p:strVal val="visible"/>
                                      </p:to>
                                    </p:set>
                                    <p:animEffect transition="in" filter="fade">
                                      <p:cBhvr>
                                        <p:cTn id="40" dur="500"/>
                                        <p:tgtEl>
                                          <p:spTgt spid="79">
                                            <p:txEl>
                                              <p:pRg st="4" end="4"/>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79">
                                            <p:txEl>
                                              <p:pRg st="5" end="5"/>
                                            </p:txEl>
                                          </p:spTgt>
                                        </p:tgtEl>
                                        <p:attrNameLst>
                                          <p:attrName>style.visibility</p:attrName>
                                        </p:attrNameLst>
                                      </p:cBhvr>
                                      <p:to>
                                        <p:strVal val="visible"/>
                                      </p:to>
                                    </p:set>
                                    <p:animEffect transition="in" filter="fade">
                                      <p:cBhvr>
                                        <p:cTn id="43" dur="500"/>
                                        <p:tgtEl>
                                          <p:spTgt spid="79">
                                            <p:txEl>
                                              <p:pRg st="5" end="5"/>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79">
                                            <p:txEl>
                                              <p:pRg st="6" end="6"/>
                                            </p:txEl>
                                          </p:spTgt>
                                        </p:tgtEl>
                                        <p:attrNameLst>
                                          <p:attrName>style.visibility</p:attrName>
                                        </p:attrNameLst>
                                      </p:cBhvr>
                                      <p:to>
                                        <p:strVal val="visible"/>
                                      </p:to>
                                    </p:set>
                                    <p:animEffect transition="in" filter="fade">
                                      <p:cBhvr>
                                        <p:cTn id="48" dur="500"/>
                                        <p:tgtEl>
                                          <p:spTgt spid="7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6932CF5-113D-45B4-9076-63315EDD3C83}"/>
              </a:ext>
            </a:extLst>
          </p:cNvPr>
          <p:cNvSpPr/>
          <p:nvPr/>
        </p:nvSpPr>
        <p:spPr bwMode="auto">
          <a:xfrm>
            <a:off x="73444" y="497"/>
            <a:ext cx="2830047" cy="6993533"/>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solidFill>
                <a:srgbClr val="FFFFFF"/>
              </a:solidFill>
              <a:latin typeface="Segoe UI Semilight"/>
              <a:ea typeface="Segoe UI" pitchFamily="34" charset="0"/>
              <a:cs typeface="Segoe UI" pitchFamily="34" charset="0"/>
            </a:endParaRPr>
          </a:p>
        </p:txBody>
      </p:sp>
      <p:sp>
        <p:nvSpPr>
          <p:cNvPr id="15" name="Rectangle 14">
            <a:extLst>
              <a:ext uri="{FF2B5EF4-FFF2-40B4-BE49-F238E27FC236}">
                <a16:creationId xmlns:a16="http://schemas.microsoft.com/office/drawing/2014/main" id="{E30DFA80-D04F-4F6D-A6A0-A4F1495684C6}"/>
              </a:ext>
            </a:extLst>
          </p:cNvPr>
          <p:cNvSpPr/>
          <p:nvPr/>
        </p:nvSpPr>
        <p:spPr bwMode="auto">
          <a:xfrm>
            <a:off x="883" y="497"/>
            <a:ext cx="2831698" cy="699353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solidFill>
                <a:srgbClr val="FFFFFF"/>
              </a:solidFill>
              <a:latin typeface="Segoe UI Semilight"/>
              <a:ea typeface="Segoe UI" pitchFamily="34" charset="0"/>
              <a:cs typeface="Segoe UI" pitchFamily="34" charset="0"/>
            </a:endParaRPr>
          </a:p>
        </p:txBody>
      </p:sp>
      <p:sp>
        <p:nvSpPr>
          <p:cNvPr id="145" name="Rectangle 144">
            <a:extLst>
              <a:ext uri="{FF2B5EF4-FFF2-40B4-BE49-F238E27FC236}">
                <a16:creationId xmlns:a16="http://schemas.microsoft.com/office/drawing/2014/main" id="{FEDFEE16-2C4B-4351-92AC-B62AA954CFC9}"/>
              </a:ext>
            </a:extLst>
          </p:cNvPr>
          <p:cNvSpPr/>
          <p:nvPr/>
        </p:nvSpPr>
        <p:spPr bwMode="auto">
          <a:xfrm>
            <a:off x="-3430" y="1778245"/>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Container </a:t>
            </a:r>
          </a:p>
        </p:txBody>
      </p:sp>
      <p:sp>
        <p:nvSpPr>
          <p:cNvPr id="146" name="Rectangle 145">
            <a:extLst>
              <a:ext uri="{FF2B5EF4-FFF2-40B4-BE49-F238E27FC236}">
                <a16:creationId xmlns:a16="http://schemas.microsoft.com/office/drawing/2014/main" id="{A07B8BC3-27AE-4B13-A22A-BDCC9A585E37}"/>
              </a:ext>
            </a:extLst>
          </p:cNvPr>
          <p:cNvSpPr/>
          <p:nvPr/>
        </p:nvSpPr>
        <p:spPr bwMode="auto">
          <a:xfrm>
            <a:off x="-3430" y="2753489"/>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Profile Container </a:t>
            </a:r>
          </a:p>
        </p:txBody>
      </p:sp>
      <p:sp>
        <p:nvSpPr>
          <p:cNvPr id="147" name="Rectangle 146">
            <a:extLst>
              <a:ext uri="{FF2B5EF4-FFF2-40B4-BE49-F238E27FC236}">
                <a16:creationId xmlns:a16="http://schemas.microsoft.com/office/drawing/2014/main" id="{63D84E10-8C3C-413A-9A5D-8A7E0A3F6BF4}"/>
              </a:ext>
            </a:extLst>
          </p:cNvPr>
          <p:cNvSpPr/>
          <p:nvPr/>
        </p:nvSpPr>
        <p:spPr bwMode="auto">
          <a:xfrm>
            <a:off x="-3430" y="3728733"/>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Office 365 Container </a:t>
            </a:r>
          </a:p>
        </p:txBody>
      </p:sp>
      <p:sp>
        <p:nvSpPr>
          <p:cNvPr id="148" name="Rectangle 147">
            <a:extLst>
              <a:ext uri="{FF2B5EF4-FFF2-40B4-BE49-F238E27FC236}">
                <a16:creationId xmlns:a16="http://schemas.microsoft.com/office/drawing/2014/main" id="{8538A519-C217-474A-8F56-3DB768CC7DD4}"/>
              </a:ext>
            </a:extLst>
          </p:cNvPr>
          <p:cNvSpPr/>
          <p:nvPr/>
        </p:nvSpPr>
        <p:spPr bwMode="auto">
          <a:xfrm>
            <a:off x="-3430" y="4703976"/>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App Masking </a:t>
            </a:r>
          </a:p>
        </p:txBody>
      </p:sp>
      <p:sp>
        <p:nvSpPr>
          <p:cNvPr id="149" name="Rectangle 148">
            <a:extLst>
              <a:ext uri="{FF2B5EF4-FFF2-40B4-BE49-F238E27FC236}">
                <a16:creationId xmlns:a16="http://schemas.microsoft.com/office/drawing/2014/main" id="{5C8CA2A8-8C80-4D09-84B2-014CEF1CF114}"/>
              </a:ext>
            </a:extLst>
          </p:cNvPr>
          <p:cNvSpPr/>
          <p:nvPr/>
        </p:nvSpPr>
        <p:spPr bwMode="auto">
          <a:xfrm>
            <a:off x="-3430" y="5679219"/>
            <a:ext cx="3252237" cy="834459"/>
          </a:xfrm>
          <a:prstGeom prst="rect">
            <a:avLst/>
          </a:prstGeom>
          <a:solidFill>
            <a:srgbClr val="FFFFFF"/>
          </a:solidFill>
          <a:ln w="9525" cap="flat" cmpd="sng" algn="ctr">
            <a:noFill/>
            <a:prstDash val="solid"/>
            <a:headEnd type="none" w="med" len="med"/>
            <a:tailEnd type="none" w="med" len="med"/>
          </a:ln>
          <a:effectLst>
            <a:innerShdw blurRad="38100">
              <a:srgbClr val="FFFFFF">
                <a:lumMod val="75000"/>
              </a:srgbClr>
            </a:innerShdw>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FFFFFF">
                    <a:lumMod val="75000"/>
                  </a:srgbClr>
                </a:solidFill>
                <a:latin typeface="Segoe UI Semilight"/>
                <a:cs typeface="Segoe UI" pitchFamily="34" charset="0"/>
              </a:rPr>
              <a:t>Java Redirection </a:t>
            </a:r>
          </a:p>
        </p:txBody>
      </p:sp>
      <p:sp>
        <p:nvSpPr>
          <p:cNvPr id="150" name="Rectangle: Top Corners Rounded 149">
            <a:extLst>
              <a:ext uri="{FF2B5EF4-FFF2-40B4-BE49-F238E27FC236}">
                <a16:creationId xmlns:a16="http://schemas.microsoft.com/office/drawing/2014/main" id="{9BA3C998-190E-4228-A49C-9F4CE11F18F3}"/>
              </a:ext>
            </a:extLst>
          </p:cNvPr>
          <p:cNvSpPr/>
          <p:nvPr/>
        </p:nvSpPr>
        <p:spPr bwMode="auto">
          <a:xfrm rot="5400000">
            <a:off x="34099" y="2846565"/>
            <a:ext cx="54829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151" name="Rectangle: Top Corners Rounded 150">
            <a:extLst>
              <a:ext uri="{FF2B5EF4-FFF2-40B4-BE49-F238E27FC236}">
                <a16:creationId xmlns:a16="http://schemas.microsoft.com/office/drawing/2014/main" id="{FBC0496B-D342-49C2-875C-7799A43E2C4E}"/>
              </a:ext>
            </a:extLst>
          </p:cNvPr>
          <p:cNvSpPr/>
          <p:nvPr/>
        </p:nvSpPr>
        <p:spPr bwMode="auto">
          <a:xfrm rot="5400000">
            <a:off x="34099" y="3825967"/>
            <a:ext cx="54829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152" name="Rectangle: Top Corners Rounded 151">
            <a:extLst>
              <a:ext uri="{FF2B5EF4-FFF2-40B4-BE49-F238E27FC236}">
                <a16:creationId xmlns:a16="http://schemas.microsoft.com/office/drawing/2014/main" id="{0C49DCC7-0EB7-4FA1-AFAF-BBE84E31FE75}"/>
              </a:ext>
            </a:extLst>
          </p:cNvPr>
          <p:cNvSpPr/>
          <p:nvPr/>
        </p:nvSpPr>
        <p:spPr bwMode="auto">
          <a:xfrm rot="5400000">
            <a:off x="34099" y="5784772"/>
            <a:ext cx="54829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153" name="Rectangle: Top Corners Rounded 152">
            <a:extLst>
              <a:ext uri="{FF2B5EF4-FFF2-40B4-BE49-F238E27FC236}">
                <a16:creationId xmlns:a16="http://schemas.microsoft.com/office/drawing/2014/main" id="{5DECE63E-2588-4FFB-AE2F-18C1CF1DE005}"/>
              </a:ext>
            </a:extLst>
          </p:cNvPr>
          <p:cNvSpPr/>
          <p:nvPr/>
        </p:nvSpPr>
        <p:spPr bwMode="auto">
          <a:xfrm rot="5400000">
            <a:off x="34099" y="4805370"/>
            <a:ext cx="54829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154" name="Rectangle: Top Corners Rounded 153">
            <a:extLst>
              <a:ext uri="{FF2B5EF4-FFF2-40B4-BE49-F238E27FC236}">
                <a16:creationId xmlns:a16="http://schemas.microsoft.com/office/drawing/2014/main" id="{BE632924-5762-4641-B408-F73C370CCE34}"/>
              </a:ext>
            </a:extLst>
          </p:cNvPr>
          <p:cNvSpPr/>
          <p:nvPr/>
        </p:nvSpPr>
        <p:spPr bwMode="auto">
          <a:xfrm rot="5400000">
            <a:off x="48474" y="1883799"/>
            <a:ext cx="519542" cy="623350"/>
          </a:xfrm>
          <a:prstGeom prst="round2SameRect">
            <a:avLst>
              <a:gd name="adj1" fmla="val 50000"/>
              <a:gd name="adj2" fmla="val 0"/>
            </a:avLst>
          </a:prstGeom>
          <a:solidFill>
            <a:srgbClr val="FFFFFF">
              <a:lumMod val="95000"/>
            </a:srgbClr>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155" name="IoT" title="Icon of five circles that all connect to a center circle">
            <a:extLst>
              <a:ext uri="{FF2B5EF4-FFF2-40B4-BE49-F238E27FC236}">
                <a16:creationId xmlns:a16="http://schemas.microsoft.com/office/drawing/2014/main" id="{FA3418DD-3BD8-49AC-B10C-99851C86DBE2}"/>
              </a:ext>
            </a:extLst>
          </p:cNvPr>
          <p:cNvSpPr>
            <a:spLocks noChangeAspect="1" noEditPoints="1"/>
          </p:cNvSpPr>
          <p:nvPr/>
        </p:nvSpPr>
        <p:spPr bwMode="auto">
          <a:xfrm>
            <a:off x="162858" y="4003054"/>
            <a:ext cx="268745" cy="269176"/>
          </a:xfrm>
          <a:custGeom>
            <a:avLst/>
            <a:gdLst>
              <a:gd name="T0" fmla="*/ 235 w 352"/>
              <a:gd name="T1" fmla="*/ 176 h 352"/>
              <a:gd name="T2" fmla="*/ 176 w 352"/>
              <a:gd name="T3" fmla="*/ 235 h 352"/>
              <a:gd name="T4" fmla="*/ 117 w 352"/>
              <a:gd name="T5" fmla="*/ 176 h 352"/>
              <a:gd name="T6" fmla="*/ 176 w 352"/>
              <a:gd name="T7" fmla="*/ 117 h 352"/>
              <a:gd name="T8" fmla="*/ 235 w 352"/>
              <a:gd name="T9" fmla="*/ 176 h 352"/>
              <a:gd name="T10" fmla="*/ 270 w 352"/>
              <a:gd name="T11" fmla="*/ 0 h 352"/>
              <a:gd name="T12" fmla="*/ 235 w 352"/>
              <a:gd name="T13" fmla="*/ 35 h 352"/>
              <a:gd name="T14" fmla="*/ 270 w 352"/>
              <a:gd name="T15" fmla="*/ 70 h 352"/>
              <a:gd name="T16" fmla="*/ 305 w 352"/>
              <a:gd name="T17" fmla="*/ 35 h 352"/>
              <a:gd name="T18" fmla="*/ 270 w 352"/>
              <a:gd name="T19" fmla="*/ 0 h 352"/>
              <a:gd name="T20" fmla="*/ 82 w 352"/>
              <a:gd name="T21" fmla="*/ 23 h 352"/>
              <a:gd name="T22" fmla="*/ 47 w 352"/>
              <a:gd name="T23" fmla="*/ 59 h 352"/>
              <a:gd name="T24" fmla="*/ 82 w 352"/>
              <a:gd name="T25" fmla="*/ 94 h 352"/>
              <a:gd name="T26" fmla="*/ 117 w 352"/>
              <a:gd name="T27" fmla="*/ 59 h 352"/>
              <a:gd name="T28" fmla="*/ 82 w 352"/>
              <a:gd name="T29" fmla="*/ 23 h 352"/>
              <a:gd name="T30" fmla="*/ 35 w 352"/>
              <a:gd name="T31" fmla="*/ 211 h 352"/>
              <a:gd name="T32" fmla="*/ 0 w 352"/>
              <a:gd name="T33" fmla="*/ 246 h 352"/>
              <a:gd name="T34" fmla="*/ 35 w 352"/>
              <a:gd name="T35" fmla="*/ 282 h 352"/>
              <a:gd name="T36" fmla="*/ 70 w 352"/>
              <a:gd name="T37" fmla="*/ 246 h 352"/>
              <a:gd name="T38" fmla="*/ 35 w 352"/>
              <a:gd name="T39" fmla="*/ 211 h 352"/>
              <a:gd name="T40" fmla="*/ 223 w 352"/>
              <a:gd name="T41" fmla="*/ 282 h 352"/>
              <a:gd name="T42" fmla="*/ 188 w 352"/>
              <a:gd name="T43" fmla="*/ 317 h 352"/>
              <a:gd name="T44" fmla="*/ 223 w 352"/>
              <a:gd name="T45" fmla="*/ 352 h 352"/>
              <a:gd name="T46" fmla="*/ 258 w 352"/>
              <a:gd name="T47" fmla="*/ 317 h 352"/>
              <a:gd name="T48" fmla="*/ 223 w 352"/>
              <a:gd name="T49" fmla="*/ 282 h 352"/>
              <a:gd name="T50" fmla="*/ 317 w 352"/>
              <a:gd name="T51" fmla="*/ 164 h 352"/>
              <a:gd name="T52" fmla="*/ 282 w 352"/>
              <a:gd name="T53" fmla="*/ 199 h 352"/>
              <a:gd name="T54" fmla="*/ 317 w 352"/>
              <a:gd name="T55" fmla="*/ 235 h 352"/>
              <a:gd name="T56" fmla="*/ 352 w 352"/>
              <a:gd name="T57" fmla="*/ 199 h 352"/>
              <a:gd name="T58" fmla="*/ 317 w 352"/>
              <a:gd name="T59" fmla="*/ 164 h 352"/>
              <a:gd name="T60" fmla="*/ 250 w 352"/>
              <a:gd name="T61" fmla="*/ 64 h 352"/>
              <a:gd name="T62" fmla="*/ 209 w 352"/>
              <a:gd name="T63" fmla="*/ 127 h 352"/>
              <a:gd name="T64" fmla="*/ 139 w 352"/>
              <a:gd name="T65" fmla="*/ 130 h 352"/>
              <a:gd name="T66" fmla="*/ 104 w 352"/>
              <a:gd name="T67" fmla="*/ 86 h 352"/>
              <a:gd name="T68" fmla="*/ 67 w 352"/>
              <a:gd name="T69" fmla="*/ 231 h 352"/>
              <a:gd name="T70" fmla="*/ 124 w 352"/>
              <a:gd name="T71" fmla="*/ 202 h 352"/>
              <a:gd name="T72" fmla="*/ 212 w 352"/>
              <a:gd name="T73" fmla="*/ 283 h 352"/>
              <a:gd name="T74" fmla="*/ 195 w 352"/>
              <a:gd name="T75" fmla="*/ 232 h 352"/>
              <a:gd name="T76" fmla="*/ 234 w 352"/>
              <a:gd name="T77" fmla="*/ 186 h 352"/>
              <a:gd name="T78" fmla="*/ 282 w 352"/>
              <a:gd name="T79" fmla="*/ 194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2" h="352">
                <a:moveTo>
                  <a:pt x="235" y="176"/>
                </a:moveTo>
                <a:cubicBezTo>
                  <a:pt x="235" y="208"/>
                  <a:pt x="208" y="235"/>
                  <a:pt x="176" y="235"/>
                </a:cubicBezTo>
                <a:cubicBezTo>
                  <a:pt x="144" y="235"/>
                  <a:pt x="117" y="208"/>
                  <a:pt x="117" y="176"/>
                </a:cubicBezTo>
                <a:cubicBezTo>
                  <a:pt x="117" y="144"/>
                  <a:pt x="144" y="117"/>
                  <a:pt x="176" y="117"/>
                </a:cubicBezTo>
                <a:cubicBezTo>
                  <a:pt x="208" y="117"/>
                  <a:pt x="235" y="144"/>
                  <a:pt x="235" y="176"/>
                </a:cubicBezTo>
                <a:close/>
                <a:moveTo>
                  <a:pt x="270" y="0"/>
                </a:moveTo>
                <a:cubicBezTo>
                  <a:pt x="250" y="0"/>
                  <a:pt x="235" y="16"/>
                  <a:pt x="235" y="35"/>
                </a:cubicBezTo>
                <a:cubicBezTo>
                  <a:pt x="235" y="55"/>
                  <a:pt x="250" y="70"/>
                  <a:pt x="270" y="70"/>
                </a:cubicBezTo>
                <a:cubicBezTo>
                  <a:pt x="289" y="70"/>
                  <a:pt x="305" y="55"/>
                  <a:pt x="305" y="35"/>
                </a:cubicBezTo>
                <a:cubicBezTo>
                  <a:pt x="305" y="16"/>
                  <a:pt x="289" y="0"/>
                  <a:pt x="270" y="0"/>
                </a:cubicBezTo>
                <a:close/>
                <a:moveTo>
                  <a:pt x="82" y="23"/>
                </a:moveTo>
                <a:cubicBezTo>
                  <a:pt x="63" y="23"/>
                  <a:pt x="47" y="39"/>
                  <a:pt x="47" y="59"/>
                </a:cubicBezTo>
                <a:cubicBezTo>
                  <a:pt x="47" y="78"/>
                  <a:pt x="63" y="94"/>
                  <a:pt x="82" y="94"/>
                </a:cubicBezTo>
                <a:cubicBezTo>
                  <a:pt x="102" y="94"/>
                  <a:pt x="117" y="78"/>
                  <a:pt x="117" y="59"/>
                </a:cubicBezTo>
                <a:cubicBezTo>
                  <a:pt x="117" y="39"/>
                  <a:pt x="102" y="23"/>
                  <a:pt x="82" y="23"/>
                </a:cubicBezTo>
                <a:close/>
                <a:moveTo>
                  <a:pt x="35" y="211"/>
                </a:moveTo>
                <a:cubicBezTo>
                  <a:pt x="16" y="211"/>
                  <a:pt x="0" y="227"/>
                  <a:pt x="0" y="246"/>
                </a:cubicBezTo>
                <a:cubicBezTo>
                  <a:pt x="0" y="266"/>
                  <a:pt x="16" y="282"/>
                  <a:pt x="35" y="282"/>
                </a:cubicBezTo>
                <a:cubicBezTo>
                  <a:pt x="55" y="282"/>
                  <a:pt x="70" y="266"/>
                  <a:pt x="70" y="246"/>
                </a:cubicBezTo>
                <a:cubicBezTo>
                  <a:pt x="70" y="227"/>
                  <a:pt x="55" y="211"/>
                  <a:pt x="35" y="211"/>
                </a:cubicBezTo>
                <a:close/>
                <a:moveTo>
                  <a:pt x="223" y="282"/>
                </a:moveTo>
                <a:cubicBezTo>
                  <a:pt x="203" y="282"/>
                  <a:pt x="188" y="297"/>
                  <a:pt x="188" y="317"/>
                </a:cubicBezTo>
                <a:cubicBezTo>
                  <a:pt x="188" y="336"/>
                  <a:pt x="203" y="352"/>
                  <a:pt x="223" y="352"/>
                </a:cubicBezTo>
                <a:cubicBezTo>
                  <a:pt x="242" y="352"/>
                  <a:pt x="258" y="336"/>
                  <a:pt x="258" y="317"/>
                </a:cubicBezTo>
                <a:cubicBezTo>
                  <a:pt x="258" y="297"/>
                  <a:pt x="242" y="282"/>
                  <a:pt x="223" y="282"/>
                </a:cubicBezTo>
                <a:close/>
                <a:moveTo>
                  <a:pt x="317" y="164"/>
                </a:moveTo>
                <a:cubicBezTo>
                  <a:pt x="297" y="164"/>
                  <a:pt x="282" y="180"/>
                  <a:pt x="282" y="199"/>
                </a:cubicBezTo>
                <a:cubicBezTo>
                  <a:pt x="282" y="219"/>
                  <a:pt x="297" y="235"/>
                  <a:pt x="317" y="235"/>
                </a:cubicBezTo>
                <a:cubicBezTo>
                  <a:pt x="336" y="235"/>
                  <a:pt x="352" y="219"/>
                  <a:pt x="352" y="199"/>
                </a:cubicBezTo>
                <a:cubicBezTo>
                  <a:pt x="352" y="180"/>
                  <a:pt x="336" y="164"/>
                  <a:pt x="317" y="164"/>
                </a:cubicBezTo>
                <a:close/>
                <a:moveTo>
                  <a:pt x="250" y="64"/>
                </a:moveTo>
                <a:cubicBezTo>
                  <a:pt x="209" y="127"/>
                  <a:pt x="209" y="127"/>
                  <a:pt x="209" y="127"/>
                </a:cubicBezTo>
                <a:moveTo>
                  <a:pt x="139" y="130"/>
                </a:moveTo>
                <a:cubicBezTo>
                  <a:pt x="104" y="86"/>
                  <a:pt x="104" y="86"/>
                  <a:pt x="104" y="86"/>
                </a:cubicBezTo>
                <a:moveTo>
                  <a:pt x="67" y="231"/>
                </a:moveTo>
                <a:cubicBezTo>
                  <a:pt x="124" y="202"/>
                  <a:pt x="124" y="202"/>
                  <a:pt x="124" y="202"/>
                </a:cubicBezTo>
                <a:moveTo>
                  <a:pt x="212" y="283"/>
                </a:moveTo>
                <a:cubicBezTo>
                  <a:pt x="195" y="232"/>
                  <a:pt x="195" y="232"/>
                  <a:pt x="195" y="232"/>
                </a:cubicBezTo>
                <a:moveTo>
                  <a:pt x="234" y="186"/>
                </a:moveTo>
                <a:cubicBezTo>
                  <a:pt x="282" y="194"/>
                  <a:pt x="282" y="194"/>
                  <a:pt x="282" y="194"/>
                </a:cubicBezTo>
              </a:path>
            </a:pathLst>
          </a:custGeom>
          <a:noFill/>
          <a:ln w="12700" cap="sq">
            <a:solidFill>
              <a:schemeClr val="bg1">
                <a:lumMod val="65000"/>
              </a:schemeClr>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sz="1599">
              <a:gradFill>
                <a:gsLst>
                  <a:gs pos="0">
                    <a:srgbClr val="505050"/>
                  </a:gs>
                  <a:gs pos="100000">
                    <a:srgbClr val="505050"/>
                  </a:gs>
                </a:gsLst>
              </a:gradFill>
              <a:latin typeface="Segoe UI Semilight"/>
            </a:endParaRPr>
          </a:p>
        </p:txBody>
      </p:sp>
      <p:sp>
        <p:nvSpPr>
          <p:cNvPr id="156" name="globe_6" title="Icon of a monitor in front of a sphere made of lines">
            <a:extLst>
              <a:ext uri="{FF2B5EF4-FFF2-40B4-BE49-F238E27FC236}">
                <a16:creationId xmlns:a16="http://schemas.microsoft.com/office/drawing/2014/main" id="{9634601D-0ABF-4532-B141-7AFD95FB15AF}"/>
              </a:ext>
            </a:extLst>
          </p:cNvPr>
          <p:cNvSpPr>
            <a:spLocks noChangeAspect="1" noEditPoints="1"/>
          </p:cNvSpPr>
          <p:nvPr/>
        </p:nvSpPr>
        <p:spPr bwMode="auto">
          <a:xfrm>
            <a:off x="157137" y="3008165"/>
            <a:ext cx="280186" cy="300150"/>
          </a:xfrm>
          <a:custGeom>
            <a:avLst/>
            <a:gdLst>
              <a:gd name="T0" fmla="*/ 210 w 296"/>
              <a:gd name="T1" fmla="*/ 147 h 318"/>
              <a:gd name="T2" fmla="*/ 105 w 296"/>
              <a:gd name="T3" fmla="*/ 147 h 318"/>
              <a:gd name="T4" fmla="*/ 105 w 296"/>
              <a:gd name="T5" fmla="*/ 140 h 318"/>
              <a:gd name="T6" fmla="*/ 109 w 296"/>
              <a:gd name="T7" fmla="*/ 83 h 318"/>
              <a:gd name="T8" fmla="*/ 157 w 296"/>
              <a:gd name="T9" fmla="*/ 0 h 318"/>
              <a:gd name="T10" fmla="*/ 157 w 296"/>
              <a:gd name="T11" fmla="*/ 0 h 318"/>
              <a:gd name="T12" fmla="*/ 159 w 296"/>
              <a:gd name="T13" fmla="*/ 0 h 318"/>
              <a:gd name="T14" fmla="*/ 206 w 296"/>
              <a:gd name="T15" fmla="*/ 83 h 318"/>
              <a:gd name="T16" fmla="*/ 210 w 296"/>
              <a:gd name="T17" fmla="*/ 137 h 318"/>
              <a:gd name="T18" fmla="*/ 210 w 296"/>
              <a:gd name="T19" fmla="*/ 147 h 318"/>
              <a:gd name="T20" fmla="*/ 31 w 296"/>
              <a:gd name="T21" fmla="*/ 83 h 318"/>
              <a:gd name="T22" fmla="*/ 284 w 296"/>
              <a:gd name="T23" fmla="*/ 83 h 318"/>
              <a:gd name="T24" fmla="*/ 286 w 296"/>
              <a:gd name="T25" fmla="*/ 189 h 318"/>
              <a:gd name="T26" fmla="*/ 286 w 296"/>
              <a:gd name="T27" fmla="*/ 189 h 318"/>
              <a:gd name="T28" fmla="*/ 210 w 296"/>
              <a:gd name="T29" fmla="*/ 189 h 318"/>
              <a:gd name="T30" fmla="*/ 19 w 296"/>
              <a:gd name="T31" fmla="*/ 147 h 318"/>
              <a:gd name="T32" fmla="*/ 0 w 296"/>
              <a:gd name="T33" fmla="*/ 147 h 318"/>
              <a:gd name="T34" fmla="*/ 0 w 296"/>
              <a:gd name="T35" fmla="*/ 277 h 318"/>
              <a:gd name="T36" fmla="*/ 106 w 296"/>
              <a:gd name="T37" fmla="*/ 277 h 318"/>
              <a:gd name="T38" fmla="*/ 157 w 296"/>
              <a:gd name="T39" fmla="*/ 277 h 318"/>
              <a:gd name="T40" fmla="*/ 210 w 296"/>
              <a:gd name="T41" fmla="*/ 189 h 318"/>
              <a:gd name="T42" fmla="*/ 210 w 296"/>
              <a:gd name="T43" fmla="*/ 267 h 318"/>
              <a:gd name="T44" fmla="*/ 286 w 296"/>
              <a:gd name="T45" fmla="*/ 189 h 318"/>
              <a:gd name="T46" fmla="*/ 296 w 296"/>
              <a:gd name="T47" fmla="*/ 139 h 318"/>
              <a:gd name="T48" fmla="*/ 159 w 296"/>
              <a:gd name="T49" fmla="*/ 0 h 318"/>
              <a:gd name="T50" fmla="*/ 157 w 296"/>
              <a:gd name="T51" fmla="*/ 0 h 318"/>
              <a:gd name="T52" fmla="*/ 157 w 296"/>
              <a:gd name="T53" fmla="*/ 0 h 318"/>
              <a:gd name="T54" fmla="*/ 31 w 296"/>
              <a:gd name="T55" fmla="*/ 83 h 318"/>
              <a:gd name="T56" fmla="*/ 19 w 296"/>
              <a:gd name="T57" fmla="*/ 139 h 318"/>
              <a:gd name="T58" fmla="*/ 19 w 296"/>
              <a:gd name="T59" fmla="*/ 147 h 318"/>
              <a:gd name="T60" fmla="*/ 105 w 296"/>
              <a:gd name="T61" fmla="*/ 147 h 318"/>
              <a:gd name="T62" fmla="*/ 210 w 296"/>
              <a:gd name="T63" fmla="*/ 147 h 318"/>
              <a:gd name="T64" fmla="*/ 210 w 296"/>
              <a:gd name="T65" fmla="*/ 189 h 318"/>
              <a:gd name="T66" fmla="*/ 157 w 296"/>
              <a:gd name="T67" fmla="*/ 277 h 318"/>
              <a:gd name="T68" fmla="*/ 210 w 296"/>
              <a:gd name="T69" fmla="*/ 277 h 318"/>
              <a:gd name="T70" fmla="*/ 210 w 296"/>
              <a:gd name="T71" fmla="*/ 267 h 318"/>
              <a:gd name="T72" fmla="*/ 57 w 296"/>
              <a:gd name="T73" fmla="*/ 318 h 318"/>
              <a:gd name="T74" fmla="*/ 154 w 296"/>
              <a:gd name="T75" fmla="*/ 318 h 318"/>
              <a:gd name="T76" fmla="*/ 106 w 296"/>
              <a:gd name="T77" fmla="*/ 277 h 318"/>
              <a:gd name="T78" fmla="*/ 106 w 296"/>
              <a:gd name="T79" fmla="*/ 318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6" h="318">
                <a:moveTo>
                  <a:pt x="210" y="147"/>
                </a:moveTo>
                <a:cubicBezTo>
                  <a:pt x="105" y="147"/>
                  <a:pt x="105" y="147"/>
                  <a:pt x="105" y="147"/>
                </a:cubicBezTo>
                <a:cubicBezTo>
                  <a:pt x="105" y="145"/>
                  <a:pt x="105" y="142"/>
                  <a:pt x="105" y="140"/>
                </a:cubicBezTo>
                <a:cubicBezTo>
                  <a:pt x="105" y="120"/>
                  <a:pt x="106" y="100"/>
                  <a:pt x="109" y="83"/>
                </a:cubicBezTo>
                <a:cubicBezTo>
                  <a:pt x="118" y="35"/>
                  <a:pt x="136" y="1"/>
                  <a:pt x="157" y="0"/>
                </a:cubicBezTo>
                <a:cubicBezTo>
                  <a:pt x="157" y="0"/>
                  <a:pt x="157" y="0"/>
                  <a:pt x="157" y="0"/>
                </a:cubicBezTo>
                <a:cubicBezTo>
                  <a:pt x="158" y="0"/>
                  <a:pt x="159" y="0"/>
                  <a:pt x="159" y="0"/>
                </a:cubicBezTo>
                <a:cubicBezTo>
                  <a:pt x="180" y="2"/>
                  <a:pt x="198" y="35"/>
                  <a:pt x="206" y="83"/>
                </a:cubicBezTo>
                <a:cubicBezTo>
                  <a:pt x="208" y="100"/>
                  <a:pt x="210" y="118"/>
                  <a:pt x="210" y="137"/>
                </a:cubicBezTo>
                <a:cubicBezTo>
                  <a:pt x="210" y="142"/>
                  <a:pt x="210" y="147"/>
                  <a:pt x="210" y="147"/>
                </a:cubicBezTo>
                <a:close/>
                <a:moveTo>
                  <a:pt x="31" y="83"/>
                </a:moveTo>
                <a:cubicBezTo>
                  <a:pt x="284" y="83"/>
                  <a:pt x="284" y="83"/>
                  <a:pt x="284" y="83"/>
                </a:cubicBezTo>
                <a:moveTo>
                  <a:pt x="286" y="189"/>
                </a:moveTo>
                <a:cubicBezTo>
                  <a:pt x="286" y="189"/>
                  <a:pt x="286" y="189"/>
                  <a:pt x="286" y="189"/>
                </a:cubicBezTo>
                <a:cubicBezTo>
                  <a:pt x="210" y="189"/>
                  <a:pt x="210" y="189"/>
                  <a:pt x="210" y="189"/>
                </a:cubicBezTo>
                <a:moveTo>
                  <a:pt x="19" y="147"/>
                </a:moveTo>
                <a:cubicBezTo>
                  <a:pt x="0" y="147"/>
                  <a:pt x="0" y="147"/>
                  <a:pt x="0" y="147"/>
                </a:cubicBezTo>
                <a:cubicBezTo>
                  <a:pt x="0" y="277"/>
                  <a:pt x="0" y="277"/>
                  <a:pt x="0" y="277"/>
                </a:cubicBezTo>
                <a:cubicBezTo>
                  <a:pt x="106" y="277"/>
                  <a:pt x="106" y="277"/>
                  <a:pt x="106" y="277"/>
                </a:cubicBezTo>
                <a:cubicBezTo>
                  <a:pt x="157" y="277"/>
                  <a:pt x="157" y="277"/>
                  <a:pt x="157" y="277"/>
                </a:cubicBezTo>
                <a:moveTo>
                  <a:pt x="210" y="189"/>
                </a:moveTo>
                <a:cubicBezTo>
                  <a:pt x="210" y="267"/>
                  <a:pt x="210" y="267"/>
                  <a:pt x="210" y="267"/>
                </a:cubicBezTo>
                <a:cubicBezTo>
                  <a:pt x="245" y="252"/>
                  <a:pt x="272" y="224"/>
                  <a:pt x="286" y="189"/>
                </a:cubicBezTo>
                <a:cubicBezTo>
                  <a:pt x="292" y="174"/>
                  <a:pt x="296" y="156"/>
                  <a:pt x="296" y="139"/>
                </a:cubicBezTo>
                <a:cubicBezTo>
                  <a:pt x="296" y="63"/>
                  <a:pt x="235" y="1"/>
                  <a:pt x="159" y="0"/>
                </a:cubicBezTo>
                <a:cubicBezTo>
                  <a:pt x="159" y="0"/>
                  <a:pt x="158" y="0"/>
                  <a:pt x="157" y="0"/>
                </a:cubicBezTo>
                <a:cubicBezTo>
                  <a:pt x="157" y="0"/>
                  <a:pt x="157" y="0"/>
                  <a:pt x="157" y="0"/>
                </a:cubicBezTo>
                <a:cubicBezTo>
                  <a:pt x="101" y="0"/>
                  <a:pt x="52" y="34"/>
                  <a:pt x="31" y="83"/>
                </a:cubicBezTo>
                <a:cubicBezTo>
                  <a:pt x="23" y="100"/>
                  <a:pt x="19" y="119"/>
                  <a:pt x="19" y="139"/>
                </a:cubicBezTo>
                <a:cubicBezTo>
                  <a:pt x="19" y="142"/>
                  <a:pt x="19" y="145"/>
                  <a:pt x="19" y="147"/>
                </a:cubicBezTo>
                <a:cubicBezTo>
                  <a:pt x="105" y="147"/>
                  <a:pt x="105" y="147"/>
                  <a:pt x="105" y="147"/>
                </a:cubicBezTo>
                <a:cubicBezTo>
                  <a:pt x="210" y="147"/>
                  <a:pt x="210" y="147"/>
                  <a:pt x="210" y="147"/>
                </a:cubicBezTo>
                <a:cubicBezTo>
                  <a:pt x="210" y="189"/>
                  <a:pt x="210" y="189"/>
                  <a:pt x="210" y="189"/>
                </a:cubicBezTo>
                <a:moveTo>
                  <a:pt x="157" y="277"/>
                </a:moveTo>
                <a:cubicBezTo>
                  <a:pt x="210" y="277"/>
                  <a:pt x="210" y="277"/>
                  <a:pt x="210" y="277"/>
                </a:cubicBezTo>
                <a:cubicBezTo>
                  <a:pt x="210" y="267"/>
                  <a:pt x="210" y="267"/>
                  <a:pt x="210" y="267"/>
                </a:cubicBezTo>
                <a:moveTo>
                  <a:pt x="57" y="318"/>
                </a:moveTo>
                <a:cubicBezTo>
                  <a:pt x="154" y="318"/>
                  <a:pt x="154" y="318"/>
                  <a:pt x="154" y="318"/>
                </a:cubicBezTo>
                <a:moveTo>
                  <a:pt x="106" y="277"/>
                </a:moveTo>
                <a:cubicBezTo>
                  <a:pt x="106" y="318"/>
                  <a:pt x="106" y="318"/>
                  <a:pt x="106" y="318"/>
                </a:cubicBezTo>
              </a:path>
            </a:pathLst>
          </a:custGeom>
          <a:noFill/>
          <a:ln w="12700" cap="flat">
            <a:solidFill>
              <a:schemeClr val="bg1">
                <a:lumMod val="65000"/>
              </a:schemeClr>
            </a:solidFill>
            <a:prstDash val="solid"/>
            <a:miter lim="800000"/>
            <a:headEnd/>
            <a:tailEnd/>
          </a:ln>
          <a:extLst/>
        </p:spPr>
        <p:txBody>
          <a:bodyPr vert="horz" wrap="square" lIns="91427" tIns="45713" rIns="91427" bIns="45713" numCol="1" anchor="t" anchorCtr="0" compatLnSpc="1">
            <a:prstTxWarp prst="textNoShape">
              <a:avLst/>
            </a:prstTxWarp>
          </a:bodyPr>
          <a:lstStyle/>
          <a:p>
            <a:pPr defTabSz="932563"/>
            <a:endParaRPr lang="en-US" sz="1599">
              <a:solidFill>
                <a:srgbClr val="353535"/>
              </a:solidFill>
              <a:latin typeface="Segoe UI Semilight"/>
            </a:endParaRPr>
          </a:p>
        </p:txBody>
      </p:sp>
      <p:sp>
        <p:nvSpPr>
          <p:cNvPr id="157" name="Browser" title="Icon of a browser window">
            <a:extLst>
              <a:ext uri="{FF2B5EF4-FFF2-40B4-BE49-F238E27FC236}">
                <a16:creationId xmlns:a16="http://schemas.microsoft.com/office/drawing/2014/main" id="{E6135F35-A886-4587-9F0E-D0A4525C66BB}"/>
              </a:ext>
            </a:extLst>
          </p:cNvPr>
          <p:cNvSpPr>
            <a:spLocks noChangeAspect="1" noEditPoints="1"/>
          </p:cNvSpPr>
          <p:nvPr/>
        </p:nvSpPr>
        <p:spPr bwMode="auto">
          <a:xfrm>
            <a:off x="137495" y="5968610"/>
            <a:ext cx="319469" cy="255675"/>
          </a:xfrm>
          <a:custGeom>
            <a:avLst/>
            <a:gdLst>
              <a:gd name="T0" fmla="*/ 3750 w 3750"/>
              <a:gd name="T1" fmla="*/ 3000 h 3000"/>
              <a:gd name="T2" fmla="*/ 0 w 3750"/>
              <a:gd name="T3" fmla="*/ 3000 h 3000"/>
              <a:gd name="T4" fmla="*/ 0 w 3750"/>
              <a:gd name="T5" fmla="*/ 0 h 3000"/>
              <a:gd name="T6" fmla="*/ 3750 w 3750"/>
              <a:gd name="T7" fmla="*/ 0 h 3000"/>
              <a:gd name="T8" fmla="*/ 3750 w 3750"/>
              <a:gd name="T9" fmla="*/ 3000 h 3000"/>
              <a:gd name="T10" fmla="*/ 0 w 3750"/>
              <a:gd name="T11" fmla="*/ 750 h 3000"/>
              <a:gd name="T12" fmla="*/ 3750 w 3750"/>
              <a:gd name="T13" fmla="*/ 750 h 3000"/>
              <a:gd name="T14" fmla="*/ 3335 w 3750"/>
              <a:gd name="T15" fmla="*/ 375 h 3000"/>
              <a:gd name="T16" fmla="*/ 3375 w 3750"/>
              <a:gd name="T17" fmla="*/ 415 h 3000"/>
              <a:gd name="T18" fmla="*/ 3414 w 3750"/>
              <a:gd name="T19" fmla="*/ 375 h 3000"/>
              <a:gd name="T20" fmla="*/ 3375 w 3750"/>
              <a:gd name="T21" fmla="*/ 336 h 3000"/>
              <a:gd name="T22" fmla="*/ 3335 w 3750"/>
              <a:gd name="T23" fmla="*/ 375 h 3000"/>
              <a:gd name="T24" fmla="*/ 2886 w 3750"/>
              <a:gd name="T25" fmla="*/ 375 h 3000"/>
              <a:gd name="T26" fmla="*/ 2925 w 3750"/>
              <a:gd name="T27" fmla="*/ 415 h 3000"/>
              <a:gd name="T28" fmla="*/ 2965 w 3750"/>
              <a:gd name="T29" fmla="*/ 375 h 3000"/>
              <a:gd name="T30" fmla="*/ 2925 w 3750"/>
              <a:gd name="T31" fmla="*/ 336 h 3000"/>
              <a:gd name="T32" fmla="*/ 2886 w 3750"/>
              <a:gd name="T33" fmla="*/ 375 h 3000"/>
              <a:gd name="T34" fmla="*/ 2437 w 3750"/>
              <a:gd name="T35" fmla="*/ 375 h 3000"/>
              <a:gd name="T36" fmla="*/ 2476 w 3750"/>
              <a:gd name="T37" fmla="*/ 415 h 3000"/>
              <a:gd name="T38" fmla="*/ 2516 w 3750"/>
              <a:gd name="T39" fmla="*/ 375 h 3000"/>
              <a:gd name="T40" fmla="*/ 2476 w 3750"/>
              <a:gd name="T41" fmla="*/ 336 h 3000"/>
              <a:gd name="T42" fmla="*/ 2437 w 3750"/>
              <a:gd name="T43" fmla="*/ 375 h 3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50" h="3000">
                <a:moveTo>
                  <a:pt x="3750" y="3000"/>
                </a:moveTo>
                <a:cubicBezTo>
                  <a:pt x="0" y="3000"/>
                  <a:pt x="0" y="3000"/>
                  <a:pt x="0" y="3000"/>
                </a:cubicBezTo>
                <a:cubicBezTo>
                  <a:pt x="0" y="0"/>
                  <a:pt x="0" y="0"/>
                  <a:pt x="0" y="0"/>
                </a:cubicBezTo>
                <a:cubicBezTo>
                  <a:pt x="3750" y="0"/>
                  <a:pt x="3750" y="0"/>
                  <a:pt x="3750" y="0"/>
                </a:cubicBezTo>
                <a:lnTo>
                  <a:pt x="3750" y="3000"/>
                </a:lnTo>
                <a:close/>
                <a:moveTo>
                  <a:pt x="0" y="750"/>
                </a:moveTo>
                <a:cubicBezTo>
                  <a:pt x="3750" y="750"/>
                  <a:pt x="3750" y="750"/>
                  <a:pt x="3750" y="750"/>
                </a:cubicBezTo>
                <a:moveTo>
                  <a:pt x="3335" y="375"/>
                </a:moveTo>
                <a:cubicBezTo>
                  <a:pt x="3335" y="397"/>
                  <a:pt x="3353" y="415"/>
                  <a:pt x="3375" y="415"/>
                </a:cubicBezTo>
                <a:cubicBezTo>
                  <a:pt x="3397" y="415"/>
                  <a:pt x="3414" y="397"/>
                  <a:pt x="3414" y="375"/>
                </a:cubicBezTo>
                <a:cubicBezTo>
                  <a:pt x="3414" y="353"/>
                  <a:pt x="3397" y="336"/>
                  <a:pt x="3375" y="336"/>
                </a:cubicBezTo>
                <a:cubicBezTo>
                  <a:pt x="3353" y="336"/>
                  <a:pt x="3335" y="353"/>
                  <a:pt x="3335" y="375"/>
                </a:cubicBezTo>
                <a:close/>
                <a:moveTo>
                  <a:pt x="2886" y="375"/>
                </a:moveTo>
                <a:cubicBezTo>
                  <a:pt x="2886" y="397"/>
                  <a:pt x="2904" y="415"/>
                  <a:pt x="2925" y="415"/>
                </a:cubicBezTo>
                <a:cubicBezTo>
                  <a:pt x="2947" y="415"/>
                  <a:pt x="2965" y="397"/>
                  <a:pt x="2965" y="375"/>
                </a:cubicBezTo>
                <a:cubicBezTo>
                  <a:pt x="2965" y="353"/>
                  <a:pt x="2947" y="336"/>
                  <a:pt x="2925" y="336"/>
                </a:cubicBezTo>
                <a:cubicBezTo>
                  <a:pt x="2904" y="336"/>
                  <a:pt x="2886" y="353"/>
                  <a:pt x="2886" y="375"/>
                </a:cubicBezTo>
                <a:close/>
                <a:moveTo>
                  <a:pt x="2437" y="375"/>
                </a:moveTo>
                <a:cubicBezTo>
                  <a:pt x="2437" y="397"/>
                  <a:pt x="2454" y="415"/>
                  <a:pt x="2476" y="415"/>
                </a:cubicBezTo>
                <a:cubicBezTo>
                  <a:pt x="2498" y="415"/>
                  <a:pt x="2516" y="397"/>
                  <a:pt x="2516" y="375"/>
                </a:cubicBezTo>
                <a:cubicBezTo>
                  <a:pt x="2516" y="353"/>
                  <a:pt x="2498" y="336"/>
                  <a:pt x="2476" y="336"/>
                </a:cubicBezTo>
                <a:cubicBezTo>
                  <a:pt x="2454" y="336"/>
                  <a:pt x="2437" y="353"/>
                  <a:pt x="2437" y="375"/>
                </a:cubicBez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sz="1599">
              <a:solidFill>
                <a:srgbClr val="353535"/>
              </a:solidFill>
              <a:latin typeface="Segoe UI Semilight"/>
            </a:endParaRPr>
          </a:p>
        </p:txBody>
      </p:sp>
      <p:grpSp>
        <p:nvGrpSpPr>
          <p:cNvPr id="158" name="Group 157">
            <a:extLst>
              <a:ext uri="{FF2B5EF4-FFF2-40B4-BE49-F238E27FC236}">
                <a16:creationId xmlns:a16="http://schemas.microsoft.com/office/drawing/2014/main" id="{22DCB5C9-95D6-42FE-BAE2-69A027AC055D}"/>
              </a:ext>
            </a:extLst>
          </p:cNvPr>
          <p:cNvGrpSpPr/>
          <p:nvPr/>
        </p:nvGrpSpPr>
        <p:grpSpPr>
          <a:xfrm>
            <a:off x="177095" y="4996700"/>
            <a:ext cx="240268" cy="240690"/>
            <a:chOff x="4565921" y="3369898"/>
            <a:chExt cx="242888" cy="243314"/>
          </a:xfrm>
        </p:grpSpPr>
        <p:sp>
          <p:nvSpPr>
            <p:cNvPr id="159" name="Freeform: Shape 158">
              <a:extLst>
                <a:ext uri="{FF2B5EF4-FFF2-40B4-BE49-F238E27FC236}">
                  <a16:creationId xmlns:a16="http://schemas.microsoft.com/office/drawing/2014/main" id="{6D87D95B-8664-4F81-B458-B2960B6A2A48}"/>
                </a:ext>
              </a:extLst>
            </p:cNvPr>
            <p:cNvSpPr/>
            <p:nvPr/>
          </p:nvSpPr>
          <p:spPr>
            <a:xfrm>
              <a:off x="4694509" y="3369898"/>
              <a:ext cx="114300" cy="114300"/>
            </a:xfrm>
            <a:custGeom>
              <a:avLst/>
              <a:gdLst>
                <a:gd name="connsiteX0" fmla="*/ 7348 w 114300"/>
                <a:gd name="connsiteY0" fmla="*/ 7348 h 114300"/>
                <a:gd name="connsiteX1" fmla="*/ 115933 w 114300"/>
                <a:gd name="connsiteY1" fmla="*/ 7348 h 114300"/>
                <a:gd name="connsiteX2" fmla="*/ 115933 w 114300"/>
                <a:gd name="connsiteY2" fmla="*/ 115933 h 114300"/>
                <a:gd name="connsiteX3" fmla="*/ 7348 w 114300"/>
                <a:gd name="connsiteY3" fmla="*/ 115933 h 114300"/>
              </a:gdLst>
              <a:ahLst/>
              <a:cxnLst>
                <a:cxn ang="0">
                  <a:pos x="connsiteX0" y="connsiteY0"/>
                </a:cxn>
                <a:cxn ang="0">
                  <a:pos x="connsiteX1" y="connsiteY1"/>
                </a:cxn>
                <a:cxn ang="0">
                  <a:pos x="connsiteX2" y="connsiteY2"/>
                </a:cxn>
                <a:cxn ang="0">
                  <a:pos x="connsiteX3" y="connsiteY3"/>
                </a:cxn>
              </a:cxnLst>
              <a:rect l="l" t="t" r="r" b="b"/>
              <a:pathLst>
                <a:path w="114300" h="114300">
                  <a:moveTo>
                    <a:pt x="7348" y="7348"/>
                  </a:moveTo>
                  <a:lnTo>
                    <a:pt x="115933" y="7348"/>
                  </a:lnTo>
                  <a:lnTo>
                    <a:pt x="115933" y="115933"/>
                  </a:lnTo>
                  <a:lnTo>
                    <a:pt x="7348" y="115933"/>
                  </a:ln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sp>
          <p:nvSpPr>
            <p:cNvPr id="160" name="Freeform: Shape 159">
              <a:extLst>
                <a:ext uri="{FF2B5EF4-FFF2-40B4-BE49-F238E27FC236}">
                  <a16:creationId xmlns:a16="http://schemas.microsoft.com/office/drawing/2014/main" id="{B526FAAB-F28D-405B-81D0-85E0A945FA1C}"/>
                </a:ext>
              </a:extLst>
            </p:cNvPr>
            <p:cNvSpPr/>
            <p:nvPr/>
          </p:nvSpPr>
          <p:spPr>
            <a:xfrm>
              <a:off x="4565921" y="3498486"/>
              <a:ext cx="114300" cy="114300"/>
            </a:xfrm>
            <a:custGeom>
              <a:avLst/>
              <a:gdLst>
                <a:gd name="connsiteX0" fmla="*/ 7348 w 114300"/>
                <a:gd name="connsiteY0" fmla="*/ 7348 h 114300"/>
                <a:gd name="connsiteX1" fmla="*/ 115933 w 114300"/>
                <a:gd name="connsiteY1" fmla="*/ 7348 h 114300"/>
                <a:gd name="connsiteX2" fmla="*/ 115933 w 114300"/>
                <a:gd name="connsiteY2" fmla="*/ 115933 h 114300"/>
                <a:gd name="connsiteX3" fmla="*/ 7348 w 114300"/>
                <a:gd name="connsiteY3" fmla="*/ 115933 h 114300"/>
              </a:gdLst>
              <a:ahLst/>
              <a:cxnLst>
                <a:cxn ang="0">
                  <a:pos x="connsiteX0" y="connsiteY0"/>
                </a:cxn>
                <a:cxn ang="0">
                  <a:pos x="connsiteX1" y="connsiteY1"/>
                </a:cxn>
                <a:cxn ang="0">
                  <a:pos x="connsiteX2" y="connsiteY2"/>
                </a:cxn>
                <a:cxn ang="0">
                  <a:pos x="connsiteX3" y="connsiteY3"/>
                </a:cxn>
              </a:cxnLst>
              <a:rect l="l" t="t" r="r" b="b"/>
              <a:pathLst>
                <a:path w="114300" h="114300">
                  <a:moveTo>
                    <a:pt x="7348" y="7348"/>
                  </a:moveTo>
                  <a:lnTo>
                    <a:pt x="115933" y="7348"/>
                  </a:lnTo>
                  <a:lnTo>
                    <a:pt x="115933" y="115933"/>
                  </a:lnTo>
                  <a:lnTo>
                    <a:pt x="7348" y="115933"/>
                  </a:ln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sp>
          <p:nvSpPr>
            <p:cNvPr id="161" name="Freeform: Shape 160">
              <a:extLst>
                <a:ext uri="{FF2B5EF4-FFF2-40B4-BE49-F238E27FC236}">
                  <a16:creationId xmlns:a16="http://schemas.microsoft.com/office/drawing/2014/main" id="{E1412808-EB4A-4BF1-B84D-47616EC29B98}"/>
                </a:ext>
              </a:extLst>
            </p:cNvPr>
            <p:cNvSpPr/>
            <p:nvPr/>
          </p:nvSpPr>
          <p:spPr>
            <a:xfrm>
              <a:off x="4693969" y="3498912"/>
              <a:ext cx="114300" cy="114300"/>
            </a:xfrm>
            <a:custGeom>
              <a:avLst/>
              <a:gdLst>
                <a:gd name="connsiteX0" fmla="*/ 115933 w 114300"/>
                <a:gd name="connsiteY0" fmla="*/ 7348 h 114300"/>
                <a:gd name="connsiteX1" fmla="*/ 115933 w 114300"/>
                <a:gd name="connsiteY1" fmla="*/ 115933 h 114300"/>
                <a:gd name="connsiteX2" fmla="*/ 7348 w 114300"/>
                <a:gd name="connsiteY2" fmla="*/ 115933 h 114300"/>
                <a:gd name="connsiteX3" fmla="*/ 7348 w 114300"/>
                <a:gd name="connsiteY3" fmla="*/ 7348 h 114300"/>
              </a:gdLst>
              <a:ahLst/>
              <a:cxnLst>
                <a:cxn ang="0">
                  <a:pos x="connsiteX0" y="connsiteY0"/>
                </a:cxn>
                <a:cxn ang="0">
                  <a:pos x="connsiteX1" y="connsiteY1"/>
                </a:cxn>
                <a:cxn ang="0">
                  <a:pos x="connsiteX2" y="connsiteY2"/>
                </a:cxn>
                <a:cxn ang="0">
                  <a:pos x="connsiteX3" y="connsiteY3"/>
                </a:cxn>
              </a:cxnLst>
              <a:rect l="l" t="t" r="r" b="b"/>
              <a:pathLst>
                <a:path w="114300" h="114300">
                  <a:moveTo>
                    <a:pt x="115933" y="7348"/>
                  </a:moveTo>
                  <a:lnTo>
                    <a:pt x="115933" y="115933"/>
                  </a:lnTo>
                  <a:lnTo>
                    <a:pt x="7348" y="115933"/>
                  </a:lnTo>
                  <a:lnTo>
                    <a:pt x="7348" y="7348"/>
                  </a:ln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sp>
          <p:nvSpPr>
            <p:cNvPr id="162" name="Freeform: Shape 161">
              <a:extLst>
                <a:ext uri="{FF2B5EF4-FFF2-40B4-BE49-F238E27FC236}">
                  <a16:creationId xmlns:a16="http://schemas.microsoft.com/office/drawing/2014/main" id="{EE5D07A4-3522-400D-AF47-4BD643A0C5DC}"/>
                </a:ext>
              </a:extLst>
            </p:cNvPr>
            <p:cNvSpPr/>
            <p:nvPr/>
          </p:nvSpPr>
          <p:spPr>
            <a:xfrm>
              <a:off x="4566176" y="3370324"/>
              <a:ext cx="114300" cy="114300"/>
            </a:xfrm>
            <a:custGeom>
              <a:avLst/>
              <a:gdLst>
                <a:gd name="connsiteX0" fmla="*/ 115933 w 114300"/>
                <a:gd name="connsiteY0" fmla="*/ 7348 h 114300"/>
                <a:gd name="connsiteX1" fmla="*/ 115933 w 114300"/>
                <a:gd name="connsiteY1" fmla="*/ 115933 h 114300"/>
                <a:gd name="connsiteX2" fmla="*/ 7348 w 114300"/>
                <a:gd name="connsiteY2" fmla="*/ 115933 h 114300"/>
                <a:gd name="connsiteX3" fmla="*/ 7348 w 114300"/>
                <a:gd name="connsiteY3" fmla="*/ 7348 h 114300"/>
              </a:gdLst>
              <a:ahLst/>
              <a:cxnLst>
                <a:cxn ang="0">
                  <a:pos x="connsiteX0" y="connsiteY0"/>
                </a:cxn>
                <a:cxn ang="0">
                  <a:pos x="connsiteX1" y="connsiteY1"/>
                </a:cxn>
                <a:cxn ang="0">
                  <a:pos x="connsiteX2" y="connsiteY2"/>
                </a:cxn>
                <a:cxn ang="0">
                  <a:pos x="connsiteX3" y="connsiteY3"/>
                </a:cxn>
              </a:cxnLst>
              <a:rect l="l" t="t" r="r" b="b"/>
              <a:pathLst>
                <a:path w="114300" h="114300">
                  <a:moveTo>
                    <a:pt x="115933" y="7348"/>
                  </a:moveTo>
                  <a:lnTo>
                    <a:pt x="115933" y="115933"/>
                  </a:lnTo>
                  <a:lnTo>
                    <a:pt x="7348" y="115933"/>
                  </a:lnTo>
                  <a:lnTo>
                    <a:pt x="7348" y="7348"/>
                  </a:ln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defTabSz="932563"/>
              <a:endParaRPr lang="en-US" sz="800">
                <a:gradFill>
                  <a:gsLst>
                    <a:gs pos="0">
                      <a:srgbClr val="505050"/>
                    </a:gs>
                    <a:gs pos="100000">
                      <a:srgbClr val="505050"/>
                    </a:gs>
                  </a:gsLst>
                  <a:lin ang="5400000" scaled="1"/>
                </a:gradFill>
                <a:latin typeface="Segoe UI Semilight"/>
              </a:endParaRPr>
            </a:p>
          </p:txBody>
        </p:sp>
      </p:grpSp>
      <p:sp>
        <p:nvSpPr>
          <p:cNvPr id="163" name="Database_EFC7" title="Icon of a cylinder">
            <a:extLst>
              <a:ext uri="{FF2B5EF4-FFF2-40B4-BE49-F238E27FC236}">
                <a16:creationId xmlns:a16="http://schemas.microsoft.com/office/drawing/2014/main" id="{904C4699-EC6C-48B4-AA22-C110D1084DF8}"/>
              </a:ext>
            </a:extLst>
          </p:cNvPr>
          <p:cNvSpPr>
            <a:spLocks noChangeAspect="1" noEditPoints="1"/>
          </p:cNvSpPr>
          <p:nvPr/>
        </p:nvSpPr>
        <p:spPr bwMode="auto">
          <a:xfrm>
            <a:off x="179254" y="2042125"/>
            <a:ext cx="235951" cy="306699"/>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2700" cap="sq">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sz="1599">
              <a:solidFill>
                <a:srgbClr val="353535"/>
              </a:solidFill>
              <a:latin typeface="Segoe UI Semilight"/>
            </a:endParaRPr>
          </a:p>
        </p:txBody>
      </p:sp>
      <p:sp>
        <p:nvSpPr>
          <p:cNvPr id="140" name="Title 1">
            <a:extLst>
              <a:ext uri="{FF2B5EF4-FFF2-40B4-BE49-F238E27FC236}">
                <a16:creationId xmlns:a16="http://schemas.microsoft.com/office/drawing/2014/main" id="{271AD378-B0AB-4F9B-8B88-DBC929A9956A}"/>
              </a:ext>
            </a:extLst>
          </p:cNvPr>
          <p:cNvSpPr txBox="1">
            <a:spLocks/>
          </p:cNvSpPr>
          <p:nvPr/>
        </p:nvSpPr>
        <p:spPr>
          <a:xfrm>
            <a:off x="275482" y="480850"/>
            <a:ext cx="2442815" cy="917444"/>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r>
              <a:rPr lang="en-US" sz="4399">
                <a:solidFill>
                  <a:srgbClr val="FFFFFF"/>
                </a:solidFill>
                <a:latin typeface="Segoe UI Light"/>
              </a:rPr>
              <a:t>Benefits</a:t>
            </a:r>
          </a:p>
        </p:txBody>
      </p:sp>
      <p:sp>
        <p:nvSpPr>
          <p:cNvPr id="79" name="Text Placeholder 3">
            <a:extLst>
              <a:ext uri="{FF2B5EF4-FFF2-40B4-BE49-F238E27FC236}">
                <a16:creationId xmlns:a16="http://schemas.microsoft.com/office/drawing/2014/main" id="{C63FC02F-784B-4586-B5B0-69107C366571}"/>
              </a:ext>
            </a:extLst>
          </p:cNvPr>
          <p:cNvSpPr txBox="1">
            <a:spLocks/>
          </p:cNvSpPr>
          <p:nvPr/>
        </p:nvSpPr>
        <p:spPr>
          <a:xfrm>
            <a:off x="8038842" y="495"/>
            <a:ext cx="4396751" cy="6993532"/>
          </a:xfrm>
          <a:prstGeom prst="rect">
            <a:avLst/>
          </a:prstGeom>
          <a:solidFill>
            <a:schemeClr val="bg1">
              <a:lumMod val="95000"/>
            </a:schemeClr>
          </a:solidFill>
        </p:spPr>
        <p:txBody>
          <a:bodyPr wrap="square" lIns="182854" tIns="182854" rIns="274281" bIns="182854" anchor="ctr">
            <a:no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32563">
              <a:lnSpc>
                <a:spcPct val="100000"/>
              </a:lnSpc>
              <a:spcBef>
                <a:spcPts val="1199"/>
              </a:spcBef>
              <a:spcAft>
                <a:spcPts val="600"/>
              </a:spcAft>
              <a:buNone/>
            </a:pPr>
            <a:r>
              <a:rPr lang="en-US" sz="2000">
                <a:solidFill>
                  <a:srgbClr val="353535"/>
                </a:solidFill>
                <a:latin typeface="Segoe UI Light"/>
                <a:cs typeface="Segoe UI Semilight" panose="020B0402040204020203" pitchFamily="34" charset="0"/>
              </a:rPr>
              <a:t>Securely collocate multiple version</a:t>
            </a:r>
            <a:br>
              <a:rPr lang="en-US" sz="2000">
                <a:solidFill>
                  <a:srgbClr val="353535"/>
                </a:solidFill>
                <a:latin typeface="Segoe UI Light"/>
                <a:cs typeface="Segoe UI Semilight" panose="020B0402040204020203" pitchFamily="34" charset="0"/>
              </a:rPr>
            </a:br>
            <a:r>
              <a:rPr lang="en-US" sz="2000">
                <a:solidFill>
                  <a:srgbClr val="353535"/>
                </a:solidFill>
                <a:latin typeface="Segoe UI Light"/>
                <a:cs typeface="Segoe UI Semilight" panose="020B0402040204020203" pitchFamily="34" charset="0"/>
              </a:rPr>
              <a:t>of Java on same base image</a:t>
            </a:r>
          </a:p>
          <a:p>
            <a:pPr marL="0" indent="0" defTabSz="932563">
              <a:lnSpc>
                <a:spcPct val="100000"/>
              </a:lnSpc>
              <a:spcBef>
                <a:spcPts val="1199"/>
              </a:spcBef>
              <a:spcAft>
                <a:spcPts val="600"/>
              </a:spcAft>
              <a:buNone/>
            </a:pPr>
            <a:r>
              <a:rPr lang="en-US" sz="2000">
                <a:solidFill>
                  <a:srgbClr val="353535"/>
                </a:solidFill>
                <a:latin typeface="Segoe UI Light"/>
                <a:cs typeface="Segoe UI Semilight" panose="020B0402040204020203" pitchFamily="34" charset="0"/>
              </a:rPr>
              <a:t>Run each app or website with specific version of Java required for full functionality</a:t>
            </a:r>
          </a:p>
          <a:p>
            <a:pPr marL="0" indent="0" defTabSz="932563">
              <a:lnSpc>
                <a:spcPct val="100000"/>
              </a:lnSpc>
              <a:spcBef>
                <a:spcPts val="1199"/>
              </a:spcBef>
              <a:spcAft>
                <a:spcPts val="600"/>
              </a:spcAft>
              <a:buNone/>
            </a:pPr>
            <a:r>
              <a:rPr lang="en-US" sz="2000">
                <a:solidFill>
                  <a:srgbClr val="353535"/>
                </a:solidFill>
                <a:latin typeface="Segoe UI Light"/>
                <a:cs typeface="Segoe UI Semilight" panose="020B0402040204020203" pitchFamily="34" charset="0"/>
              </a:rPr>
              <a:t>Uses FSLogix App Masking to hide unused versions of Java when not needed</a:t>
            </a:r>
          </a:p>
        </p:txBody>
      </p:sp>
      <p:grpSp>
        <p:nvGrpSpPr>
          <p:cNvPr id="6" name="Group 5">
            <a:extLst>
              <a:ext uri="{FF2B5EF4-FFF2-40B4-BE49-F238E27FC236}">
                <a16:creationId xmlns:a16="http://schemas.microsoft.com/office/drawing/2014/main" id="{6739362F-6039-40B8-817E-953D7614BB59}"/>
              </a:ext>
            </a:extLst>
          </p:cNvPr>
          <p:cNvGrpSpPr/>
          <p:nvPr/>
        </p:nvGrpSpPr>
        <p:grpSpPr>
          <a:xfrm>
            <a:off x="-3430" y="5679219"/>
            <a:ext cx="3252237" cy="834459"/>
            <a:chOff x="4351787" y="5679527"/>
            <a:chExt cx="3252698" cy="834577"/>
          </a:xfrm>
        </p:grpSpPr>
        <p:sp>
          <p:nvSpPr>
            <p:cNvPr id="144" name="Rectangle 143">
              <a:extLst>
                <a:ext uri="{FF2B5EF4-FFF2-40B4-BE49-F238E27FC236}">
                  <a16:creationId xmlns:a16="http://schemas.microsoft.com/office/drawing/2014/main" id="{4C77B8C9-EAB3-4EB5-A8B1-291A1B712658}"/>
                </a:ext>
              </a:extLst>
            </p:cNvPr>
            <p:cNvSpPr/>
            <p:nvPr/>
          </p:nvSpPr>
          <p:spPr bwMode="auto">
            <a:xfrm>
              <a:off x="4351787" y="5679527"/>
              <a:ext cx="3252698" cy="834577"/>
            </a:xfrm>
            <a:prstGeom prst="rect">
              <a:avLst/>
            </a:prstGeom>
            <a:solidFill>
              <a:schemeClr val="tx2">
                <a:lumMod val="20000"/>
                <a:lumOff val="80000"/>
              </a:schemeClr>
            </a:solidFill>
            <a:ln w="9525" cap="flat" cmpd="sng" algn="ctr">
              <a:noFill/>
              <a:prstDash val="solid"/>
              <a:headEnd type="none" w="med" len="med"/>
              <a:tailEnd type="none" w="med" len="med"/>
            </a:ln>
            <a:effectLst/>
          </p:spPr>
          <p:txBody>
            <a:bodyPr rot="0" spcFirstLastPara="0" vertOverflow="overflow" horzOverflow="overflow" vert="horz" wrap="square" lIns="731416" tIns="46623" rIns="93247" bIns="46623" numCol="1" spcCol="0" rtlCol="0" fromWordArt="0" anchor="ctr" anchorCtr="0" forceAA="0" compatLnSpc="1">
              <a:prstTxWarp prst="textNoShape">
                <a:avLst/>
              </a:prstTxWarp>
              <a:noAutofit/>
            </a:bodyPr>
            <a:lstStyle/>
            <a:p>
              <a:pPr defTabSz="932114" fontAlgn="base">
                <a:spcBef>
                  <a:spcPct val="0"/>
                </a:spcBef>
                <a:defRPr/>
              </a:pPr>
              <a:r>
                <a:rPr lang="en-US" sz="2000" kern="0">
                  <a:solidFill>
                    <a:srgbClr val="0078D7"/>
                  </a:solidFill>
                  <a:latin typeface="Segoe UI Semilight"/>
                  <a:cs typeface="Segoe UI" pitchFamily="34" charset="0"/>
                </a:rPr>
                <a:t>Java Redirection </a:t>
              </a:r>
            </a:p>
          </p:txBody>
        </p:sp>
        <p:sp>
          <p:nvSpPr>
            <p:cNvPr id="164" name="Rectangle: Top Corners Rounded 163">
              <a:extLst>
                <a:ext uri="{FF2B5EF4-FFF2-40B4-BE49-F238E27FC236}">
                  <a16:creationId xmlns:a16="http://schemas.microsoft.com/office/drawing/2014/main" id="{DDF1FD07-1D12-4FA2-A924-1C33D5439DD2}"/>
                </a:ext>
              </a:extLst>
            </p:cNvPr>
            <p:cNvSpPr/>
            <p:nvPr/>
          </p:nvSpPr>
          <p:spPr bwMode="auto">
            <a:xfrm rot="5400000">
              <a:off x="4389321" y="5785096"/>
              <a:ext cx="548370" cy="623438"/>
            </a:xfrm>
            <a:prstGeom prst="round2SameRect">
              <a:avLst>
                <a:gd name="adj1" fmla="val 50000"/>
                <a:gd name="adj2" fmla="val 0"/>
              </a:avLst>
            </a:prstGeom>
            <a:solidFill>
              <a:schemeClr val="tx2"/>
            </a:solidFill>
            <a:ln w="19050" cap="flat" cmpd="sng" algn="ctr">
              <a:noFill/>
              <a:prstDash val="solid"/>
              <a:headEnd type="none" w="med" len="med"/>
              <a:tailEnd type="none" w="med" len="med"/>
            </a:ln>
            <a:effectLst/>
          </p:spPr>
          <p:txBody>
            <a:bodyPr rot="0" spcFirstLastPara="0" vertOverflow="overflow" horzOverflow="overflow" vert="horz" wrap="square" lIns="93247" tIns="46623" rIns="93247" bIns="46623" numCol="1" spcCol="0" rtlCol="0" fromWordArt="0" anchor="ctr" anchorCtr="0" forceAA="0" compatLnSpc="1">
              <a:prstTxWarp prst="textNoShape">
                <a:avLst/>
              </a:prstTxWarp>
              <a:noAutofit/>
            </a:bodyPr>
            <a:lstStyle/>
            <a:p>
              <a:pPr algn="ctr" defTabSz="932114" fontAlgn="base">
                <a:spcBef>
                  <a:spcPct val="0"/>
                </a:spcBef>
                <a:defRPr/>
              </a:pPr>
              <a:endParaRPr lang="en-US" sz="2000" kern="0">
                <a:solidFill>
                  <a:srgbClr val="353535"/>
                </a:solidFill>
                <a:latin typeface="Segoe UI Semibold" panose="020B0702040204020203" pitchFamily="34" charset="0"/>
                <a:ea typeface="Segoe UI" pitchFamily="34" charset="0"/>
                <a:cs typeface="Segoe UI" pitchFamily="34" charset="0"/>
              </a:endParaRPr>
            </a:p>
          </p:txBody>
        </p:sp>
        <p:sp>
          <p:nvSpPr>
            <p:cNvPr id="173" name="Browser" title="Icon of a browser window">
              <a:extLst>
                <a:ext uri="{FF2B5EF4-FFF2-40B4-BE49-F238E27FC236}">
                  <a16:creationId xmlns:a16="http://schemas.microsoft.com/office/drawing/2014/main" id="{4564127A-7E8A-4D4C-A15C-3E520993F7DD}"/>
                </a:ext>
              </a:extLst>
            </p:cNvPr>
            <p:cNvSpPr>
              <a:spLocks noChangeAspect="1" noEditPoints="1"/>
            </p:cNvSpPr>
            <p:nvPr/>
          </p:nvSpPr>
          <p:spPr bwMode="auto">
            <a:xfrm>
              <a:off x="4492732" y="5968959"/>
              <a:ext cx="319514" cy="255712"/>
            </a:xfrm>
            <a:custGeom>
              <a:avLst/>
              <a:gdLst>
                <a:gd name="T0" fmla="*/ 3750 w 3750"/>
                <a:gd name="T1" fmla="*/ 3000 h 3000"/>
                <a:gd name="T2" fmla="*/ 0 w 3750"/>
                <a:gd name="T3" fmla="*/ 3000 h 3000"/>
                <a:gd name="T4" fmla="*/ 0 w 3750"/>
                <a:gd name="T5" fmla="*/ 0 h 3000"/>
                <a:gd name="T6" fmla="*/ 3750 w 3750"/>
                <a:gd name="T7" fmla="*/ 0 h 3000"/>
                <a:gd name="T8" fmla="*/ 3750 w 3750"/>
                <a:gd name="T9" fmla="*/ 3000 h 3000"/>
                <a:gd name="T10" fmla="*/ 0 w 3750"/>
                <a:gd name="T11" fmla="*/ 750 h 3000"/>
                <a:gd name="T12" fmla="*/ 3750 w 3750"/>
                <a:gd name="T13" fmla="*/ 750 h 3000"/>
                <a:gd name="T14" fmla="*/ 3335 w 3750"/>
                <a:gd name="T15" fmla="*/ 375 h 3000"/>
                <a:gd name="T16" fmla="*/ 3375 w 3750"/>
                <a:gd name="T17" fmla="*/ 415 h 3000"/>
                <a:gd name="T18" fmla="*/ 3414 w 3750"/>
                <a:gd name="T19" fmla="*/ 375 h 3000"/>
                <a:gd name="T20" fmla="*/ 3375 w 3750"/>
                <a:gd name="T21" fmla="*/ 336 h 3000"/>
                <a:gd name="T22" fmla="*/ 3335 w 3750"/>
                <a:gd name="T23" fmla="*/ 375 h 3000"/>
                <a:gd name="T24" fmla="*/ 2886 w 3750"/>
                <a:gd name="T25" fmla="*/ 375 h 3000"/>
                <a:gd name="T26" fmla="*/ 2925 w 3750"/>
                <a:gd name="T27" fmla="*/ 415 h 3000"/>
                <a:gd name="T28" fmla="*/ 2965 w 3750"/>
                <a:gd name="T29" fmla="*/ 375 h 3000"/>
                <a:gd name="T30" fmla="*/ 2925 w 3750"/>
                <a:gd name="T31" fmla="*/ 336 h 3000"/>
                <a:gd name="T32" fmla="*/ 2886 w 3750"/>
                <a:gd name="T33" fmla="*/ 375 h 3000"/>
                <a:gd name="T34" fmla="*/ 2437 w 3750"/>
                <a:gd name="T35" fmla="*/ 375 h 3000"/>
                <a:gd name="T36" fmla="*/ 2476 w 3750"/>
                <a:gd name="T37" fmla="*/ 415 h 3000"/>
                <a:gd name="T38" fmla="*/ 2516 w 3750"/>
                <a:gd name="T39" fmla="*/ 375 h 3000"/>
                <a:gd name="T40" fmla="*/ 2476 w 3750"/>
                <a:gd name="T41" fmla="*/ 336 h 3000"/>
                <a:gd name="T42" fmla="*/ 2437 w 3750"/>
                <a:gd name="T43" fmla="*/ 375 h 3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50" h="3000">
                  <a:moveTo>
                    <a:pt x="3750" y="3000"/>
                  </a:moveTo>
                  <a:cubicBezTo>
                    <a:pt x="0" y="3000"/>
                    <a:pt x="0" y="3000"/>
                    <a:pt x="0" y="3000"/>
                  </a:cubicBezTo>
                  <a:cubicBezTo>
                    <a:pt x="0" y="0"/>
                    <a:pt x="0" y="0"/>
                    <a:pt x="0" y="0"/>
                  </a:cubicBezTo>
                  <a:cubicBezTo>
                    <a:pt x="3750" y="0"/>
                    <a:pt x="3750" y="0"/>
                    <a:pt x="3750" y="0"/>
                  </a:cubicBezTo>
                  <a:lnTo>
                    <a:pt x="3750" y="3000"/>
                  </a:lnTo>
                  <a:close/>
                  <a:moveTo>
                    <a:pt x="0" y="750"/>
                  </a:moveTo>
                  <a:cubicBezTo>
                    <a:pt x="3750" y="750"/>
                    <a:pt x="3750" y="750"/>
                    <a:pt x="3750" y="750"/>
                  </a:cubicBezTo>
                  <a:moveTo>
                    <a:pt x="3335" y="375"/>
                  </a:moveTo>
                  <a:cubicBezTo>
                    <a:pt x="3335" y="397"/>
                    <a:pt x="3353" y="415"/>
                    <a:pt x="3375" y="415"/>
                  </a:cubicBezTo>
                  <a:cubicBezTo>
                    <a:pt x="3397" y="415"/>
                    <a:pt x="3414" y="397"/>
                    <a:pt x="3414" y="375"/>
                  </a:cubicBezTo>
                  <a:cubicBezTo>
                    <a:pt x="3414" y="353"/>
                    <a:pt x="3397" y="336"/>
                    <a:pt x="3375" y="336"/>
                  </a:cubicBezTo>
                  <a:cubicBezTo>
                    <a:pt x="3353" y="336"/>
                    <a:pt x="3335" y="353"/>
                    <a:pt x="3335" y="375"/>
                  </a:cubicBezTo>
                  <a:close/>
                  <a:moveTo>
                    <a:pt x="2886" y="375"/>
                  </a:moveTo>
                  <a:cubicBezTo>
                    <a:pt x="2886" y="397"/>
                    <a:pt x="2904" y="415"/>
                    <a:pt x="2925" y="415"/>
                  </a:cubicBezTo>
                  <a:cubicBezTo>
                    <a:pt x="2947" y="415"/>
                    <a:pt x="2965" y="397"/>
                    <a:pt x="2965" y="375"/>
                  </a:cubicBezTo>
                  <a:cubicBezTo>
                    <a:pt x="2965" y="353"/>
                    <a:pt x="2947" y="336"/>
                    <a:pt x="2925" y="336"/>
                  </a:cubicBezTo>
                  <a:cubicBezTo>
                    <a:pt x="2904" y="336"/>
                    <a:pt x="2886" y="353"/>
                    <a:pt x="2886" y="375"/>
                  </a:cubicBezTo>
                  <a:close/>
                  <a:moveTo>
                    <a:pt x="2437" y="375"/>
                  </a:moveTo>
                  <a:cubicBezTo>
                    <a:pt x="2437" y="397"/>
                    <a:pt x="2454" y="415"/>
                    <a:pt x="2476" y="415"/>
                  </a:cubicBezTo>
                  <a:cubicBezTo>
                    <a:pt x="2498" y="415"/>
                    <a:pt x="2516" y="397"/>
                    <a:pt x="2516" y="375"/>
                  </a:cubicBezTo>
                  <a:cubicBezTo>
                    <a:pt x="2516" y="353"/>
                    <a:pt x="2498" y="336"/>
                    <a:pt x="2476" y="336"/>
                  </a:cubicBezTo>
                  <a:cubicBezTo>
                    <a:pt x="2454" y="336"/>
                    <a:pt x="2437" y="353"/>
                    <a:pt x="2437" y="375"/>
                  </a:cubicBezTo>
                  <a:close/>
                </a:path>
              </a:pathLst>
            </a:custGeom>
            <a:noFill/>
            <a:ln w="12700"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sz="1599">
                <a:solidFill>
                  <a:srgbClr val="353535"/>
                </a:solidFill>
                <a:latin typeface="Segoe UI Semilight"/>
              </a:endParaRPr>
            </a:p>
          </p:txBody>
        </p:sp>
      </p:grpSp>
      <p:grpSp>
        <p:nvGrpSpPr>
          <p:cNvPr id="174" name="Group 173">
            <a:extLst>
              <a:ext uri="{FF2B5EF4-FFF2-40B4-BE49-F238E27FC236}">
                <a16:creationId xmlns:a16="http://schemas.microsoft.com/office/drawing/2014/main" id="{B0913344-C807-4F7D-B968-896179C27BA9}"/>
              </a:ext>
            </a:extLst>
          </p:cNvPr>
          <p:cNvGrpSpPr>
            <a:grpSpLocks noChangeAspect="1"/>
          </p:cNvGrpSpPr>
          <p:nvPr/>
        </p:nvGrpSpPr>
        <p:grpSpPr>
          <a:xfrm>
            <a:off x="3601166" y="2032208"/>
            <a:ext cx="4086730" cy="2930106"/>
            <a:chOff x="5263383" y="1373332"/>
            <a:chExt cx="5453237" cy="3909868"/>
          </a:xfrm>
        </p:grpSpPr>
        <p:pic>
          <p:nvPicPr>
            <p:cNvPr id="175" name="Picture 174">
              <a:extLst>
                <a:ext uri="{FF2B5EF4-FFF2-40B4-BE49-F238E27FC236}">
                  <a16:creationId xmlns:a16="http://schemas.microsoft.com/office/drawing/2014/main" id="{710DF903-CF01-4DFF-96B9-FDF0BF02A82E}"/>
                </a:ext>
              </a:extLst>
            </p:cNvPr>
            <p:cNvPicPr>
              <a:picLocks noChangeAspect="1"/>
            </p:cNvPicPr>
            <p:nvPr/>
          </p:nvPicPr>
          <p:blipFill>
            <a:blip r:embed="rId2"/>
            <a:stretch>
              <a:fillRect/>
            </a:stretch>
          </p:blipFill>
          <p:spPr>
            <a:xfrm>
              <a:off x="5263383" y="1373332"/>
              <a:ext cx="5453237" cy="3909868"/>
            </a:xfrm>
            <a:prstGeom prst="rect">
              <a:avLst/>
            </a:prstGeom>
          </p:spPr>
        </p:pic>
        <p:pic>
          <p:nvPicPr>
            <p:cNvPr id="176" name="Picture 175">
              <a:extLst>
                <a:ext uri="{FF2B5EF4-FFF2-40B4-BE49-F238E27FC236}">
                  <a16:creationId xmlns:a16="http://schemas.microsoft.com/office/drawing/2014/main" id="{7A878900-4A91-4B1F-869C-358E80F083D6}"/>
                </a:ext>
              </a:extLst>
            </p:cNvPr>
            <p:cNvPicPr>
              <a:picLocks noChangeAspect="1"/>
            </p:cNvPicPr>
            <p:nvPr/>
          </p:nvPicPr>
          <p:blipFill>
            <a:blip r:embed="rId3"/>
            <a:stretch>
              <a:fillRect/>
            </a:stretch>
          </p:blipFill>
          <p:spPr>
            <a:xfrm>
              <a:off x="6869553" y="3136602"/>
              <a:ext cx="2512125" cy="260220"/>
            </a:xfrm>
            <a:prstGeom prst="rect">
              <a:avLst/>
            </a:prstGeom>
          </p:spPr>
        </p:pic>
      </p:grpSp>
    </p:spTree>
    <p:extLst>
      <p:ext uri="{BB962C8B-B14F-4D97-AF65-F5344CB8AC3E}">
        <p14:creationId xmlns:p14="http://schemas.microsoft.com/office/powerpoint/2010/main" val="4229285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79">
                                            <p:txEl>
                                              <p:pRg st="0" end="0"/>
                                            </p:txEl>
                                          </p:spTgt>
                                        </p:tgtEl>
                                        <p:attrNameLst>
                                          <p:attrName>style.visibility</p:attrName>
                                        </p:attrNameLst>
                                      </p:cBhvr>
                                      <p:to>
                                        <p:strVal val="visible"/>
                                      </p:to>
                                    </p:set>
                                    <p:animEffect transition="in" filter="fade">
                                      <p:cBhvr>
                                        <p:cTn id="12" dur="500"/>
                                        <p:tgtEl>
                                          <p:spTgt spid="79">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79">
                                            <p:txEl>
                                              <p:pRg st="1" end="1"/>
                                            </p:txEl>
                                          </p:spTgt>
                                        </p:tgtEl>
                                        <p:attrNameLst>
                                          <p:attrName>style.visibility</p:attrName>
                                        </p:attrNameLst>
                                      </p:cBhvr>
                                      <p:to>
                                        <p:strVal val="visible"/>
                                      </p:to>
                                    </p:set>
                                    <p:animEffect transition="in" filter="fade">
                                      <p:cBhvr>
                                        <p:cTn id="15" dur="500"/>
                                        <p:tgtEl>
                                          <p:spTgt spid="79">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79">
                                            <p:txEl>
                                              <p:pRg st="2" end="2"/>
                                            </p:txEl>
                                          </p:spTgt>
                                        </p:tgtEl>
                                        <p:attrNameLst>
                                          <p:attrName>style.visibility</p:attrName>
                                        </p:attrNameLst>
                                      </p:cBhvr>
                                      <p:to>
                                        <p:strVal val="visible"/>
                                      </p:to>
                                    </p:set>
                                    <p:animEffect transition="in" filter="fade">
                                      <p:cBhvr>
                                        <p:cTn id="18" dur="500"/>
                                        <p:tgtEl>
                                          <p:spTgt spid="7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99890B47-8F7F-4EC7-9D5B-093AEF0B0098}"/>
              </a:ext>
            </a:extLst>
          </p:cNvPr>
          <p:cNvGraphicFramePr>
            <a:graphicFrameLocks noChangeAspect="1"/>
          </p:cNvGraphicFramePr>
          <p:nvPr>
            <p:custDataLst>
              <p:tags r:id="rId2"/>
            </p:custDataLst>
            <p:extLst>
              <p:ext uri="{D42A27DB-BD31-4B8C-83A1-F6EECF244321}">
                <p14:modId xmlns:p14="http://schemas.microsoft.com/office/powerpoint/2010/main" val="159318473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3668" name="think-cell Slide" r:id="rId6" imgW="425" imgH="424" progId="TCLayout.ActiveDocument.1">
                  <p:embed/>
                </p:oleObj>
              </mc:Choice>
              <mc:Fallback>
                <p:oleObj name="think-cell Slide" r:id="rId6" imgW="425" imgH="424" progId="TCLayout.ActiveDocument.1">
                  <p:embed/>
                  <p:pic>
                    <p:nvPicPr>
                      <p:cNvPr id="4" name="Object 3" hidden="1">
                        <a:extLst>
                          <a:ext uri="{FF2B5EF4-FFF2-40B4-BE49-F238E27FC236}">
                            <a16:creationId xmlns:a16="http://schemas.microsoft.com/office/drawing/2014/main" id="{99890B47-8F7F-4EC7-9D5B-093AEF0B0098}"/>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7EFD17E6-3BC2-4665-BE58-087C8F51217E}"/>
              </a:ext>
            </a:extLst>
          </p:cNvPr>
          <p:cNvSpPr/>
          <p:nvPr>
            <p:custDataLst>
              <p:tags r:id="rId3"/>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199" dirty="0" err="1">
              <a:gradFill>
                <a:gsLst>
                  <a:gs pos="0">
                    <a:srgbClr val="FFFFFF"/>
                  </a:gs>
                  <a:gs pos="100000">
                    <a:srgbClr val="FFFFFF"/>
                  </a:gs>
                </a:gsLst>
                <a:lin ang="5400000" scaled="0"/>
              </a:gradFill>
              <a:latin typeface="Segoe UI Semibold" panose="020B0702040204020203" pitchFamily="34" charset="0"/>
              <a:cs typeface="Segoe UI" panose="020B0502040204020203" pitchFamily="34" charset="0"/>
              <a:sym typeface="Segoe UI Semibold" panose="020B0702040204020203" pitchFamily="34" charset="0"/>
            </a:endParaRPr>
          </a:p>
        </p:txBody>
      </p:sp>
      <p:graphicFrame>
        <p:nvGraphicFramePr>
          <p:cNvPr id="2" name="Table 1">
            <a:extLst>
              <a:ext uri="{FF2B5EF4-FFF2-40B4-BE49-F238E27FC236}">
                <a16:creationId xmlns:a16="http://schemas.microsoft.com/office/drawing/2014/main" id="{74A4A044-6885-447F-A0DB-FBFB011EC983}"/>
              </a:ext>
            </a:extLst>
          </p:cNvPr>
          <p:cNvGraphicFramePr>
            <a:graphicFrameLocks noGrp="1"/>
          </p:cNvGraphicFramePr>
          <p:nvPr>
            <p:extLst>
              <p:ext uri="{D42A27DB-BD31-4B8C-83A1-F6EECF244321}">
                <p14:modId xmlns:p14="http://schemas.microsoft.com/office/powerpoint/2010/main" val="1705068389"/>
              </p:ext>
            </p:extLst>
          </p:nvPr>
        </p:nvGraphicFramePr>
        <p:xfrm>
          <a:off x="434826" y="1233530"/>
          <a:ext cx="11566822" cy="4984664"/>
        </p:xfrm>
        <a:graphic>
          <a:graphicData uri="http://schemas.openxmlformats.org/drawingml/2006/table">
            <a:tbl>
              <a:tblPr firstRow="1" bandRow="1">
                <a:effectLst/>
                <a:tableStyleId>{5C22544A-7EE6-4342-B048-85BDC9FD1C3A}</a:tableStyleId>
              </a:tblPr>
              <a:tblGrid>
                <a:gridCol w="1234317">
                  <a:extLst>
                    <a:ext uri="{9D8B030D-6E8A-4147-A177-3AD203B41FA5}">
                      <a16:colId xmlns:a16="http://schemas.microsoft.com/office/drawing/2014/main" val="2615914001"/>
                    </a:ext>
                  </a:extLst>
                </a:gridCol>
                <a:gridCol w="1223632">
                  <a:extLst>
                    <a:ext uri="{9D8B030D-6E8A-4147-A177-3AD203B41FA5}">
                      <a16:colId xmlns:a16="http://schemas.microsoft.com/office/drawing/2014/main" val="3892048605"/>
                    </a:ext>
                  </a:extLst>
                </a:gridCol>
                <a:gridCol w="1012097">
                  <a:extLst>
                    <a:ext uri="{9D8B030D-6E8A-4147-A177-3AD203B41FA5}">
                      <a16:colId xmlns:a16="http://schemas.microsoft.com/office/drawing/2014/main" val="3707289119"/>
                    </a:ext>
                  </a:extLst>
                </a:gridCol>
                <a:gridCol w="1012097">
                  <a:extLst>
                    <a:ext uri="{9D8B030D-6E8A-4147-A177-3AD203B41FA5}">
                      <a16:colId xmlns:a16="http://schemas.microsoft.com/office/drawing/2014/main" val="2843766876"/>
                    </a:ext>
                  </a:extLst>
                </a:gridCol>
                <a:gridCol w="1012097">
                  <a:extLst>
                    <a:ext uri="{9D8B030D-6E8A-4147-A177-3AD203B41FA5}">
                      <a16:colId xmlns:a16="http://schemas.microsoft.com/office/drawing/2014/main" val="3131112008"/>
                    </a:ext>
                  </a:extLst>
                </a:gridCol>
                <a:gridCol w="1012097">
                  <a:extLst>
                    <a:ext uri="{9D8B030D-6E8A-4147-A177-3AD203B41FA5}">
                      <a16:colId xmlns:a16="http://schemas.microsoft.com/office/drawing/2014/main" val="235612043"/>
                    </a:ext>
                  </a:extLst>
                </a:gridCol>
                <a:gridCol w="1012097">
                  <a:extLst>
                    <a:ext uri="{9D8B030D-6E8A-4147-A177-3AD203B41FA5}">
                      <a16:colId xmlns:a16="http://schemas.microsoft.com/office/drawing/2014/main" val="1270180351"/>
                    </a:ext>
                  </a:extLst>
                </a:gridCol>
                <a:gridCol w="1012097">
                  <a:extLst>
                    <a:ext uri="{9D8B030D-6E8A-4147-A177-3AD203B41FA5}">
                      <a16:colId xmlns:a16="http://schemas.microsoft.com/office/drawing/2014/main" val="164185502"/>
                    </a:ext>
                  </a:extLst>
                </a:gridCol>
                <a:gridCol w="1012097">
                  <a:extLst>
                    <a:ext uri="{9D8B030D-6E8A-4147-A177-3AD203B41FA5}">
                      <a16:colId xmlns:a16="http://schemas.microsoft.com/office/drawing/2014/main" val="326574533"/>
                    </a:ext>
                  </a:extLst>
                </a:gridCol>
                <a:gridCol w="1012097">
                  <a:extLst>
                    <a:ext uri="{9D8B030D-6E8A-4147-A177-3AD203B41FA5}">
                      <a16:colId xmlns:a16="http://schemas.microsoft.com/office/drawing/2014/main" val="2694982373"/>
                    </a:ext>
                  </a:extLst>
                </a:gridCol>
                <a:gridCol w="1012097">
                  <a:extLst>
                    <a:ext uri="{9D8B030D-6E8A-4147-A177-3AD203B41FA5}">
                      <a16:colId xmlns:a16="http://schemas.microsoft.com/office/drawing/2014/main" val="1474222749"/>
                    </a:ext>
                  </a:extLst>
                </a:gridCol>
              </a:tblGrid>
              <a:tr h="416758">
                <a:tc>
                  <a:txBody>
                    <a:bodyPr/>
                    <a:lstStyle/>
                    <a:p>
                      <a:endParaRPr lang="en-US" sz="800" dirty="0">
                        <a:solidFill>
                          <a:schemeClr val="tx1"/>
                        </a:solidFill>
                      </a:endParaRPr>
                    </a:p>
                  </a:txBody>
                  <a:tcPr marL="93260" marR="93260" marT="46630" marB="46630"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ctr">
                        <a:lnSpc>
                          <a:spcPct val="100000"/>
                        </a:lnSpc>
                      </a:pPr>
                      <a:r>
                        <a:rPr lang="en-US" sz="900" dirty="0">
                          <a:solidFill>
                            <a:schemeClr val="accent1"/>
                          </a:solidFill>
                        </a:rPr>
                        <a:t>Office 365 </a:t>
                      </a:r>
                      <a:r>
                        <a:rPr lang="en-US" sz="900" dirty="0" err="1">
                          <a:solidFill>
                            <a:schemeClr val="accent1"/>
                          </a:solidFill>
                        </a:rPr>
                        <a:t>ProPlus</a:t>
                      </a:r>
                      <a:br>
                        <a:rPr lang="en-US" sz="800" dirty="0">
                          <a:solidFill>
                            <a:schemeClr val="accent1"/>
                          </a:solidFill>
                        </a:rPr>
                      </a:br>
                      <a:r>
                        <a:rPr lang="en-US" sz="800" b="0" dirty="0">
                          <a:solidFill>
                            <a:schemeClr val="accent1"/>
                          </a:solidFill>
                        </a:rPr>
                        <a:t>always supported</a:t>
                      </a:r>
                    </a:p>
                  </a:txBody>
                  <a:tcPr marL="93260" marR="93260" marT="46630" marB="4663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gridSpan="2">
                  <a:txBody>
                    <a:bodyPr/>
                    <a:lstStyle/>
                    <a:p>
                      <a:pPr algn="ctr">
                        <a:lnSpc>
                          <a:spcPct val="100000"/>
                        </a:lnSpc>
                      </a:pPr>
                      <a:r>
                        <a:rPr lang="en-US" sz="900" dirty="0">
                          <a:solidFill>
                            <a:schemeClr val="accent1"/>
                          </a:solidFill>
                        </a:rPr>
                        <a:t>Office 2019</a:t>
                      </a:r>
                      <a:br>
                        <a:rPr lang="en-US" sz="800" dirty="0">
                          <a:solidFill>
                            <a:schemeClr val="accent1"/>
                          </a:solidFill>
                        </a:rPr>
                      </a:br>
                      <a:r>
                        <a:rPr lang="en-US" sz="800" b="0" dirty="0">
                          <a:solidFill>
                            <a:schemeClr val="accent1"/>
                          </a:solidFill>
                        </a:rPr>
                        <a:t>Oct 2025</a:t>
                      </a:r>
                    </a:p>
                  </a:txBody>
                  <a:tcPr marL="93260" marR="93260" marT="46630" marB="4663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gridSpan="2">
                  <a:txBody>
                    <a:bodyPr/>
                    <a:lstStyle/>
                    <a:p>
                      <a:pPr algn="ctr">
                        <a:lnSpc>
                          <a:spcPct val="100000"/>
                        </a:lnSpc>
                      </a:pPr>
                      <a:r>
                        <a:rPr lang="en-US" sz="900" dirty="0">
                          <a:solidFill>
                            <a:schemeClr val="accent1"/>
                          </a:solidFill>
                        </a:rPr>
                        <a:t>Office 2016</a:t>
                      </a:r>
                      <a:br>
                        <a:rPr lang="en-US" sz="900" dirty="0">
                          <a:solidFill>
                            <a:schemeClr val="accent1"/>
                          </a:solidFill>
                        </a:rPr>
                      </a:br>
                      <a:r>
                        <a:rPr lang="en-US" sz="800" b="0" dirty="0">
                          <a:solidFill>
                            <a:schemeClr val="accent1"/>
                          </a:solidFill>
                        </a:rPr>
                        <a:t>Oct 2025</a:t>
                      </a:r>
                    </a:p>
                  </a:txBody>
                  <a:tcPr marL="93260" marR="93260" marT="46630" marB="4663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gridSpan="2">
                  <a:txBody>
                    <a:bodyPr/>
                    <a:lstStyle/>
                    <a:p>
                      <a:pPr algn="ctr">
                        <a:lnSpc>
                          <a:spcPct val="100000"/>
                        </a:lnSpc>
                      </a:pPr>
                      <a:r>
                        <a:rPr lang="en-US" sz="900" dirty="0">
                          <a:solidFill>
                            <a:schemeClr val="accent1"/>
                          </a:solidFill>
                        </a:rPr>
                        <a:t>Office 2013</a:t>
                      </a:r>
                      <a:br>
                        <a:rPr lang="en-US" sz="800" dirty="0">
                          <a:solidFill>
                            <a:schemeClr val="accent1"/>
                          </a:solidFill>
                        </a:rPr>
                      </a:br>
                      <a:r>
                        <a:rPr lang="en-US" sz="800" b="0" dirty="0">
                          <a:solidFill>
                            <a:schemeClr val="accent1"/>
                          </a:solidFill>
                        </a:rPr>
                        <a:t>April 2023</a:t>
                      </a:r>
                    </a:p>
                  </a:txBody>
                  <a:tcPr marL="93260" marR="93260" marT="46630" marB="4663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gridSpan="2">
                  <a:txBody>
                    <a:bodyPr/>
                    <a:lstStyle/>
                    <a:p>
                      <a:pPr algn="ctr">
                        <a:lnSpc>
                          <a:spcPct val="100000"/>
                        </a:lnSpc>
                      </a:pPr>
                      <a:r>
                        <a:rPr lang="en-US" sz="900" dirty="0">
                          <a:solidFill>
                            <a:schemeClr val="accent1"/>
                          </a:solidFill>
                        </a:rPr>
                        <a:t>Office 2010</a:t>
                      </a:r>
                      <a:br>
                        <a:rPr lang="en-US" sz="800" dirty="0">
                          <a:solidFill>
                            <a:schemeClr val="accent1"/>
                          </a:solidFill>
                        </a:rPr>
                      </a:br>
                      <a:r>
                        <a:rPr lang="en-US" sz="800" b="0" dirty="0">
                          <a:solidFill>
                            <a:schemeClr val="accent1"/>
                          </a:solidFill>
                        </a:rPr>
                        <a:t>Oct 2020</a:t>
                      </a:r>
                    </a:p>
                  </a:txBody>
                  <a:tcPr marL="93260" marR="93260" marT="46630" marB="4663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extLst>
                  <a:ext uri="{0D108BD9-81ED-4DB2-BD59-A6C34878D82A}">
                    <a16:rowId xmlns:a16="http://schemas.microsoft.com/office/drawing/2014/main" val="3345797172"/>
                  </a:ext>
                </a:extLst>
              </a:tr>
              <a:tr h="357995">
                <a:tc>
                  <a:txBody>
                    <a:bodyPr/>
                    <a:lstStyle/>
                    <a:p>
                      <a:pPr>
                        <a:lnSpc>
                          <a:spcPct val="90000"/>
                        </a:lnSpc>
                      </a:pPr>
                      <a:endParaRPr lang="en-US" sz="800" dirty="0">
                        <a:solidFill>
                          <a:schemeClr val="bg1"/>
                        </a:solidFill>
                      </a:endParaRPr>
                    </a:p>
                  </a:txBody>
                  <a:tcPr marL="93260" marR="93260" marT="46630" marB="4663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algn="ctr"/>
                      <a:r>
                        <a:rPr lang="en-US" sz="900" b="1" kern="1200" dirty="0">
                          <a:solidFill>
                            <a:schemeClr val="bg1"/>
                          </a:solidFill>
                          <a:latin typeface="+mn-lt"/>
                          <a:ea typeface="+mn-ea"/>
                          <a:cs typeface="+mn-cs"/>
                        </a:rPr>
                        <a:t>Client Supported Until</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algn="ctr"/>
                      <a:r>
                        <a:rPr lang="en-US" sz="900" b="1" kern="1200" dirty="0">
                          <a:solidFill>
                            <a:schemeClr val="bg1"/>
                          </a:solidFill>
                          <a:latin typeface="+mn-lt"/>
                          <a:ea typeface="+mn-ea"/>
                          <a:cs typeface="+mn-cs"/>
                        </a:rPr>
                        <a:t>Service Use Supported Until</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algn="ctr"/>
                      <a:r>
                        <a:rPr lang="en-US" sz="900" b="1" kern="1200">
                          <a:solidFill>
                            <a:schemeClr val="bg1"/>
                          </a:solidFill>
                          <a:latin typeface="+mn-lt"/>
                          <a:ea typeface="+mn-ea"/>
                          <a:cs typeface="+mn-cs"/>
                        </a:rPr>
                        <a:t>Client Supported Until</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algn="ctr"/>
                      <a:r>
                        <a:rPr lang="en-US" sz="900" b="1" kern="1200" dirty="0">
                          <a:solidFill>
                            <a:schemeClr val="bg1"/>
                          </a:solidFill>
                          <a:latin typeface="+mn-lt"/>
                          <a:ea typeface="+mn-ea"/>
                          <a:cs typeface="+mn-cs"/>
                        </a:rPr>
                        <a:t>Service Use Supported Until</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algn="ctr"/>
                      <a:r>
                        <a:rPr lang="en-US" sz="900" b="1" kern="1200" dirty="0">
                          <a:solidFill>
                            <a:schemeClr val="bg1"/>
                          </a:solidFill>
                          <a:latin typeface="+mn-lt"/>
                          <a:ea typeface="+mn-ea"/>
                          <a:cs typeface="+mn-cs"/>
                        </a:rPr>
                        <a:t>Client Supported Until</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algn="ctr"/>
                      <a:r>
                        <a:rPr lang="en-US" sz="900" b="1" kern="1200" dirty="0">
                          <a:solidFill>
                            <a:schemeClr val="bg1"/>
                          </a:solidFill>
                          <a:latin typeface="+mn-lt"/>
                          <a:ea typeface="+mn-ea"/>
                          <a:cs typeface="+mn-cs"/>
                        </a:rPr>
                        <a:t>Service Use Supported Until</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algn="ctr"/>
                      <a:r>
                        <a:rPr lang="en-US" sz="900" b="1" kern="1200" dirty="0">
                          <a:solidFill>
                            <a:schemeClr val="bg1"/>
                          </a:solidFill>
                          <a:latin typeface="+mn-lt"/>
                          <a:ea typeface="+mn-ea"/>
                          <a:cs typeface="+mn-cs"/>
                        </a:rPr>
                        <a:t>Client Supported Until</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algn="ctr"/>
                      <a:r>
                        <a:rPr lang="en-US" sz="900" b="1" kern="1200" dirty="0">
                          <a:solidFill>
                            <a:schemeClr val="bg1"/>
                          </a:solidFill>
                          <a:latin typeface="+mn-lt"/>
                          <a:ea typeface="+mn-ea"/>
                          <a:cs typeface="+mn-cs"/>
                        </a:rPr>
                        <a:t>Service Use Supported Until</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algn="ctr"/>
                      <a:r>
                        <a:rPr lang="en-US" sz="900" b="1" kern="1200" dirty="0">
                          <a:solidFill>
                            <a:schemeClr val="bg1"/>
                          </a:solidFill>
                          <a:latin typeface="+mn-lt"/>
                          <a:ea typeface="+mn-ea"/>
                          <a:cs typeface="+mn-cs"/>
                        </a:rPr>
                        <a:t>Client Supported Until</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algn="ctr"/>
                      <a:r>
                        <a:rPr lang="en-US" sz="900" b="1" kern="1200" dirty="0">
                          <a:solidFill>
                            <a:schemeClr val="bg1"/>
                          </a:solidFill>
                          <a:latin typeface="+mn-lt"/>
                          <a:ea typeface="+mn-ea"/>
                          <a:cs typeface="+mn-cs"/>
                        </a:rPr>
                        <a:t>Service Use Supported Until</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extLst>
                  <a:ext uri="{0D108BD9-81ED-4DB2-BD59-A6C34878D82A}">
                    <a16:rowId xmlns:a16="http://schemas.microsoft.com/office/drawing/2014/main" val="1049114776"/>
                  </a:ext>
                </a:extLst>
              </a:tr>
              <a:tr h="357995">
                <a:tc>
                  <a:txBody>
                    <a:bodyPr/>
                    <a:lstStyle/>
                    <a:p>
                      <a:pPr>
                        <a:lnSpc>
                          <a:spcPct val="90000"/>
                        </a:lnSpc>
                      </a:pPr>
                      <a:r>
                        <a:rPr lang="en-US" sz="900" b="1" dirty="0">
                          <a:solidFill>
                            <a:schemeClr val="bg1"/>
                          </a:solidFill>
                        </a:rPr>
                        <a:t>Win10 SAC</a:t>
                      </a:r>
                    </a:p>
                    <a:p>
                      <a:pPr>
                        <a:lnSpc>
                          <a:spcPct val="90000"/>
                        </a:lnSpc>
                      </a:pPr>
                      <a:r>
                        <a:rPr lang="en-US" sz="800" dirty="0">
                          <a:solidFill>
                            <a:schemeClr val="bg1"/>
                          </a:solidFill>
                        </a:rPr>
                        <a:t>always supported</a:t>
                      </a:r>
                    </a:p>
                  </a:txBody>
                  <a:tcPr marL="93260" marR="93260" marT="46630" marB="4663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algn="ctr"/>
                      <a:r>
                        <a:rPr lang="en-US" sz="900" b="1" kern="1200" dirty="0">
                          <a:solidFill>
                            <a:schemeClr val="tx1"/>
                          </a:solidFill>
                          <a:latin typeface="+mn-lt"/>
                          <a:ea typeface="+mn-ea"/>
                          <a:cs typeface="+mn-cs"/>
                        </a:rPr>
                        <a:t>No end date</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1" kern="1200" dirty="0">
                          <a:solidFill>
                            <a:schemeClr val="tx1"/>
                          </a:solidFill>
                          <a:latin typeface="+mn-lt"/>
                          <a:ea typeface="+mn-ea"/>
                          <a:cs typeface="+mn-cs"/>
                        </a:rPr>
                        <a:t>No end date</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1" kern="1200" dirty="0">
                          <a:solidFill>
                            <a:schemeClr val="tx1"/>
                          </a:solidFill>
                          <a:latin typeface="+mn-lt"/>
                          <a:ea typeface="+mn-ea"/>
                          <a:cs typeface="+mn-cs"/>
                        </a:rPr>
                        <a:t>Oct 2025</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1" kern="1200" dirty="0">
                          <a:solidFill>
                            <a:schemeClr val="tx1"/>
                          </a:solidFill>
                          <a:latin typeface="+mn-lt"/>
                          <a:ea typeface="+mn-ea"/>
                          <a:cs typeface="+mn-cs"/>
                        </a:rPr>
                        <a:t>Oct 2023</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1" kern="1200" dirty="0">
                          <a:solidFill>
                            <a:schemeClr val="tx1"/>
                          </a:solidFill>
                          <a:latin typeface="+mn-lt"/>
                          <a:ea typeface="+mn-ea"/>
                          <a:cs typeface="+mn-cs"/>
                        </a:rPr>
                        <a:t>Oct 2025</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1" kern="1200" dirty="0">
                          <a:solidFill>
                            <a:schemeClr val="bg1"/>
                          </a:solidFill>
                          <a:latin typeface="+mn-lt"/>
                          <a:ea typeface="+mn-ea"/>
                          <a:cs typeface="+mn-cs"/>
                        </a:rPr>
                        <a:t>Oct 2023</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900" b="1" kern="1200" dirty="0">
                          <a:solidFill>
                            <a:schemeClr val="tx1"/>
                          </a:solidFill>
                          <a:latin typeface="+mn-lt"/>
                          <a:ea typeface="+mn-ea"/>
                          <a:cs typeface="+mn-cs"/>
                        </a:rPr>
                        <a:t>Apr 2023</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1" kern="1200">
                          <a:solidFill>
                            <a:schemeClr val="tx1"/>
                          </a:solidFill>
                          <a:latin typeface="+mn-lt"/>
                          <a:ea typeface="+mn-ea"/>
                          <a:cs typeface="+mn-cs"/>
                        </a:rPr>
                        <a:t>Oct 2020</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1" kern="1200">
                          <a:solidFill>
                            <a:schemeClr val="tx1"/>
                          </a:solidFill>
                          <a:latin typeface="+mn-lt"/>
                          <a:ea typeface="+mn-ea"/>
                          <a:cs typeface="+mn-cs"/>
                        </a:rPr>
                        <a:t>Oct 2020</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1" kern="1200">
                          <a:solidFill>
                            <a:schemeClr val="tx1"/>
                          </a:solidFill>
                          <a:latin typeface="+mn-lt"/>
                          <a:ea typeface="+mn-ea"/>
                          <a:cs typeface="+mn-cs"/>
                        </a:rPr>
                        <a:t>Oct 2020</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49584966"/>
                  </a:ext>
                </a:extLst>
              </a:tr>
              <a:tr h="357995">
                <a:tc>
                  <a:txBody>
                    <a:bodyPr/>
                    <a:lstStyle/>
                    <a:p>
                      <a:pPr>
                        <a:lnSpc>
                          <a:spcPct val="90000"/>
                        </a:lnSpc>
                      </a:pPr>
                      <a:r>
                        <a:rPr lang="en-US" sz="900" b="1">
                          <a:solidFill>
                            <a:schemeClr val="bg1"/>
                          </a:solidFill>
                        </a:rPr>
                        <a:t>Win8/8.1</a:t>
                      </a:r>
                      <a:br>
                        <a:rPr lang="en-US" sz="900">
                          <a:solidFill>
                            <a:schemeClr val="bg1"/>
                          </a:solidFill>
                        </a:rPr>
                      </a:br>
                      <a:r>
                        <a:rPr lang="en-US" sz="800">
                          <a:solidFill>
                            <a:schemeClr val="bg1"/>
                          </a:solidFill>
                        </a:rPr>
                        <a:t>Jan 2023</a:t>
                      </a:r>
                    </a:p>
                  </a:txBody>
                  <a:tcPr marL="93260" marR="93260" marT="46630" marB="4663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algn="ctr"/>
                      <a:r>
                        <a:rPr lang="en-US" sz="900" b="1" kern="1200">
                          <a:solidFill>
                            <a:schemeClr val="bg1"/>
                          </a:solidFill>
                          <a:latin typeface="+mn-lt"/>
                          <a:ea typeface="+mn-ea"/>
                          <a:cs typeface="+mn-cs"/>
                        </a:rPr>
                        <a:t>Jan 2023</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900" b="1" kern="1200" dirty="0">
                          <a:solidFill>
                            <a:schemeClr val="bg1"/>
                          </a:solidFill>
                          <a:latin typeface="+mn-lt"/>
                          <a:ea typeface="+mn-ea"/>
                          <a:cs typeface="+mn-cs"/>
                        </a:rPr>
                        <a:t>Jan 2023</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gridSpan="2">
                  <a:txBody>
                    <a:bodyPr/>
                    <a:lstStyle/>
                    <a:p>
                      <a:pPr algn="ctr"/>
                      <a:r>
                        <a:rPr lang="en-US" sz="900" b="1" kern="1200" noProof="0" dirty="0">
                          <a:solidFill>
                            <a:schemeClr val="bg1"/>
                          </a:solidFill>
                          <a:latin typeface="+mn-lt"/>
                          <a:ea typeface="+mn-ea"/>
                          <a:cs typeface="+mn-cs"/>
                        </a:rPr>
                        <a:t>n/a</a:t>
                      </a:r>
                      <a:endParaRPr lang="en-US" sz="900" b="1" kern="1200" dirty="0">
                        <a:solidFill>
                          <a:schemeClr val="bg1"/>
                        </a:solidFill>
                        <a:latin typeface="+mn-lt"/>
                        <a:ea typeface="+mn-ea"/>
                        <a:cs typeface="+mn-cs"/>
                      </a:endParaRP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hMerge="1">
                  <a:txBody>
                    <a:bodyPr/>
                    <a:lstStyle/>
                    <a:p>
                      <a:pPr algn="ctr"/>
                      <a:endParaRPr lang="en-US" sz="900" b="1" kern="1200">
                        <a:solidFill>
                          <a:schemeClr val="bg1">
                            <a:lumMod val="50000"/>
                          </a:schemeClr>
                        </a:solidFill>
                        <a:latin typeface="+mn-lt"/>
                        <a:ea typeface="+mn-ea"/>
                        <a:cs typeface="+mn-cs"/>
                      </a:endParaRPr>
                    </a:p>
                  </a:txBody>
                  <a:tcPr marL="45720" marR="45720" marT="9144" marB="9144" anchor="ctr">
                    <a:lnL w="12700" cap="flat" cmpd="sng" algn="ctr">
                      <a:solidFill>
                        <a:srgbClr val="7F7F7F"/>
                      </a:solidFill>
                      <a:prstDash val="dot"/>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algn="ctr"/>
                      <a:r>
                        <a:rPr lang="en-US" sz="900" b="1" kern="1200" dirty="0">
                          <a:solidFill>
                            <a:schemeClr val="tx1"/>
                          </a:solidFill>
                          <a:latin typeface="+mn-lt"/>
                          <a:ea typeface="+mn-ea"/>
                          <a:cs typeface="+mn-cs"/>
                        </a:rPr>
                        <a:t>Jan 2023</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1" kern="1200" dirty="0">
                          <a:solidFill>
                            <a:schemeClr val="bg1"/>
                          </a:solidFill>
                          <a:latin typeface="+mn-lt"/>
                          <a:ea typeface="+mn-ea"/>
                          <a:cs typeface="+mn-cs"/>
                        </a:rPr>
                        <a:t>Jan 2023</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900" b="1" kern="1200" dirty="0">
                          <a:solidFill>
                            <a:schemeClr val="tx1"/>
                          </a:solidFill>
                          <a:latin typeface="+mn-lt"/>
                          <a:ea typeface="+mn-ea"/>
                          <a:cs typeface="+mn-cs"/>
                        </a:rPr>
                        <a:t>Jan 2023</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1" kern="1200" dirty="0">
                          <a:solidFill>
                            <a:schemeClr val="tx1"/>
                          </a:solidFill>
                          <a:latin typeface="+mn-lt"/>
                          <a:ea typeface="+mn-ea"/>
                          <a:cs typeface="+mn-cs"/>
                        </a:rPr>
                        <a:t>Oct 2020</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1" kern="1200">
                          <a:solidFill>
                            <a:schemeClr val="tx1"/>
                          </a:solidFill>
                          <a:latin typeface="+mn-lt"/>
                          <a:ea typeface="+mn-ea"/>
                          <a:cs typeface="+mn-cs"/>
                        </a:rPr>
                        <a:t>Oct 2020</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1" kern="1200" dirty="0">
                          <a:solidFill>
                            <a:schemeClr val="tx1"/>
                          </a:solidFill>
                          <a:latin typeface="+mn-lt"/>
                          <a:ea typeface="+mn-ea"/>
                          <a:cs typeface="+mn-cs"/>
                        </a:rPr>
                        <a:t>Oct 2020</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13846319"/>
                  </a:ext>
                </a:extLst>
              </a:tr>
              <a:tr h="357995">
                <a:tc>
                  <a:txBody>
                    <a:bodyPr/>
                    <a:lstStyle/>
                    <a:p>
                      <a:pPr>
                        <a:lnSpc>
                          <a:spcPct val="90000"/>
                        </a:lnSpc>
                      </a:pPr>
                      <a:r>
                        <a:rPr lang="en-US" sz="900" b="1">
                          <a:solidFill>
                            <a:schemeClr val="bg1"/>
                          </a:solidFill>
                        </a:rPr>
                        <a:t>Win7 w/ ESU</a:t>
                      </a:r>
                    </a:p>
                    <a:p>
                      <a:pPr>
                        <a:lnSpc>
                          <a:spcPct val="90000"/>
                        </a:lnSpc>
                      </a:pPr>
                      <a:r>
                        <a:rPr lang="en-US" sz="800">
                          <a:solidFill>
                            <a:schemeClr val="bg1"/>
                          </a:solidFill>
                        </a:rPr>
                        <a:t>Jan 2023</a:t>
                      </a:r>
                    </a:p>
                  </a:txBody>
                  <a:tcPr marL="93260" marR="93260" marT="46630" marB="4663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algn="ctr"/>
                      <a:r>
                        <a:rPr lang="en-US" sz="900" b="1" kern="1200" dirty="0">
                          <a:solidFill>
                            <a:schemeClr val="bg1"/>
                          </a:solidFill>
                          <a:latin typeface="+mn-lt"/>
                          <a:ea typeface="+mn-ea"/>
                          <a:cs typeface="+mn-cs"/>
                        </a:rPr>
                        <a:t>Jan 2023</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900" b="1" kern="1200">
                          <a:solidFill>
                            <a:schemeClr val="bg1"/>
                          </a:solidFill>
                          <a:latin typeface="+mn-lt"/>
                          <a:ea typeface="+mn-ea"/>
                          <a:cs typeface="+mn-cs"/>
                        </a:rPr>
                        <a:t>Jan 2023</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gridSpan="2">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dirty="0">
                          <a:solidFill>
                            <a:schemeClr val="bg1"/>
                          </a:solidFill>
                          <a:latin typeface="+mn-lt"/>
                          <a:ea typeface="+mn-ea"/>
                          <a:cs typeface="+mn-cs"/>
                        </a:rPr>
                        <a:t>n/a</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hMerge="1">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lang="en-US" sz="900" b="1" kern="1200" noProof="0">
                        <a:solidFill>
                          <a:schemeClr val="bg1">
                            <a:lumMod val="50000"/>
                          </a:schemeClr>
                        </a:solidFill>
                        <a:latin typeface="+mn-lt"/>
                        <a:ea typeface="+mn-ea"/>
                        <a:cs typeface="+mn-cs"/>
                      </a:endParaRPr>
                    </a:p>
                  </a:txBody>
                  <a:tcPr marL="45720" marR="45720" marT="9144" marB="9144" anchor="ctr">
                    <a:lnL w="12700" cap="flat" cmpd="sng" algn="ctr">
                      <a:solidFill>
                        <a:srgbClr val="7F7F7F"/>
                      </a:solidFill>
                      <a:prstDash val="dot"/>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algn="ctr"/>
                      <a:r>
                        <a:rPr lang="en-US" sz="900" b="1" kern="1200" dirty="0">
                          <a:solidFill>
                            <a:schemeClr val="tx1"/>
                          </a:solidFill>
                          <a:latin typeface="+mn-lt"/>
                          <a:ea typeface="+mn-ea"/>
                          <a:cs typeface="+mn-cs"/>
                        </a:rPr>
                        <a:t>Jan 2023</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1" kern="1200" dirty="0">
                          <a:solidFill>
                            <a:schemeClr val="bg1"/>
                          </a:solidFill>
                          <a:latin typeface="+mn-lt"/>
                          <a:ea typeface="+mn-ea"/>
                          <a:cs typeface="+mn-cs"/>
                        </a:rPr>
                        <a:t>Jan 2023</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900" b="1" kern="1200" dirty="0">
                          <a:solidFill>
                            <a:schemeClr val="tx1"/>
                          </a:solidFill>
                          <a:latin typeface="+mn-lt"/>
                          <a:ea typeface="+mn-ea"/>
                          <a:cs typeface="+mn-cs"/>
                        </a:rPr>
                        <a:t>Jan 2023</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1" kern="1200" dirty="0">
                          <a:solidFill>
                            <a:schemeClr val="tx1"/>
                          </a:solidFill>
                          <a:latin typeface="+mn-lt"/>
                          <a:ea typeface="+mn-ea"/>
                          <a:cs typeface="+mn-cs"/>
                        </a:rPr>
                        <a:t>Oct 2020</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1" kern="1200" dirty="0">
                          <a:solidFill>
                            <a:schemeClr val="tx1"/>
                          </a:solidFill>
                          <a:latin typeface="+mn-lt"/>
                          <a:ea typeface="+mn-ea"/>
                          <a:cs typeface="+mn-cs"/>
                        </a:rPr>
                        <a:t>Oct 2020</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1" kern="1200" dirty="0">
                          <a:solidFill>
                            <a:schemeClr val="tx1"/>
                          </a:solidFill>
                          <a:latin typeface="+mn-lt"/>
                          <a:ea typeface="+mn-ea"/>
                          <a:cs typeface="+mn-cs"/>
                        </a:rPr>
                        <a:t>Oct 2020</a:t>
                      </a:r>
                    </a:p>
                  </a:txBody>
                  <a:tcPr marL="46630" marR="4663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32549988"/>
                  </a:ext>
                </a:extLst>
              </a:tr>
              <a:tr h="178998">
                <a:tc>
                  <a:txBody>
                    <a:bodyPr/>
                    <a:lstStyle/>
                    <a:p>
                      <a:pPr>
                        <a:lnSpc>
                          <a:spcPct val="90000"/>
                        </a:lnSpc>
                      </a:pPr>
                      <a:endParaRPr lang="en-US" sz="1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900" b="1" kern="1200" dirty="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900" b="1" kern="1200" dirty="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900" b="1" kern="1200" dirty="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900" b="1" kern="1200" dirty="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961836026"/>
                  </a:ext>
                </a:extLst>
              </a:tr>
              <a:tr h="450962">
                <a:tc>
                  <a:txBody>
                    <a:bodyPr/>
                    <a:lstStyle/>
                    <a:p>
                      <a:pPr>
                        <a:lnSpc>
                          <a:spcPct val="90000"/>
                        </a:lnSpc>
                      </a:pPr>
                      <a:r>
                        <a:rPr lang="en-US" sz="900" b="1" dirty="0">
                          <a:solidFill>
                            <a:schemeClr val="bg1"/>
                          </a:solidFill>
                        </a:rPr>
                        <a:t>Windows Virtual Desktop</a:t>
                      </a:r>
                      <a:br>
                        <a:rPr lang="en-US" sz="800" dirty="0">
                          <a:solidFill>
                            <a:schemeClr val="bg1"/>
                          </a:solidFill>
                        </a:rPr>
                      </a:br>
                      <a:r>
                        <a:rPr lang="en-US" sz="800" dirty="0">
                          <a:solidFill>
                            <a:schemeClr val="bg1"/>
                          </a:solidFill>
                        </a:rPr>
                        <a:t>Oct 2028</a:t>
                      </a:r>
                    </a:p>
                  </a:txBody>
                  <a:tcPr marL="93260" marR="0" marT="46630" marB="4663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dirty="0">
                          <a:solidFill>
                            <a:schemeClr val="tx1"/>
                          </a:solidFill>
                          <a:latin typeface="+mn-lt"/>
                          <a:ea typeface="+mn-ea"/>
                          <a:cs typeface="+mn-cs"/>
                        </a:rPr>
                        <a:t>Oct 2028</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dirty="0">
                          <a:solidFill>
                            <a:schemeClr val="tx1"/>
                          </a:solidFill>
                          <a:latin typeface="+mn-lt"/>
                          <a:ea typeface="+mn-ea"/>
                          <a:cs typeface="+mn-cs"/>
                        </a:rPr>
                        <a:t>Oct 2028</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algn="ctr" defTabSz="914400" rtl="0" eaLnBrk="1" latinLnBrk="0" hangingPunct="1"/>
                      <a:r>
                        <a:rPr lang="en-US" sz="900" b="1" kern="1200" noProof="0" dirty="0">
                          <a:solidFill>
                            <a:schemeClr val="bg1"/>
                          </a:solidFill>
                          <a:latin typeface="+mn-lt"/>
                          <a:ea typeface="+mn-ea"/>
                          <a:cs typeface="+mn-cs"/>
                        </a:rPr>
                        <a:t>n/a</a:t>
                      </a:r>
                      <a:endParaRPr lang="en-US" sz="900" b="1" kern="1200" dirty="0">
                        <a:solidFill>
                          <a:schemeClr val="bg1"/>
                        </a:solidFill>
                        <a:latin typeface="+mn-lt"/>
                        <a:ea typeface="+mn-ea"/>
                        <a:cs typeface="+mn-cs"/>
                      </a:endParaRP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hMerge="1">
                  <a:txBody>
                    <a:bodyPr/>
                    <a:lstStyle/>
                    <a:p>
                      <a:pPr algn="ctr"/>
                      <a:endParaRPr lang="en-US" sz="900" b="1" kern="1200">
                        <a:solidFill>
                          <a:schemeClr val="bg1">
                            <a:lumMod val="50000"/>
                          </a:schemeClr>
                        </a:solidFill>
                        <a:latin typeface="+mn-lt"/>
                        <a:ea typeface="+mn-ea"/>
                        <a:cs typeface="+mn-cs"/>
                      </a:endParaRPr>
                    </a:p>
                  </a:txBody>
                  <a:tcPr marT="9144" marB="9144"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gridSpan="2">
                  <a:txBody>
                    <a:bodyPr/>
                    <a:lstStyle/>
                    <a:p>
                      <a:pPr marL="0" algn="ctr" defTabSz="914400" rtl="0" eaLnBrk="1" latinLnBrk="0" hangingPunct="1"/>
                      <a:r>
                        <a:rPr lang="en-US" sz="900" b="1" kern="1200" noProof="0" dirty="0">
                          <a:solidFill>
                            <a:schemeClr val="bg1"/>
                          </a:solidFill>
                          <a:latin typeface="+mn-lt"/>
                          <a:ea typeface="+mn-ea"/>
                          <a:cs typeface="+mn-cs"/>
                        </a:rPr>
                        <a:t>n/a</a:t>
                      </a:r>
                      <a:endParaRPr lang="en-US" sz="900" b="1" kern="1200" dirty="0">
                        <a:solidFill>
                          <a:schemeClr val="bg1"/>
                        </a:solidFill>
                        <a:latin typeface="+mn-lt"/>
                        <a:ea typeface="+mn-ea"/>
                        <a:cs typeface="+mn-cs"/>
                      </a:endParaRP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hMerge="1">
                  <a:txBody>
                    <a:bodyPr/>
                    <a:lstStyle/>
                    <a:p>
                      <a:pPr algn="ctr"/>
                      <a:endParaRPr lang="en-US" sz="900" b="1" kern="1200">
                        <a:solidFill>
                          <a:schemeClr val="bg1">
                            <a:lumMod val="50000"/>
                          </a:schemeClr>
                        </a:solidFill>
                        <a:latin typeface="+mn-lt"/>
                        <a:ea typeface="+mn-ea"/>
                        <a:cs typeface="+mn-cs"/>
                      </a:endParaRPr>
                    </a:p>
                  </a:txBody>
                  <a:tcPr marT="9144" marB="9144"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gridSpan="2">
                  <a:txBody>
                    <a:bodyPr/>
                    <a:lstStyle/>
                    <a:p>
                      <a:pPr marL="0" algn="ctr" defTabSz="914400" rtl="0" eaLnBrk="1" latinLnBrk="0" hangingPunct="1"/>
                      <a:r>
                        <a:rPr lang="en-US" sz="900" b="1" kern="1200" noProof="0" dirty="0">
                          <a:solidFill>
                            <a:schemeClr val="bg1"/>
                          </a:solidFill>
                          <a:latin typeface="+mn-lt"/>
                          <a:ea typeface="+mn-ea"/>
                          <a:cs typeface="+mn-cs"/>
                        </a:rPr>
                        <a:t>n/a</a:t>
                      </a:r>
                      <a:endParaRPr lang="en-US" sz="900" b="1" kern="1200" dirty="0">
                        <a:solidFill>
                          <a:schemeClr val="bg1"/>
                        </a:solidFill>
                        <a:latin typeface="+mn-lt"/>
                        <a:ea typeface="+mn-ea"/>
                        <a:cs typeface="+mn-cs"/>
                      </a:endParaRP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hMerge="1">
                  <a:txBody>
                    <a:bodyPr/>
                    <a:lstStyle/>
                    <a:p>
                      <a:pPr algn="ctr"/>
                      <a:endParaRPr lang="en-US" sz="900" b="1" kern="1200">
                        <a:solidFill>
                          <a:schemeClr val="bg1">
                            <a:lumMod val="50000"/>
                          </a:schemeClr>
                        </a:solidFill>
                        <a:latin typeface="+mn-lt"/>
                        <a:ea typeface="+mn-ea"/>
                        <a:cs typeface="+mn-cs"/>
                      </a:endParaRPr>
                    </a:p>
                  </a:txBody>
                  <a:tcPr marT="9144" marB="9144"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gridSpan="2">
                  <a:txBody>
                    <a:bodyPr/>
                    <a:lstStyle/>
                    <a:p>
                      <a:pPr marL="0" algn="ctr" defTabSz="914400" rtl="0" eaLnBrk="1" latinLnBrk="0" hangingPunct="1"/>
                      <a:r>
                        <a:rPr lang="en-US" sz="900" b="1" kern="1200" noProof="0" dirty="0">
                          <a:solidFill>
                            <a:schemeClr val="bg1"/>
                          </a:solidFill>
                          <a:latin typeface="+mn-lt"/>
                          <a:ea typeface="+mn-ea"/>
                          <a:cs typeface="+mn-cs"/>
                        </a:rPr>
                        <a:t>n/a</a:t>
                      </a:r>
                      <a:endParaRPr lang="en-US" sz="900" b="1" kern="1200" dirty="0">
                        <a:solidFill>
                          <a:schemeClr val="bg1"/>
                        </a:solidFill>
                        <a:latin typeface="+mn-lt"/>
                        <a:ea typeface="+mn-ea"/>
                        <a:cs typeface="+mn-cs"/>
                      </a:endParaRP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hMerge="1">
                  <a:txBody>
                    <a:bodyPr/>
                    <a:lstStyle/>
                    <a:p>
                      <a:pPr algn="ctr"/>
                      <a:endParaRPr lang="en-US" sz="900" b="1" kern="1200">
                        <a:solidFill>
                          <a:schemeClr val="bg1">
                            <a:lumMod val="50000"/>
                          </a:schemeClr>
                        </a:solidFill>
                        <a:latin typeface="+mn-lt"/>
                        <a:ea typeface="+mn-ea"/>
                        <a:cs typeface="+mn-cs"/>
                      </a:endParaRPr>
                    </a:p>
                  </a:txBody>
                  <a:tcPr marT="9144" marB="9144"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extLst>
                  <a:ext uri="{0D108BD9-81ED-4DB2-BD59-A6C34878D82A}">
                    <a16:rowId xmlns:a16="http://schemas.microsoft.com/office/drawing/2014/main" val="997367566"/>
                  </a:ext>
                </a:extLst>
              </a:tr>
              <a:tr h="178998">
                <a:tc>
                  <a:txBody>
                    <a:bodyPr/>
                    <a:lstStyle/>
                    <a:p>
                      <a:pPr>
                        <a:lnSpc>
                          <a:spcPct val="90000"/>
                        </a:lnSpc>
                      </a:pPr>
                      <a:endParaRPr lang="en-US" sz="1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3904002"/>
                  </a:ext>
                </a:extLst>
              </a:tr>
              <a:tr h="357995">
                <a:tc>
                  <a:txBody>
                    <a:bodyPr/>
                    <a:lstStyle/>
                    <a:p>
                      <a:pPr>
                        <a:lnSpc>
                          <a:spcPct val="90000"/>
                        </a:lnSpc>
                      </a:pPr>
                      <a:r>
                        <a:rPr lang="en-US" sz="900" b="1" dirty="0">
                          <a:solidFill>
                            <a:schemeClr val="bg1"/>
                          </a:solidFill>
                        </a:rPr>
                        <a:t>WS 2019</a:t>
                      </a:r>
                      <a:br>
                        <a:rPr lang="en-US" sz="800" dirty="0">
                          <a:solidFill>
                            <a:schemeClr val="bg1"/>
                          </a:solidFill>
                        </a:rPr>
                      </a:br>
                      <a:r>
                        <a:rPr lang="en-US" sz="800" dirty="0">
                          <a:solidFill>
                            <a:schemeClr val="bg1"/>
                          </a:solidFill>
                        </a:rPr>
                        <a:t>Oct 2028</a:t>
                      </a:r>
                    </a:p>
                  </a:txBody>
                  <a:tcPr marL="93260" marR="93260" marT="46630" marB="4663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gridSpan="2">
                  <a:txBody>
                    <a:bodyPr/>
                    <a:lstStyle/>
                    <a:p>
                      <a:pPr marL="0" algn="ctr" defTabSz="914400" rtl="0" eaLnBrk="1" latinLnBrk="0" hangingPunct="1"/>
                      <a:r>
                        <a:rPr lang="en-US" sz="900" b="1" kern="1200">
                          <a:solidFill>
                            <a:schemeClr val="bg1"/>
                          </a:solidFill>
                          <a:latin typeface="+mn-lt"/>
                          <a:ea typeface="+mn-ea"/>
                          <a:cs typeface="+mn-cs"/>
                        </a:rPr>
                        <a:t>n/a</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hMerge="1">
                  <a:txBody>
                    <a:bodyPr/>
                    <a:lstStyle/>
                    <a:p>
                      <a:pPr marL="0" algn="ctr" defTabSz="914400" rtl="0" eaLnBrk="1" latinLnBrk="0" hangingPunct="1"/>
                      <a:endParaRPr lang="en-US" sz="900" b="1" kern="1200">
                        <a:solidFill>
                          <a:schemeClr val="bg1"/>
                        </a:solidFill>
                        <a:latin typeface="+mn-lt"/>
                        <a:ea typeface="+mn-ea"/>
                        <a:cs typeface="+mn-cs"/>
                      </a:endParaRPr>
                    </a:p>
                  </a:txBody>
                  <a:tcPr marT="9144" marB="9144" anchor="ctr">
                    <a:lnL w="12700" cap="flat" cmpd="sng" algn="ctr">
                      <a:solidFill>
                        <a:srgbClr val="7F7F7F"/>
                      </a:solidFill>
                      <a:prstDash val="dot"/>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dirty="0">
                          <a:solidFill>
                            <a:schemeClr val="tx1"/>
                          </a:solidFill>
                          <a:latin typeface="+mn-lt"/>
                          <a:ea typeface="+mn-ea"/>
                          <a:cs typeface="+mn-cs"/>
                        </a:rPr>
                        <a:t>Oct 2025</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dirty="0">
                          <a:solidFill>
                            <a:schemeClr val="tx1"/>
                          </a:solidFill>
                          <a:latin typeface="+mn-lt"/>
                          <a:ea typeface="+mn-ea"/>
                          <a:cs typeface="+mn-cs"/>
                        </a:rPr>
                        <a:t>Oct 2023</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algn="ctr" defTabSz="914400" rtl="0" eaLnBrk="1" latinLnBrk="0" hangingPunct="1"/>
                      <a:r>
                        <a:rPr lang="en-US" sz="900" b="1" kern="1200" noProof="0">
                          <a:solidFill>
                            <a:schemeClr val="bg1"/>
                          </a:solidFill>
                          <a:latin typeface="+mn-lt"/>
                          <a:ea typeface="+mn-ea"/>
                          <a:cs typeface="+mn-cs"/>
                        </a:rPr>
                        <a:t>n/a</a:t>
                      </a:r>
                      <a:endParaRPr lang="en-US" sz="900" b="1" kern="1200">
                        <a:solidFill>
                          <a:schemeClr val="bg1"/>
                        </a:solidFill>
                        <a:latin typeface="+mn-lt"/>
                        <a:ea typeface="+mn-ea"/>
                        <a:cs typeface="+mn-cs"/>
                      </a:endParaRP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hMerge="1">
                  <a:txBody>
                    <a:bodyPr/>
                    <a:lstStyle/>
                    <a:p>
                      <a:pPr marL="0" algn="ctr" defTabSz="914400" rtl="0" eaLnBrk="1" latinLnBrk="0" hangingPunct="1"/>
                      <a:endParaRPr lang="en-US" sz="900" b="1" kern="1200">
                        <a:solidFill>
                          <a:schemeClr val="bg1"/>
                        </a:solidFill>
                        <a:latin typeface="+mn-lt"/>
                        <a:ea typeface="+mn-ea"/>
                        <a:cs typeface="+mn-cs"/>
                      </a:endParaRPr>
                    </a:p>
                  </a:txBody>
                  <a:tcPr marT="9144" marB="9144" anchor="ctr">
                    <a:lnL w="12700" cap="flat" cmpd="sng" algn="ctr">
                      <a:solidFill>
                        <a:srgbClr val="7F7F7F"/>
                      </a:solidFill>
                      <a:prstDash val="dot"/>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gridSpan="2">
                  <a:txBody>
                    <a:bodyPr/>
                    <a:lstStyle/>
                    <a:p>
                      <a:pPr marL="0" algn="ctr" defTabSz="914400" rtl="0" eaLnBrk="1" latinLnBrk="0" hangingPunct="1"/>
                      <a:r>
                        <a:rPr lang="en-US" sz="900" b="1" kern="1200" noProof="0">
                          <a:solidFill>
                            <a:schemeClr val="bg1"/>
                          </a:solidFill>
                          <a:latin typeface="+mn-lt"/>
                          <a:ea typeface="+mn-ea"/>
                          <a:cs typeface="+mn-cs"/>
                        </a:rPr>
                        <a:t>n/a</a:t>
                      </a:r>
                      <a:endParaRPr lang="en-US" sz="900" b="1" kern="1200">
                        <a:solidFill>
                          <a:schemeClr val="bg1"/>
                        </a:solidFill>
                        <a:latin typeface="+mn-lt"/>
                        <a:ea typeface="+mn-ea"/>
                        <a:cs typeface="+mn-cs"/>
                      </a:endParaRP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hMerge="1">
                  <a:txBody>
                    <a:bodyPr/>
                    <a:lstStyle/>
                    <a:p>
                      <a:pPr algn="ctr"/>
                      <a:endParaRPr lang="en-US" sz="900" b="1" kern="1200">
                        <a:solidFill>
                          <a:schemeClr val="bg1">
                            <a:lumMod val="50000"/>
                          </a:schemeClr>
                        </a:solidFill>
                        <a:latin typeface="+mn-lt"/>
                        <a:ea typeface="+mn-ea"/>
                        <a:cs typeface="+mn-cs"/>
                      </a:endParaRPr>
                    </a:p>
                  </a:txBody>
                  <a:tcPr marT="9144" marB="9144" anchor="ctr">
                    <a:lnL w="12700" cap="flat" cmpd="sng" algn="ctr">
                      <a:solidFill>
                        <a:srgbClr val="7F7F7F"/>
                      </a:solidFill>
                      <a:prstDash val="dot"/>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gridSpan="2">
                  <a:txBody>
                    <a:bodyPr/>
                    <a:lstStyle/>
                    <a:p>
                      <a:pPr marL="0" algn="ctr" defTabSz="914400" rtl="0" eaLnBrk="1" latinLnBrk="0" hangingPunct="1"/>
                      <a:r>
                        <a:rPr lang="en-US" sz="900" b="1" kern="1200" noProof="0">
                          <a:solidFill>
                            <a:schemeClr val="bg1"/>
                          </a:solidFill>
                          <a:latin typeface="+mn-lt"/>
                          <a:ea typeface="+mn-ea"/>
                          <a:cs typeface="+mn-cs"/>
                        </a:rPr>
                        <a:t>n/a</a:t>
                      </a:r>
                      <a:endParaRPr lang="en-US" sz="900" b="1" kern="1200">
                        <a:solidFill>
                          <a:schemeClr val="bg1"/>
                        </a:solidFill>
                        <a:latin typeface="+mn-lt"/>
                        <a:ea typeface="+mn-ea"/>
                        <a:cs typeface="+mn-cs"/>
                      </a:endParaRP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hMerge="1">
                  <a:txBody>
                    <a:bodyPr/>
                    <a:lstStyle/>
                    <a:p>
                      <a:pPr marL="0" algn="ctr" defTabSz="914400" rtl="0" eaLnBrk="1" latinLnBrk="0" hangingPunct="1"/>
                      <a:endParaRPr lang="en-US" sz="900" b="1" kern="1200">
                        <a:solidFill>
                          <a:schemeClr val="bg1"/>
                        </a:solidFill>
                        <a:latin typeface="+mn-lt"/>
                        <a:ea typeface="+mn-ea"/>
                        <a:cs typeface="+mn-cs"/>
                      </a:endParaRPr>
                    </a:p>
                  </a:txBody>
                  <a:tcPr marT="9144" marB="9144" anchor="ctr">
                    <a:lnL w="12700" cap="flat" cmpd="sng" algn="ctr">
                      <a:solidFill>
                        <a:srgbClr val="7F7F7F"/>
                      </a:solidFill>
                      <a:prstDash val="dot"/>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extLst>
                  <a:ext uri="{0D108BD9-81ED-4DB2-BD59-A6C34878D82A}">
                    <a16:rowId xmlns:a16="http://schemas.microsoft.com/office/drawing/2014/main" val="2209409029"/>
                  </a:ext>
                </a:extLst>
              </a:tr>
              <a:tr h="357995">
                <a:tc>
                  <a:txBody>
                    <a:bodyPr/>
                    <a:lstStyle/>
                    <a:p>
                      <a:pPr>
                        <a:lnSpc>
                          <a:spcPct val="90000"/>
                        </a:lnSpc>
                      </a:pPr>
                      <a:r>
                        <a:rPr lang="en-US" sz="900" b="1" dirty="0">
                          <a:solidFill>
                            <a:schemeClr val="bg1"/>
                          </a:solidFill>
                        </a:rPr>
                        <a:t>WS 2016</a:t>
                      </a:r>
                      <a:br>
                        <a:rPr lang="en-US" sz="800" dirty="0">
                          <a:solidFill>
                            <a:schemeClr val="bg1"/>
                          </a:solidFill>
                        </a:rPr>
                      </a:br>
                      <a:r>
                        <a:rPr lang="en-US" sz="800" dirty="0">
                          <a:solidFill>
                            <a:schemeClr val="bg1"/>
                          </a:solidFill>
                        </a:rPr>
                        <a:t>Jan 2027</a:t>
                      </a:r>
                    </a:p>
                  </a:txBody>
                  <a:tcPr marL="93260" marR="93260" marT="46630" marB="4663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dirty="0">
                          <a:solidFill>
                            <a:schemeClr val="bg1"/>
                          </a:solidFill>
                          <a:latin typeface="+mn-lt"/>
                          <a:ea typeface="+mn-ea"/>
                          <a:cs typeface="+mn-cs"/>
                        </a:rPr>
                        <a:t>Oct 2025</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a:solidFill>
                            <a:schemeClr val="bg1"/>
                          </a:solidFill>
                          <a:latin typeface="+mn-lt"/>
                          <a:ea typeface="+mn-ea"/>
                          <a:cs typeface="+mn-cs"/>
                        </a:rPr>
                        <a:t>Oct 2025</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gridSpan="2">
                  <a:txBody>
                    <a:bodyPr/>
                    <a:lstStyle/>
                    <a:p>
                      <a:pPr marL="0" algn="ctr" defTabSz="914400" rtl="0" eaLnBrk="1" latinLnBrk="0" hangingPunct="1"/>
                      <a:r>
                        <a:rPr lang="en-US" sz="900" b="1" kern="1200" noProof="0">
                          <a:solidFill>
                            <a:schemeClr val="bg1"/>
                          </a:solidFill>
                          <a:latin typeface="+mn-lt"/>
                          <a:ea typeface="+mn-ea"/>
                          <a:cs typeface="+mn-cs"/>
                        </a:rPr>
                        <a:t>n/a</a:t>
                      </a:r>
                      <a:endParaRPr lang="en-US" sz="900" b="1" kern="1200">
                        <a:solidFill>
                          <a:schemeClr val="bg1"/>
                        </a:solidFill>
                        <a:latin typeface="+mn-lt"/>
                        <a:ea typeface="+mn-ea"/>
                        <a:cs typeface="+mn-cs"/>
                      </a:endParaRP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hMerge="1">
                  <a:txBody>
                    <a:bodyPr/>
                    <a:lstStyle/>
                    <a:p>
                      <a:pPr marL="0" algn="ctr" defTabSz="914400" rtl="0" eaLnBrk="1" latinLnBrk="0" hangingPunct="1"/>
                      <a:endParaRPr lang="en-US" sz="900" b="1" kern="1200">
                        <a:solidFill>
                          <a:schemeClr val="bg1"/>
                        </a:solidFill>
                        <a:latin typeface="+mn-lt"/>
                        <a:ea typeface="+mn-ea"/>
                        <a:cs typeface="+mn-cs"/>
                      </a:endParaRPr>
                    </a:p>
                  </a:txBody>
                  <a:tcPr marT="9144" marB="9144" anchor="ctr">
                    <a:lnL w="12700" cap="flat" cmpd="sng" algn="ctr">
                      <a:solidFill>
                        <a:srgbClr val="7F7F7F"/>
                      </a:solidFill>
                      <a:prstDash val="dot"/>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dirty="0">
                          <a:solidFill>
                            <a:schemeClr val="tx1"/>
                          </a:solidFill>
                          <a:latin typeface="+mn-lt"/>
                          <a:ea typeface="+mn-ea"/>
                          <a:cs typeface="+mn-cs"/>
                        </a:rPr>
                        <a:t>Oct 2025</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a:solidFill>
                            <a:schemeClr val="bg1"/>
                          </a:solidFill>
                          <a:latin typeface="+mn-lt"/>
                          <a:ea typeface="+mn-ea"/>
                          <a:cs typeface="+mn-cs"/>
                        </a:rPr>
                        <a:t>Oct 2023</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dirty="0">
                          <a:solidFill>
                            <a:schemeClr val="tx1"/>
                          </a:solidFill>
                          <a:latin typeface="+mn-lt"/>
                          <a:ea typeface="+mn-ea"/>
                          <a:cs typeface="+mn-cs"/>
                        </a:rPr>
                        <a:t>Apr 2023 </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a:solidFill>
                            <a:schemeClr val="tx1"/>
                          </a:solidFill>
                          <a:latin typeface="+mn-lt"/>
                          <a:ea typeface="+mn-ea"/>
                          <a:cs typeface="+mn-cs"/>
                        </a:rPr>
                        <a:t>Oct 2020</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a:solidFill>
                            <a:schemeClr val="tx1"/>
                          </a:solidFill>
                          <a:latin typeface="+mn-lt"/>
                          <a:ea typeface="+mn-ea"/>
                          <a:cs typeface="+mn-cs"/>
                        </a:rPr>
                        <a:t>Oct 2020</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a:solidFill>
                            <a:schemeClr val="tx1"/>
                          </a:solidFill>
                          <a:latin typeface="+mn-lt"/>
                          <a:ea typeface="+mn-ea"/>
                          <a:cs typeface="+mn-cs"/>
                        </a:rPr>
                        <a:t>Oct 2020</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18528345"/>
                  </a:ext>
                </a:extLst>
              </a:tr>
              <a:tr h="357995">
                <a:tc>
                  <a:txBody>
                    <a:bodyPr/>
                    <a:lstStyle/>
                    <a:p>
                      <a:pPr>
                        <a:lnSpc>
                          <a:spcPct val="90000"/>
                        </a:lnSpc>
                      </a:pPr>
                      <a:r>
                        <a:rPr lang="en-US" sz="900" b="1">
                          <a:solidFill>
                            <a:schemeClr val="bg1"/>
                          </a:solidFill>
                        </a:rPr>
                        <a:t>WS 2012 R2</a:t>
                      </a:r>
                      <a:br>
                        <a:rPr lang="en-US" sz="800">
                          <a:solidFill>
                            <a:schemeClr val="bg1"/>
                          </a:solidFill>
                        </a:rPr>
                      </a:br>
                      <a:r>
                        <a:rPr lang="en-US" sz="800">
                          <a:solidFill>
                            <a:schemeClr val="bg1"/>
                          </a:solidFill>
                        </a:rPr>
                        <a:t>Oct 2023</a:t>
                      </a:r>
                    </a:p>
                  </a:txBody>
                  <a:tcPr marL="93260" marR="93260" marT="46630" marB="4663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dirty="0">
                          <a:solidFill>
                            <a:schemeClr val="tx1"/>
                          </a:solidFill>
                          <a:latin typeface="+mn-lt"/>
                          <a:ea typeface="+mn-ea"/>
                          <a:cs typeface="+mn-cs"/>
                        </a:rPr>
                        <a:t>Jan 2020</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dirty="0">
                          <a:solidFill>
                            <a:schemeClr val="tx1"/>
                          </a:solidFill>
                          <a:latin typeface="+mn-lt"/>
                          <a:ea typeface="+mn-ea"/>
                          <a:cs typeface="+mn-cs"/>
                        </a:rPr>
                        <a:t>Jan 2020</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algn="ctr" defTabSz="914400" rtl="0" eaLnBrk="1" latinLnBrk="0" hangingPunct="1"/>
                      <a:r>
                        <a:rPr lang="en-US" sz="900" b="1" kern="1200" noProof="0" dirty="0">
                          <a:solidFill>
                            <a:schemeClr val="bg1"/>
                          </a:solidFill>
                          <a:latin typeface="+mn-lt"/>
                          <a:ea typeface="+mn-ea"/>
                          <a:cs typeface="+mn-cs"/>
                        </a:rPr>
                        <a:t>n/a</a:t>
                      </a:r>
                      <a:endParaRPr lang="en-US" sz="900" b="1" kern="1200" dirty="0">
                        <a:solidFill>
                          <a:schemeClr val="bg1"/>
                        </a:solidFill>
                        <a:latin typeface="+mn-lt"/>
                        <a:ea typeface="+mn-ea"/>
                        <a:cs typeface="+mn-cs"/>
                      </a:endParaRP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hMerge="1">
                  <a:txBody>
                    <a:bodyPr/>
                    <a:lstStyle/>
                    <a:p>
                      <a:pPr marL="0" algn="ctr" defTabSz="914400" rtl="0" eaLnBrk="1" latinLnBrk="0" hangingPunct="1"/>
                      <a:endParaRPr lang="en-US" sz="900" b="1" kern="1200">
                        <a:solidFill>
                          <a:schemeClr val="bg1"/>
                        </a:solidFill>
                        <a:latin typeface="+mn-lt"/>
                        <a:ea typeface="+mn-ea"/>
                        <a:cs typeface="+mn-cs"/>
                      </a:endParaRPr>
                    </a:p>
                  </a:txBody>
                  <a:tcPr marT="9144" marB="9144" anchor="ctr">
                    <a:lnL w="12700" cap="flat" cmpd="sng" algn="ctr">
                      <a:solidFill>
                        <a:srgbClr val="7F7F7F"/>
                      </a:solidFill>
                      <a:prstDash val="dot"/>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dirty="0">
                          <a:solidFill>
                            <a:schemeClr val="tx1"/>
                          </a:solidFill>
                          <a:latin typeface="+mn-lt"/>
                          <a:ea typeface="+mn-ea"/>
                          <a:cs typeface="+mn-cs"/>
                        </a:rPr>
                        <a:t>Oct 2023</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dirty="0">
                          <a:solidFill>
                            <a:schemeClr val="bg1"/>
                          </a:solidFill>
                          <a:latin typeface="+mn-lt"/>
                          <a:ea typeface="+mn-ea"/>
                          <a:cs typeface="+mn-cs"/>
                        </a:rPr>
                        <a:t>Oct 2023</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dirty="0">
                          <a:solidFill>
                            <a:schemeClr val="tx1"/>
                          </a:solidFill>
                          <a:latin typeface="+mn-lt"/>
                          <a:ea typeface="+mn-ea"/>
                          <a:cs typeface="+mn-cs"/>
                        </a:rPr>
                        <a:t>Apr 2023</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dirty="0">
                          <a:solidFill>
                            <a:schemeClr val="tx1"/>
                          </a:solidFill>
                          <a:latin typeface="+mn-lt"/>
                          <a:ea typeface="+mn-ea"/>
                          <a:cs typeface="+mn-cs"/>
                        </a:rPr>
                        <a:t>Oct 2020</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dirty="0">
                          <a:solidFill>
                            <a:schemeClr val="tx1"/>
                          </a:solidFill>
                          <a:latin typeface="+mn-lt"/>
                          <a:ea typeface="+mn-ea"/>
                          <a:cs typeface="+mn-cs"/>
                        </a:rPr>
                        <a:t>Oct 2020</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dirty="0">
                          <a:solidFill>
                            <a:schemeClr val="tx1"/>
                          </a:solidFill>
                          <a:latin typeface="+mn-lt"/>
                          <a:ea typeface="+mn-ea"/>
                          <a:cs typeface="+mn-cs"/>
                        </a:rPr>
                        <a:t>Oct 2020</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68357330"/>
                  </a:ext>
                </a:extLst>
              </a:tr>
              <a:tr h="178998">
                <a:tc>
                  <a:txBody>
                    <a:bodyPr/>
                    <a:lstStyle/>
                    <a:p>
                      <a:pPr>
                        <a:lnSpc>
                          <a:spcPct val="90000"/>
                        </a:lnSpc>
                      </a:pPr>
                      <a:endParaRPr lang="en-US" sz="1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900" b="1" kern="1200">
                        <a:solidFill>
                          <a:schemeClr val="bg1">
                            <a:lumMod val="50000"/>
                          </a:schemeClr>
                        </a:solidFill>
                        <a:latin typeface="+mn-lt"/>
                        <a:ea typeface="+mn-ea"/>
                        <a:cs typeface="+mn-cs"/>
                      </a:endParaRPr>
                    </a:p>
                  </a:txBody>
                  <a:tcPr marL="0" marR="0" marT="9326" marB="93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930894056"/>
                  </a:ext>
                </a:extLst>
              </a:tr>
              <a:tr h="357995">
                <a:tc>
                  <a:txBody>
                    <a:bodyPr/>
                    <a:lstStyle/>
                    <a:p>
                      <a:pPr>
                        <a:lnSpc>
                          <a:spcPct val="90000"/>
                        </a:lnSpc>
                      </a:pPr>
                      <a:r>
                        <a:rPr lang="en-US" sz="900" b="1" dirty="0">
                          <a:solidFill>
                            <a:schemeClr val="bg1"/>
                          </a:solidFill>
                        </a:rPr>
                        <a:t>Win10 LTSC 2018</a:t>
                      </a:r>
                      <a:br>
                        <a:rPr lang="en-US" sz="800" dirty="0">
                          <a:solidFill>
                            <a:schemeClr val="bg1"/>
                          </a:solidFill>
                        </a:rPr>
                      </a:br>
                      <a:r>
                        <a:rPr lang="en-US" sz="800" dirty="0">
                          <a:solidFill>
                            <a:schemeClr val="bg1"/>
                          </a:solidFill>
                        </a:rPr>
                        <a:t>Oct 2028</a:t>
                      </a:r>
                    </a:p>
                  </a:txBody>
                  <a:tcPr marL="93260" marR="93260" marT="46630" marB="4663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gridSpan="2">
                  <a:txBody>
                    <a:bodyPr/>
                    <a:lstStyle/>
                    <a:p>
                      <a:pPr marL="0" algn="ctr" defTabSz="914400" rtl="0" eaLnBrk="1" latinLnBrk="0" hangingPunct="1"/>
                      <a:r>
                        <a:rPr lang="en-US" sz="900" b="1" kern="1200">
                          <a:solidFill>
                            <a:schemeClr val="bg1"/>
                          </a:solidFill>
                          <a:latin typeface="+mn-lt"/>
                          <a:ea typeface="+mn-ea"/>
                          <a:cs typeface="+mn-cs"/>
                        </a:rPr>
                        <a:t>n/a</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hMerge="1">
                  <a:txBody>
                    <a:bodyPr/>
                    <a:lstStyle/>
                    <a:p>
                      <a:pPr marL="0" algn="ctr" defTabSz="914400" rtl="0" eaLnBrk="1" latinLnBrk="0" hangingPunct="1"/>
                      <a:endParaRPr lang="en-US" sz="900" b="1" kern="1200">
                        <a:solidFill>
                          <a:schemeClr val="bg1"/>
                        </a:solidFill>
                        <a:latin typeface="+mn-lt"/>
                        <a:ea typeface="+mn-ea"/>
                        <a:cs typeface="+mn-cs"/>
                      </a:endParaRPr>
                    </a:p>
                  </a:txBody>
                  <a:tcPr marT="9144" marB="9144" anchor="ctr">
                    <a:lnL w="12700" cap="flat" cmpd="sng" algn="ctr">
                      <a:solidFill>
                        <a:srgbClr val="7F7F7F"/>
                      </a:solidFill>
                      <a:prstDash val="dot"/>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dirty="0">
                          <a:solidFill>
                            <a:schemeClr val="tx1"/>
                          </a:solidFill>
                          <a:latin typeface="+mn-lt"/>
                          <a:ea typeface="+mn-ea"/>
                          <a:cs typeface="+mn-cs"/>
                        </a:rPr>
                        <a:t>Oct 2025</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dirty="0">
                          <a:solidFill>
                            <a:schemeClr val="tx1"/>
                          </a:solidFill>
                          <a:latin typeface="+mn-lt"/>
                          <a:ea typeface="+mn-ea"/>
                          <a:cs typeface="+mn-cs"/>
                        </a:rPr>
                        <a:t>Oct 2023</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algn="ctr" defTabSz="914400" rtl="0" eaLnBrk="1" latinLnBrk="0" hangingPunct="1"/>
                      <a:r>
                        <a:rPr lang="en-US" sz="900" b="1" kern="1200" noProof="0">
                          <a:solidFill>
                            <a:schemeClr val="bg1"/>
                          </a:solidFill>
                          <a:latin typeface="+mn-lt"/>
                          <a:ea typeface="+mn-ea"/>
                          <a:cs typeface="+mn-cs"/>
                        </a:rPr>
                        <a:t>n/a</a:t>
                      </a:r>
                      <a:endParaRPr lang="en-US" sz="900" b="1" kern="1200">
                        <a:solidFill>
                          <a:schemeClr val="bg1"/>
                        </a:solidFill>
                        <a:latin typeface="+mn-lt"/>
                        <a:ea typeface="+mn-ea"/>
                        <a:cs typeface="+mn-cs"/>
                      </a:endParaRP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hMerge="1">
                  <a:txBody>
                    <a:bodyPr/>
                    <a:lstStyle/>
                    <a:p>
                      <a:pPr marL="0" algn="ctr" defTabSz="914400" rtl="0" eaLnBrk="1" latinLnBrk="0" hangingPunct="1"/>
                      <a:endParaRPr lang="en-US" sz="900" b="1" kern="1200">
                        <a:solidFill>
                          <a:schemeClr val="bg1"/>
                        </a:solidFill>
                        <a:latin typeface="+mn-lt"/>
                        <a:ea typeface="+mn-ea"/>
                        <a:cs typeface="+mn-cs"/>
                      </a:endParaRPr>
                    </a:p>
                  </a:txBody>
                  <a:tcPr marT="9144" marB="9144" anchor="ctr">
                    <a:lnL w="12700" cap="flat" cmpd="sng" algn="ctr">
                      <a:solidFill>
                        <a:srgbClr val="7F7F7F"/>
                      </a:solidFill>
                      <a:prstDash val="dot"/>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gridSpan="2">
                  <a:txBody>
                    <a:bodyPr/>
                    <a:lstStyle/>
                    <a:p>
                      <a:pPr marL="0" algn="ctr" defTabSz="914400" rtl="0" eaLnBrk="1" latinLnBrk="0" hangingPunct="1"/>
                      <a:r>
                        <a:rPr lang="en-US" sz="900" b="1" kern="1200" noProof="0">
                          <a:solidFill>
                            <a:schemeClr val="bg1"/>
                          </a:solidFill>
                          <a:latin typeface="+mn-lt"/>
                          <a:ea typeface="+mn-ea"/>
                          <a:cs typeface="+mn-cs"/>
                        </a:rPr>
                        <a:t>n/a</a:t>
                      </a:r>
                      <a:endParaRPr lang="en-US" sz="900" b="1" kern="1200">
                        <a:solidFill>
                          <a:schemeClr val="bg1"/>
                        </a:solidFill>
                        <a:latin typeface="+mn-lt"/>
                        <a:ea typeface="+mn-ea"/>
                        <a:cs typeface="+mn-cs"/>
                      </a:endParaRP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hMerge="1">
                  <a:txBody>
                    <a:bodyPr/>
                    <a:lstStyle/>
                    <a:p>
                      <a:pPr marL="0" algn="ctr" defTabSz="914400" rtl="0" eaLnBrk="1" latinLnBrk="0" hangingPunct="1"/>
                      <a:endParaRPr lang="en-US" sz="900" b="1" kern="1200">
                        <a:solidFill>
                          <a:schemeClr val="bg1"/>
                        </a:solidFill>
                        <a:latin typeface="+mn-lt"/>
                        <a:ea typeface="+mn-ea"/>
                        <a:cs typeface="+mn-cs"/>
                      </a:endParaRPr>
                    </a:p>
                  </a:txBody>
                  <a:tcPr marT="9144" marB="9144" anchor="ctr">
                    <a:lnL w="12700" cap="flat" cmpd="sng" algn="ctr">
                      <a:solidFill>
                        <a:srgbClr val="7F7F7F"/>
                      </a:solidFill>
                      <a:prstDash val="dot"/>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gridSpan="2">
                  <a:txBody>
                    <a:bodyPr/>
                    <a:lstStyle/>
                    <a:p>
                      <a:pPr marL="0" algn="ctr" defTabSz="914400" rtl="0" eaLnBrk="1" latinLnBrk="0" hangingPunct="1"/>
                      <a:r>
                        <a:rPr lang="en-US" sz="900" b="1" kern="1200" noProof="0">
                          <a:solidFill>
                            <a:schemeClr val="bg1"/>
                          </a:solidFill>
                          <a:latin typeface="+mn-lt"/>
                          <a:ea typeface="+mn-ea"/>
                          <a:cs typeface="+mn-cs"/>
                        </a:rPr>
                        <a:t>n/a</a:t>
                      </a:r>
                      <a:endParaRPr lang="en-US" sz="900" b="1" kern="1200">
                        <a:solidFill>
                          <a:schemeClr val="bg1"/>
                        </a:solidFill>
                        <a:latin typeface="+mn-lt"/>
                        <a:ea typeface="+mn-ea"/>
                        <a:cs typeface="+mn-cs"/>
                      </a:endParaRP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hMerge="1">
                  <a:txBody>
                    <a:bodyPr/>
                    <a:lstStyle/>
                    <a:p>
                      <a:pPr marL="0" algn="ctr" defTabSz="914400" rtl="0" eaLnBrk="1" latinLnBrk="0" hangingPunct="1"/>
                      <a:endParaRPr lang="en-US" sz="900" b="1" kern="1200">
                        <a:solidFill>
                          <a:schemeClr val="bg1"/>
                        </a:solidFill>
                        <a:latin typeface="+mn-lt"/>
                        <a:ea typeface="+mn-ea"/>
                        <a:cs typeface="+mn-cs"/>
                      </a:endParaRPr>
                    </a:p>
                  </a:txBody>
                  <a:tcPr marT="9144" marB="9144" anchor="ctr">
                    <a:lnL w="12700" cap="flat" cmpd="sng" algn="ctr">
                      <a:solidFill>
                        <a:srgbClr val="7F7F7F"/>
                      </a:solidFill>
                      <a:prstDash val="dot"/>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extLst>
                  <a:ext uri="{0D108BD9-81ED-4DB2-BD59-A6C34878D82A}">
                    <a16:rowId xmlns:a16="http://schemas.microsoft.com/office/drawing/2014/main" val="3108294335"/>
                  </a:ext>
                </a:extLst>
              </a:tr>
              <a:tr h="357995">
                <a:tc>
                  <a:txBody>
                    <a:bodyPr/>
                    <a:lstStyle/>
                    <a:p>
                      <a:pPr>
                        <a:lnSpc>
                          <a:spcPct val="90000"/>
                        </a:lnSpc>
                      </a:pPr>
                      <a:r>
                        <a:rPr lang="en-US" sz="900" b="1">
                          <a:solidFill>
                            <a:schemeClr val="bg1"/>
                          </a:solidFill>
                        </a:rPr>
                        <a:t>Win10 LTSB 2016</a:t>
                      </a:r>
                      <a:br>
                        <a:rPr lang="en-US" sz="800">
                          <a:solidFill>
                            <a:schemeClr val="bg1"/>
                          </a:solidFill>
                        </a:rPr>
                      </a:br>
                      <a:r>
                        <a:rPr lang="en-US" sz="800">
                          <a:solidFill>
                            <a:schemeClr val="bg1"/>
                          </a:solidFill>
                        </a:rPr>
                        <a:t>Oct 2026</a:t>
                      </a:r>
                    </a:p>
                  </a:txBody>
                  <a:tcPr marL="93260" marR="93260" marT="46630" marB="4663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dirty="0">
                          <a:solidFill>
                            <a:schemeClr val="tx1"/>
                          </a:solidFill>
                          <a:latin typeface="+mn-lt"/>
                          <a:ea typeface="+mn-ea"/>
                          <a:cs typeface="+mn-cs"/>
                        </a:rPr>
                        <a:t>Jan 2020</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dirty="0">
                          <a:solidFill>
                            <a:schemeClr val="tx1"/>
                          </a:solidFill>
                          <a:latin typeface="+mn-lt"/>
                          <a:ea typeface="+mn-ea"/>
                          <a:cs typeface="+mn-cs"/>
                        </a:rPr>
                        <a:t>Jan 2020</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algn="ctr" defTabSz="914400" rtl="0" eaLnBrk="1" latinLnBrk="0" hangingPunct="1"/>
                      <a:r>
                        <a:rPr lang="en-US" sz="900" b="1" kern="1200" noProof="0" dirty="0">
                          <a:solidFill>
                            <a:schemeClr val="bg1"/>
                          </a:solidFill>
                          <a:latin typeface="+mn-lt"/>
                          <a:ea typeface="+mn-ea"/>
                          <a:cs typeface="+mn-cs"/>
                        </a:rPr>
                        <a:t>n/a</a:t>
                      </a:r>
                      <a:endParaRPr lang="en-US" sz="900" b="1" kern="1200" dirty="0">
                        <a:solidFill>
                          <a:schemeClr val="bg1"/>
                        </a:solidFill>
                        <a:latin typeface="+mn-lt"/>
                        <a:ea typeface="+mn-ea"/>
                        <a:cs typeface="+mn-cs"/>
                      </a:endParaRP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hMerge="1">
                  <a:txBody>
                    <a:bodyPr/>
                    <a:lstStyle/>
                    <a:p>
                      <a:pPr marL="0" algn="ctr" defTabSz="914400" rtl="0" eaLnBrk="1" latinLnBrk="0" hangingPunct="1"/>
                      <a:endParaRPr lang="en-US" sz="900" b="1" kern="1200">
                        <a:solidFill>
                          <a:schemeClr val="bg1"/>
                        </a:solidFill>
                        <a:latin typeface="+mn-lt"/>
                        <a:ea typeface="+mn-ea"/>
                        <a:cs typeface="+mn-cs"/>
                      </a:endParaRPr>
                    </a:p>
                  </a:txBody>
                  <a:tcPr marT="9144" marB="9144" anchor="ctr">
                    <a:lnL w="12700" cap="flat" cmpd="sng" algn="ctr">
                      <a:solidFill>
                        <a:srgbClr val="7F7F7F"/>
                      </a:solidFill>
                      <a:prstDash val="dot"/>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dirty="0">
                          <a:solidFill>
                            <a:schemeClr val="tx1"/>
                          </a:solidFill>
                          <a:latin typeface="+mn-lt"/>
                          <a:ea typeface="+mn-ea"/>
                          <a:cs typeface="+mn-cs"/>
                        </a:rPr>
                        <a:t>Oct 2025</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a:solidFill>
                            <a:schemeClr val="bg1"/>
                          </a:solidFill>
                          <a:latin typeface="+mn-lt"/>
                          <a:ea typeface="+mn-ea"/>
                          <a:cs typeface="+mn-cs"/>
                        </a:rPr>
                        <a:t>Oct 2023</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dirty="0">
                          <a:solidFill>
                            <a:schemeClr val="tx1"/>
                          </a:solidFill>
                          <a:latin typeface="+mn-lt"/>
                          <a:ea typeface="+mn-ea"/>
                          <a:cs typeface="+mn-cs"/>
                        </a:rPr>
                        <a:t>Apr 2023</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noProof="0">
                          <a:solidFill>
                            <a:schemeClr val="tx1"/>
                          </a:solidFill>
                          <a:latin typeface="+mn-lt"/>
                          <a:ea typeface="+mn-ea"/>
                          <a:cs typeface="+mn-cs"/>
                        </a:rPr>
                        <a:t>Oct 2020</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a:solidFill>
                            <a:schemeClr val="tx1"/>
                          </a:solidFill>
                          <a:latin typeface="+mn-lt"/>
                          <a:ea typeface="+mn-ea"/>
                          <a:cs typeface="+mn-cs"/>
                        </a:rPr>
                        <a:t>Oct 2020</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a:solidFill>
                            <a:schemeClr val="tx1"/>
                          </a:solidFill>
                          <a:latin typeface="+mn-lt"/>
                          <a:ea typeface="+mn-ea"/>
                          <a:cs typeface="+mn-cs"/>
                        </a:rPr>
                        <a:t>Oct 2020</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06951649"/>
                  </a:ext>
                </a:extLst>
              </a:tr>
              <a:tr h="357995">
                <a:tc>
                  <a:txBody>
                    <a:bodyPr/>
                    <a:lstStyle/>
                    <a:p>
                      <a:pPr>
                        <a:lnSpc>
                          <a:spcPct val="90000"/>
                        </a:lnSpc>
                      </a:pPr>
                      <a:r>
                        <a:rPr lang="en-US" sz="900" b="1">
                          <a:solidFill>
                            <a:schemeClr val="bg1"/>
                          </a:solidFill>
                        </a:rPr>
                        <a:t>Win10 LTSB 2015</a:t>
                      </a:r>
                      <a:br>
                        <a:rPr lang="en-US" sz="800">
                          <a:solidFill>
                            <a:schemeClr val="bg1"/>
                          </a:solidFill>
                        </a:rPr>
                      </a:br>
                      <a:r>
                        <a:rPr lang="en-US" sz="800">
                          <a:solidFill>
                            <a:schemeClr val="bg1"/>
                          </a:solidFill>
                        </a:rPr>
                        <a:t>Oct 2025</a:t>
                      </a:r>
                    </a:p>
                  </a:txBody>
                  <a:tcPr marL="93260" marR="93260" marT="46630" marB="4663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a:solidFill>
                            <a:schemeClr val="tx1"/>
                          </a:solidFill>
                          <a:latin typeface="+mn-lt"/>
                          <a:ea typeface="+mn-ea"/>
                          <a:cs typeface="+mn-cs"/>
                        </a:rPr>
                        <a:t>Jan 2020</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dirty="0">
                          <a:solidFill>
                            <a:schemeClr val="tx1"/>
                          </a:solidFill>
                          <a:latin typeface="+mn-lt"/>
                          <a:ea typeface="+mn-ea"/>
                          <a:cs typeface="+mn-cs"/>
                        </a:rPr>
                        <a:t>Jan 2020</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algn="ctr" defTabSz="914400" rtl="0" eaLnBrk="1" latinLnBrk="0" hangingPunct="1"/>
                      <a:r>
                        <a:rPr lang="en-US" sz="900" b="1" kern="1200" noProof="0" dirty="0">
                          <a:solidFill>
                            <a:schemeClr val="bg1"/>
                          </a:solidFill>
                          <a:latin typeface="+mn-lt"/>
                          <a:ea typeface="+mn-ea"/>
                          <a:cs typeface="+mn-cs"/>
                        </a:rPr>
                        <a:t>n/a</a:t>
                      </a:r>
                      <a:endParaRPr lang="en-US" sz="900" b="1" kern="1200" dirty="0">
                        <a:solidFill>
                          <a:schemeClr val="bg1"/>
                        </a:solidFill>
                        <a:latin typeface="+mn-lt"/>
                        <a:ea typeface="+mn-ea"/>
                        <a:cs typeface="+mn-cs"/>
                      </a:endParaRP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hMerge="1">
                  <a:txBody>
                    <a:bodyPr/>
                    <a:lstStyle/>
                    <a:p>
                      <a:pPr marL="0" algn="ctr" defTabSz="914400" rtl="0" eaLnBrk="1" latinLnBrk="0" hangingPunct="1"/>
                      <a:endParaRPr lang="en-US" sz="900" b="1" kern="1200">
                        <a:solidFill>
                          <a:schemeClr val="bg1"/>
                        </a:solidFill>
                        <a:latin typeface="+mn-lt"/>
                        <a:ea typeface="+mn-ea"/>
                        <a:cs typeface="+mn-cs"/>
                      </a:endParaRPr>
                    </a:p>
                  </a:txBody>
                  <a:tcPr marT="9144" marB="9144" anchor="ctr">
                    <a:lnL w="12700" cap="flat" cmpd="sng" algn="ctr">
                      <a:solidFill>
                        <a:srgbClr val="7F7F7F"/>
                      </a:solidFill>
                      <a:prstDash val="dot"/>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algn="ctr"/>
                      <a:r>
                        <a:rPr lang="en-US" sz="900" b="1" kern="1200" dirty="0">
                          <a:solidFill>
                            <a:schemeClr val="tx1"/>
                          </a:solidFill>
                          <a:latin typeface="+mn-lt"/>
                          <a:ea typeface="+mn-ea"/>
                          <a:cs typeface="+mn-cs"/>
                        </a:rPr>
                        <a:t>Oct 2025</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1" kern="1200" dirty="0">
                          <a:solidFill>
                            <a:schemeClr val="bg1"/>
                          </a:solidFill>
                          <a:latin typeface="+mn-lt"/>
                          <a:ea typeface="+mn-ea"/>
                          <a:cs typeface="+mn-cs"/>
                        </a:rPr>
                        <a:t>Oct 2023</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900" b="1" kern="1200" dirty="0">
                          <a:solidFill>
                            <a:schemeClr val="tx1"/>
                          </a:solidFill>
                          <a:latin typeface="+mn-lt"/>
                          <a:ea typeface="+mn-ea"/>
                          <a:cs typeface="+mn-cs"/>
                        </a:rPr>
                        <a:t>Apr 2023</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1" kern="1200" dirty="0">
                          <a:solidFill>
                            <a:schemeClr val="tx1"/>
                          </a:solidFill>
                          <a:latin typeface="+mn-lt"/>
                          <a:ea typeface="+mn-ea"/>
                          <a:cs typeface="+mn-cs"/>
                        </a:rPr>
                        <a:t>Oct 2020</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dirty="0">
                          <a:solidFill>
                            <a:schemeClr val="tx1"/>
                          </a:solidFill>
                          <a:latin typeface="+mn-lt"/>
                          <a:ea typeface="+mn-ea"/>
                          <a:cs typeface="+mn-cs"/>
                        </a:rPr>
                        <a:t>Oct 2020</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lang="en-US" sz="900" b="1" kern="1200" dirty="0">
                          <a:solidFill>
                            <a:schemeClr val="tx1"/>
                          </a:solidFill>
                          <a:latin typeface="+mn-lt"/>
                          <a:ea typeface="+mn-ea"/>
                          <a:cs typeface="+mn-cs"/>
                        </a:rPr>
                        <a:t>Oct 2020</a:t>
                      </a:r>
                    </a:p>
                  </a:txBody>
                  <a:tcPr marL="93260" marR="93260" marT="9326" marB="9326"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77055639"/>
                  </a:ext>
                </a:extLst>
              </a:tr>
            </a:tbl>
          </a:graphicData>
        </a:graphic>
      </p:graphicFrame>
      <p:sp>
        <p:nvSpPr>
          <p:cNvPr id="12" name="Rectangle 11">
            <a:extLst>
              <a:ext uri="{FF2B5EF4-FFF2-40B4-BE49-F238E27FC236}">
                <a16:creationId xmlns:a16="http://schemas.microsoft.com/office/drawing/2014/main" id="{A782B483-280F-46D2-8E5E-7178F8ADA4AF}"/>
              </a:ext>
            </a:extLst>
          </p:cNvPr>
          <p:cNvSpPr/>
          <p:nvPr/>
        </p:nvSpPr>
        <p:spPr>
          <a:xfrm>
            <a:off x="9152475" y="6438263"/>
            <a:ext cx="173096" cy="1573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8640" rtlCol="0" anchor="ctr"/>
          <a:lstStyle/>
          <a:p>
            <a:pPr lvl="0" defTabSz="932597">
              <a:defRPr/>
            </a:pPr>
            <a:r>
              <a:rPr lang="en-US" sz="1200" dirty="0">
                <a:solidFill>
                  <a:schemeClr val="tx1"/>
                </a:solidFill>
              </a:rPr>
              <a:t>Updates announced on September 6</a:t>
            </a:r>
            <a:r>
              <a:rPr lang="en-US" sz="1200" baseline="30000" dirty="0">
                <a:solidFill>
                  <a:schemeClr val="tx1"/>
                </a:solidFill>
              </a:rPr>
              <a:t>th</a:t>
            </a:r>
            <a:endParaRPr lang="en-US" sz="1200" dirty="0">
              <a:solidFill>
                <a:schemeClr val="tx1"/>
              </a:solidFill>
            </a:endParaRPr>
          </a:p>
        </p:txBody>
      </p:sp>
      <p:sp>
        <p:nvSpPr>
          <p:cNvPr id="6" name="Title 5">
            <a:extLst>
              <a:ext uri="{FF2B5EF4-FFF2-40B4-BE49-F238E27FC236}">
                <a16:creationId xmlns:a16="http://schemas.microsoft.com/office/drawing/2014/main" id="{9094CAD8-4BED-426A-839C-8889C4B2AE68}"/>
              </a:ext>
            </a:extLst>
          </p:cNvPr>
          <p:cNvSpPr>
            <a:spLocks noGrp="1"/>
          </p:cNvSpPr>
          <p:nvPr>
            <p:ph type="title"/>
          </p:nvPr>
        </p:nvSpPr>
        <p:spPr/>
        <p:txBody>
          <a:bodyPr/>
          <a:lstStyle/>
          <a:p>
            <a:r>
              <a:rPr lang="en-US" dirty="0"/>
              <a:t>Office support dates</a:t>
            </a:r>
          </a:p>
        </p:txBody>
      </p:sp>
      <p:sp>
        <p:nvSpPr>
          <p:cNvPr id="10" name="Rectangle 9">
            <a:extLst>
              <a:ext uri="{FF2B5EF4-FFF2-40B4-BE49-F238E27FC236}">
                <a16:creationId xmlns:a16="http://schemas.microsoft.com/office/drawing/2014/main" id="{F7D428BB-ED97-4D96-B486-24545283EA24}"/>
              </a:ext>
            </a:extLst>
          </p:cNvPr>
          <p:cNvSpPr/>
          <p:nvPr/>
        </p:nvSpPr>
        <p:spPr>
          <a:xfrm>
            <a:off x="345737" y="6327972"/>
            <a:ext cx="559769" cy="307777"/>
          </a:xfrm>
          <a:prstGeom prst="rect">
            <a:avLst/>
          </a:prstGeom>
        </p:spPr>
        <p:txBody>
          <a:bodyPr wrap="none">
            <a:spAutoFit/>
          </a:bodyPr>
          <a:lstStyle/>
          <a:p>
            <a:pPr marL="0" marR="0" lvl="0" indent="0" algn="l" defTabSz="932688"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50" normalizeH="0" baseline="0" noProof="0" dirty="0">
                <a:ln>
                  <a:noFill/>
                </a:ln>
                <a:solidFill>
                  <a:srgbClr val="282828"/>
                </a:solidFill>
                <a:effectLst/>
                <a:uLnTx/>
                <a:uFillTx/>
                <a:latin typeface="Segoe UI"/>
                <a:ea typeface="+mn-ea"/>
                <a:cs typeface="+mn-cs"/>
              </a:rPr>
              <a:t>Blog </a:t>
            </a:r>
            <a:endParaRPr kumimoji="0" lang="en-US" sz="1400" b="0" i="0" u="none" strike="noStrike" kern="1200" cap="none" spc="0" normalizeH="0" baseline="0" noProof="0" dirty="0">
              <a:ln>
                <a:noFill/>
              </a:ln>
              <a:solidFill>
                <a:srgbClr val="282828"/>
              </a:solidFill>
              <a:effectLst/>
              <a:uLnTx/>
              <a:uFillTx/>
              <a:latin typeface="Segoe UI"/>
              <a:ea typeface="+mn-ea"/>
              <a:cs typeface="+mn-cs"/>
            </a:endParaRPr>
          </a:p>
        </p:txBody>
      </p:sp>
      <p:sp>
        <p:nvSpPr>
          <p:cNvPr id="14" name="PageRight_E761" title="Icon of a chevron bracket in a circle pointed right">
            <a:extLst>
              <a:ext uri="{FF2B5EF4-FFF2-40B4-BE49-F238E27FC236}">
                <a16:creationId xmlns:a16="http://schemas.microsoft.com/office/drawing/2014/main" id="{49375E85-EC03-4E6A-9502-31438024F5E1}"/>
              </a:ext>
            </a:extLst>
          </p:cNvPr>
          <p:cNvSpPr>
            <a:spLocks noChangeAspect="1" noEditPoints="1"/>
          </p:cNvSpPr>
          <p:nvPr/>
        </p:nvSpPr>
        <p:spPr bwMode="auto">
          <a:xfrm>
            <a:off x="849887" y="6416416"/>
            <a:ext cx="178751" cy="178883"/>
          </a:xfrm>
          <a:custGeom>
            <a:avLst/>
            <a:gdLst>
              <a:gd name="T0" fmla="*/ 1613 w 3225"/>
              <a:gd name="T1" fmla="*/ 0 h 3225"/>
              <a:gd name="T2" fmla="*/ 3225 w 3225"/>
              <a:gd name="T3" fmla="*/ 1612 h 3225"/>
              <a:gd name="T4" fmla="*/ 1613 w 3225"/>
              <a:gd name="T5" fmla="*/ 3225 h 3225"/>
              <a:gd name="T6" fmla="*/ 0 w 3225"/>
              <a:gd name="T7" fmla="*/ 1612 h 3225"/>
              <a:gd name="T8" fmla="*/ 1613 w 3225"/>
              <a:gd name="T9" fmla="*/ 0 h 3225"/>
              <a:gd name="T10" fmla="*/ 1354 w 3225"/>
              <a:gd name="T11" fmla="*/ 2433 h 3225"/>
              <a:gd name="T12" fmla="*/ 2164 w 3225"/>
              <a:gd name="T13" fmla="*/ 1622 h 3225"/>
              <a:gd name="T14" fmla="*/ 1354 w 3225"/>
              <a:gd name="T15" fmla="*/ 811 h 32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25" h="3225">
                <a:moveTo>
                  <a:pt x="1613" y="0"/>
                </a:moveTo>
                <a:cubicBezTo>
                  <a:pt x="2503" y="0"/>
                  <a:pt x="3225" y="722"/>
                  <a:pt x="3225" y="1612"/>
                </a:cubicBezTo>
                <a:cubicBezTo>
                  <a:pt x="3225" y="2503"/>
                  <a:pt x="2503" y="3225"/>
                  <a:pt x="1613" y="3225"/>
                </a:cubicBezTo>
                <a:cubicBezTo>
                  <a:pt x="722" y="3225"/>
                  <a:pt x="0" y="2503"/>
                  <a:pt x="0" y="1612"/>
                </a:cubicBezTo>
                <a:cubicBezTo>
                  <a:pt x="0" y="722"/>
                  <a:pt x="722" y="0"/>
                  <a:pt x="1613" y="0"/>
                </a:cubicBezTo>
                <a:close/>
                <a:moveTo>
                  <a:pt x="1354" y="2433"/>
                </a:moveTo>
                <a:cubicBezTo>
                  <a:pt x="2164" y="1622"/>
                  <a:pt x="2164" y="1622"/>
                  <a:pt x="2164" y="1622"/>
                </a:cubicBezTo>
                <a:cubicBezTo>
                  <a:pt x="1354" y="811"/>
                  <a:pt x="1354" y="811"/>
                  <a:pt x="1354" y="811"/>
                </a:cubicBezTo>
              </a:path>
            </a:pathLst>
          </a:custGeom>
          <a:noFill/>
          <a:ln w="15875" cap="sq">
            <a:solidFill>
              <a:schemeClr val="tx1"/>
            </a:solidFill>
            <a:prstDash val="solid"/>
            <a:miter lim="800000"/>
            <a:headEnd/>
            <a:tailEnd/>
          </a:ln>
        </p:spPr>
        <p:txBody>
          <a:bodyPr vert="horz" wrap="square" lIns="89619" tIns="44810" rIns="89619" bIns="44810" numCol="1" anchor="t" anchorCtr="0" compatLnSpc="1">
            <a:prstTxWarp prst="textNoShape">
              <a:avLst/>
            </a:prstTxWarp>
          </a:bodyPr>
          <a:lstStyle/>
          <a:p>
            <a:pPr marL="0" marR="0" lvl="0" indent="0" algn="ctr" defTabSz="896203" rtl="0" eaLnBrk="1" fontAlgn="base" latinLnBrk="0" hangingPunct="1">
              <a:lnSpc>
                <a:spcPct val="100000"/>
              </a:lnSpc>
              <a:spcBef>
                <a:spcPts val="0"/>
              </a:spcBef>
              <a:spcAft>
                <a:spcPts val="0"/>
              </a:spcAft>
              <a:buClrTx/>
              <a:buSzTx/>
              <a:buFontTx/>
              <a:buNone/>
              <a:tabLst/>
              <a:defRPr/>
            </a:pPr>
            <a:endParaRPr kumimoji="0" lang="en-US" sz="882"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11" name="Rectangle 10">
            <a:hlinkClick r:id="rId8"/>
            <a:extLst>
              <a:ext uri="{FF2B5EF4-FFF2-40B4-BE49-F238E27FC236}">
                <a16:creationId xmlns:a16="http://schemas.microsoft.com/office/drawing/2014/main" id="{B268A3FA-C18F-426C-B5E5-22FB1B343D90}"/>
              </a:ext>
            </a:extLst>
          </p:cNvPr>
          <p:cNvSpPr/>
          <p:nvPr/>
        </p:nvSpPr>
        <p:spPr bwMode="auto">
          <a:xfrm>
            <a:off x="414127" y="6358319"/>
            <a:ext cx="664579" cy="28558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19345403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7" name="Object 36" hidden="1">
            <a:extLst>
              <a:ext uri="{FF2B5EF4-FFF2-40B4-BE49-F238E27FC236}">
                <a16:creationId xmlns:a16="http://schemas.microsoft.com/office/drawing/2014/main" id="{935ACCD9-B17D-45D2-9095-DFDA5BF54CE5}"/>
              </a:ext>
            </a:extLst>
          </p:cNvPr>
          <p:cNvGraphicFramePr>
            <a:graphicFrameLocks noChangeAspect="1"/>
          </p:cNvGraphicFramePr>
          <p:nvPr>
            <p:custDataLst>
              <p:tags r:id="rId2"/>
            </p:custDataLst>
            <p:extLst>
              <p:ext uri="{D42A27DB-BD31-4B8C-83A1-F6EECF244321}">
                <p14:modId xmlns:p14="http://schemas.microsoft.com/office/powerpoint/2010/main" val="290027992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51204" name="think-cell Slide" r:id="rId6" imgW="425" imgH="424" progId="TCLayout.ActiveDocument.1">
                  <p:embed/>
                </p:oleObj>
              </mc:Choice>
              <mc:Fallback>
                <p:oleObj name="think-cell Slide" r:id="rId6" imgW="425" imgH="424" progId="TCLayout.ActiveDocument.1">
                  <p:embed/>
                  <p:pic>
                    <p:nvPicPr>
                      <p:cNvPr id="37" name="Object 36" hidden="1">
                        <a:extLst>
                          <a:ext uri="{FF2B5EF4-FFF2-40B4-BE49-F238E27FC236}">
                            <a16:creationId xmlns:a16="http://schemas.microsoft.com/office/drawing/2014/main" id="{935ACCD9-B17D-45D2-9095-DFDA5BF54CE5}"/>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6" name="Rectangle 35" hidden="1">
            <a:extLst>
              <a:ext uri="{FF2B5EF4-FFF2-40B4-BE49-F238E27FC236}">
                <a16:creationId xmlns:a16="http://schemas.microsoft.com/office/drawing/2014/main" id="{A02D6CD8-2632-46DC-96AD-28F108B87A33}"/>
              </a:ext>
            </a:extLst>
          </p:cNvPr>
          <p:cNvSpPr/>
          <p:nvPr>
            <p:custDataLst>
              <p:tags r:id="rId3"/>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199" dirty="0" err="1">
              <a:gradFill>
                <a:gsLst>
                  <a:gs pos="0">
                    <a:srgbClr val="FFFFFF"/>
                  </a:gs>
                  <a:gs pos="100000">
                    <a:srgbClr val="FFFFFF"/>
                  </a:gs>
                </a:gsLst>
                <a:lin ang="5400000" scaled="0"/>
              </a:gradFill>
              <a:latin typeface="Segoe UI Semibold" panose="020B0702040204020203" pitchFamily="34" charset="0"/>
              <a:cs typeface="Segoe UI" panose="020B0502040204020203" pitchFamily="34" charset="0"/>
              <a:sym typeface="Segoe UI Semibold" panose="020B0702040204020203" pitchFamily="34" charset="0"/>
            </a:endParaRPr>
          </a:p>
        </p:txBody>
      </p:sp>
      <p:sp>
        <p:nvSpPr>
          <p:cNvPr id="2" name="Title 1">
            <a:extLst>
              <a:ext uri="{FF2B5EF4-FFF2-40B4-BE49-F238E27FC236}">
                <a16:creationId xmlns:a16="http://schemas.microsoft.com/office/drawing/2014/main" id="{D356A448-B625-457B-B8E3-7EB67F99E95A}"/>
              </a:ext>
            </a:extLst>
          </p:cNvPr>
          <p:cNvSpPr>
            <a:spLocks noGrp="1"/>
          </p:cNvSpPr>
          <p:nvPr>
            <p:ph type="title"/>
          </p:nvPr>
        </p:nvSpPr>
        <p:spPr/>
        <p:txBody>
          <a:bodyPr/>
          <a:lstStyle/>
          <a:p>
            <a:r>
              <a:rPr lang="en-US"/>
              <a:t>Virtualization scenarios </a:t>
            </a:r>
          </a:p>
        </p:txBody>
      </p:sp>
      <p:grpSp>
        <p:nvGrpSpPr>
          <p:cNvPr id="45" name="Group 44">
            <a:extLst>
              <a:ext uri="{FF2B5EF4-FFF2-40B4-BE49-F238E27FC236}">
                <a16:creationId xmlns:a16="http://schemas.microsoft.com/office/drawing/2014/main" id="{1280153B-FA7F-4531-9821-B9AC01704FCD}"/>
              </a:ext>
            </a:extLst>
          </p:cNvPr>
          <p:cNvGrpSpPr/>
          <p:nvPr/>
        </p:nvGrpSpPr>
        <p:grpSpPr>
          <a:xfrm>
            <a:off x="589378" y="1377188"/>
            <a:ext cx="2392582" cy="2392576"/>
            <a:chOff x="528418" y="1377188"/>
            <a:chExt cx="2392582" cy="2392576"/>
          </a:xfrm>
        </p:grpSpPr>
        <p:pic>
          <p:nvPicPr>
            <p:cNvPr id="38" name="Picture 37">
              <a:extLst>
                <a:ext uri="{FF2B5EF4-FFF2-40B4-BE49-F238E27FC236}">
                  <a16:creationId xmlns:a16="http://schemas.microsoft.com/office/drawing/2014/main" id="{42ACA26F-54EC-4D3B-863F-7CAC418FC3EE}"/>
                </a:ext>
              </a:extLst>
            </p:cNvPr>
            <p:cNvPicPr>
              <a:picLocks noChangeAspect="1"/>
            </p:cNvPicPr>
            <p:nvPr/>
          </p:nvPicPr>
          <p:blipFill rotWithShape="1">
            <a:blip r:embed="rId8">
              <a:extLst>
                <a:ext uri="{28A0092B-C50C-407E-A947-70E740481C1C}">
                  <a14:useLocalDpi xmlns:a14="http://schemas.microsoft.com/office/drawing/2010/main" val="0"/>
                </a:ext>
              </a:extLst>
            </a:blip>
            <a:srcRect l="5633" t="4624" r="4555" b="5564"/>
            <a:stretch/>
          </p:blipFill>
          <p:spPr>
            <a:xfrm>
              <a:off x="806933" y="1683720"/>
              <a:ext cx="1779513" cy="1779512"/>
            </a:xfrm>
            <a:custGeom>
              <a:avLst/>
              <a:gdLst>
                <a:gd name="connsiteX0" fmla="*/ 889757 w 1779513"/>
                <a:gd name="connsiteY0" fmla="*/ 0 h 1779512"/>
                <a:gd name="connsiteX1" fmla="*/ 1779513 w 1779513"/>
                <a:gd name="connsiteY1" fmla="*/ 889756 h 1779512"/>
                <a:gd name="connsiteX2" fmla="*/ 889757 w 1779513"/>
                <a:gd name="connsiteY2" fmla="*/ 1779512 h 1779512"/>
                <a:gd name="connsiteX3" fmla="*/ 0 w 1779513"/>
                <a:gd name="connsiteY3" fmla="*/ 889756 h 1779512"/>
                <a:gd name="connsiteX4" fmla="*/ 889757 w 1779513"/>
                <a:gd name="connsiteY4" fmla="*/ 0 h 17795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513" h="1779512">
                  <a:moveTo>
                    <a:pt x="889757" y="0"/>
                  </a:moveTo>
                  <a:cubicBezTo>
                    <a:pt x="1381155" y="0"/>
                    <a:pt x="1779513" y="398358"/>
                    <a:pt x="1779513" y="889756"/>
                  </a:cubicBezTo>
                  <a:cubicBezTo>
                    <a:pt x="1779513" y="1381154"/>
                    <a:pt x="1381155" y="1779512"/>
                    <a:pt x="889757" y="1779512"/>
                  </a:cubicBezTo>
                  <a:cubicBezTo>
                    <a:pt x="398358" y="1779512"/>
                    <a:pt x="0" y="1381154"/>
                    <a:pt x="0" y="889756"/>
                  </a:cubicBezTo>
                  <a:cubicBezTo>
                    <a:pt x="0" y="398358"/>
                    <a:pt x="398358" y="0"/>
                    <a:pt x="889757" y="0"/>
                  </a:cubicBezTo>
                  <a:close/>
                </a:path>
              </a:pathLst>
            </a:custGeom>
          </p:spPr>
        </p:pic>
        <p:sp>
          <p:nvSpPr>
            <p:cNvPr id="25" name="Arc 24">
              <a:extLst>
                <a:ext uri="{FF2B5EF4-FFF2-40B4-BE49-F238E27FC236}">
                  <a16:creationId xmlns:a16="http://schemas.microsoft.com/office/drawing/2014/main" id="{C25955E0-4DD0-48BC-9714-9674D5C6C457}"/>
                </a:ext>
              </a:extLst>
            </p:cNvPr>
            <p:cNvSpPr/>
            <p:nvPr/>
          </p:nvSpPr>
          <p:spPr bwMode="auto">
            <a:xfrm>
              <a:off x="528418" y="1377188"/>
              <a:ext cx="2392582" cy="2392576"/>
            </a:xfrm>
            <a:prstGeom prst="arc">
              <a:avLst>
                <a:gd name="adj1" fmla="val 5831787"/>
                <a:gd name="adj2" fmla="val 0"/>
              </a:avLst>
            </a:prstGeom>
            <a:noFill/>
            <a:ln w="3175">
              <a:solidFill>
                <a:schemeClr val="bg1">
                  <a:lumMod val="85000"/>
                </a:schemeClr>
              </a:solidFill>
              <a:headEnd type="oval" w="sm" len="sm"/>
              <a:tailEnd type="oval" w="sm" len="sm"/>
            </a:ln>
          </p:spPr>
          <p:txBody>
            <a:bodyPr wrap="square" lIns="179285" tIns="143428" rIns="179285" bIns="143428"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505050"/>
                </a:solidFill>
                <a:effectLst/>
                <a:uLnTx/>
                <a:uFillTx/>
                <a:latin typeface="Segoe UI"/>
                <a:ea typeface="+mn-ea"/>
                <a:cs typeface="+mn-cs"/>
              </a:endParaRPr>
            </a:p>
          </p:txBody>
        </p:sp>
        <p:sp>
          <p:nvSpPr>
            <p:cNvPr id="26" name="Arc 25">
              <a:extLst>
                <a:ext uri="{FF2B5EF4-FFF2-40B4-BE49-F238E27FC236}">
                  <a16:creationId xmlns:a16="http://schemas.microsoft.com/office/drawing/2014/main" id="{3C829ACE-5952-428F-AADD-5BBC84DB7022}"/>
                </a:ext>
              </a:extLst>
            </p:cNvPr>
            <p:cNvSpPr/>
            <p:nvPr/>
          </p:nvSpPr>
          <p:spPr bwMode="auto">
            <a:xfrm>
              <a:off x="671692" y="1520461"/>
              <a:ext cx="2106035" cy="2106029"/>
            </a:xfrm>
            <a:prstGeom prst="arc">
              <a:avLst>
                <a:gd name="adj1" fmla="val 15932152"/>
                <a:gd name="adj2" fmla="val 8858699"/>
              </a:avLst>
            </a:prstGeom>
            <a:noFill/>
            <a:ln w="3175">
              <a:solidFill>
                <a:schemeClr val="bg1">
                  <a:lumMod val="85000"/>
                </a:schemeClr>
              </a:solidFill>
              <a:headEnd type="oval" w="sm" len="sm"/>
              <a:tailEnd type="oval" w="sm" len="sm"/>
            </a:ln>
          </p:spPr>
          <p:txBody>
            <a:bodyPr wrap="square" lIns="179285" tIns="143428" rIns="179285" bIns="143428"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505050"/>
                </a:solidFill>
                <a:effectLst/>
                <a:uLnTx/>
                <a:uFillTx/>
                <a:latin typeface="Segoe UI"/>
                <a:ea typeface="+mn-ea"/>
                <a:cs typeface="+mn-cs"/>
              </a:endParaRPr>
            </a:p>
          </p:txBody>
        </p:sp>
      </p:grpSp>
      <p:grpSp>
        <p:nvGrpSpPr>
          <p:cNvPr id="64" name="Group 63">
            <a:extLst>
              <a:ext uri="{FF2B5EF4-FFF2-40B4-BE49-F238E27FC236}">
                <a16:creationId xmlns:a16="http://schemas.microsoft.com/office/drawing/2014/main" id="{30AB3211-A9F6-4D03-93B3-DE8A75AA906F}"/>
              </a:ext>
            </a:extLst>
          </p:cNvPr>
          <p:cNvGrpSpPr/>
          <p:nvPr/>
        </p:nvGrpSpPr>
        <p:grpSpPr>
          <a:xfrm>
            <a:off x="556358" y="3962001"/>
            <a:ext cx="2458622" cy="2334602"/>
            <a:chOff x="556358" y="3962001"/>
            <a:chExt cx="2458622" cy="2334602"/>
          </a:xfrm>
        </p:grpSpPr>
        <p:sp>
          <p:nvSpPr>
            <p:cNvPr id="49" name="Rectangle 48">
              <a:extLst>
                <a:ext uri="{FF2B5EF4-FFF2-40B4-BE49-F238E27FC236}">
                  <a16:creationId xmlns:a16="http://schemas.microsoft.com/office/drawing/2014/main" id="{06DE3A2F-0E94-46B5-A0F3-10CB6FF23CFC}"/>
                </a:ext>
              </a:extLst>
            </p:cNvPr>
            <p:cNvSpPr/>
            <p:nvPr/>
          </p:nvSpPr>
          <p:spPr bwMode="auto">
            <a:xfrm>
              <a:off x="923932" y="3962001"/>
              <a:ext cx="1723474" cy="689523"/>
            </a:xfrm>
            <a:prstGeom prst="rect">
              <a:avLst/>
            </a:prstGeom>
            <a:noFill/>
            <a:ln w="6350" cap="flat" cmpd="sng" algn="ctr">
              <a:noFill/>
              <a:prstDash val="solid"/>
              <a:headEnd type="none" w="med" len="med"/>
              <a:tailEnd type="none" w="med" len="med"/>
            </a:ln>
            <a:effectLst/>
          </p:spPr>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lvl="0" algn="ctr" defTabSz="700815" fontAlgn="base">
                <a:spcBef>
                  <a:spcPts val="300"/>
                </a:spcBef>
                <a:spcAft>
                  <a:spcPct val="0"/>
                </a:spcAft>
                <a:defRPr/>
              </a:pPr>
              <a:r>
                <a:rPr lang="en-US" sz="1800" kern="0" dirty="0">
                  <a:solidFill>
                    <a:schemeClr val="accent1"/>
                  </a:solidFill>
                  <a:latin typeface="Segoe UI Semibold" panose="020B0702040204020203" pitchFamily="34" charset="0"/>
                  <a:ea typeface="Segoe UI" pitchFamily="34" charset="0"/>
                  <a:cs typeface="Segoe UI Semibold" panose="020B0702040204020203" pitchFamily="34" charset="0"/>
                </a:rPr>
                <a:t>Security </a:t>
              </a:r>
            </a:p>
            <a:p>
              <a:pPr lvl="0" algn="ctr" defTabSz="700815" fontAlgn="base">
                <a:spcBef>
                  <a:spcPts val="300"/>
                </a:spcBef>
                <a:spcAft>
                  <a:spcPct val="0"/>
                </a:spcAft>
                <a:defRPr/>
              </a:pPr>
              <a:r>
                <a:rPr lang="en-US" sz="1800" kern="0" dirty="0">
                  <a:solidFill>
                    <a:schemeClr val="accent1"/>
                  </a:solidFill>
                  <a:latin typeface="Segoe UI Semibold" panose="020B0702040204020203" pitchFamily="34" charset="0"/>
                  <a:ea typeface="Segoe UI" pitchFamily="34" charset="0"/>
                  <a:cs typeface="Segoe UI Semibold" panose="020B0702040204020203" pitchFamily="34" charset="0"/>
                </a:rPr>
                <a:t>and regulation</a:t>
              </a:r>
            </a:p>
          </p:txBody>
        </p:sp>
        <p:sp>
          <p:nvSpPr>
            <p:cNvPr id="50" name="Rectangle 49">
              <a:extLst>
                <a:ext uri="{FF2B5EF4-FFF2-40B4-BE49-F238E27FC236}">
                  <a16:creationId xmlns:a16="http://schemas.microsoft.com/office/drawing/2014/main" id="{39DB39E6-A1B8-4F2A-A765-9F88D511BCED}"/>
                </a:ext>
              </a:extLst>
            </p:cNvPr>
            <p:cNvSpPr/>
            <p:nvPr/>
          </p:nvSpPr>
          <p:spPr bwMode="auto">
            <a:xfrm>
              <a:off x="556358" y="4746170"/>
              <a:ext cx="2458622" cy="1550433"/>
            </a:xfrm>
            <a:prstGeom prst="rect">
              <a:avLst/>
            </a:prstGeom>
            <a:noFill/>
            <a:ln w="6350" cap="flat" cmpd="sng" algn="ctr">
              <a:noFill/>
              <a:prstDash val="solid"/>
              <a:headEnd type="none" w="med" len="med"/>
              <a:tailEnd type="none" w="med" len="med"/>
            </a:ln>
            <a:effectLst/>
          </p:spPr>
          <p:txBody>
            <a:bodyPr rot="0" spcFirstLastPara="0" vertOverflow="overflow" horzOverflow="overflow" vert="horz" wrap="square" lIns="0" tIns="45713" rIns="0" bIns="45713" numCol="1" spcCol="0" rtlCol="0" fromWordArt="0" anchor="t" anchorCtr="0" forceAA="0" compatLnSpc="1">
              <a:prstTxWarp prst="textNoShape">
                <a:avLst/>
              </a:prstTxWarp>
              <a:noAutofit/>
            </a:bodyPr>
            <a:lstStyle/>
            <a:p>
              <a:pPr algn="ctr" defTabSz="932060">
                <a:spcBef>
                  <a:spcPts val="1198"/>
                </a:spcBef>
                <a:defRPr/>
              </a:pPr>
              <a:r>
                <a:rPr lang="en-US" sz="1600" dirty="0">
                  <a:cs typeface="Segoe UI Semilight" panose="020B0402040204020203" pitchFamily="34" charset="0"/>
                </a:rPr>
                <a:t>Financial Services</a:t>
              </a:r>
            </a:p>
            <a:p>
              <a:pPr algn="ctr" defTabSz="932060">
                <a:spcBef>
                  <a:spcPts val="1198"/>
                </a:spcBef>
                <a:defRPr/>
              </a:pPr>
              <a:r>
                <a:rPr lang="en-US" sz="1600" dirty="0">
                  <a:cs typeface="Segoe UI Semilight" panose="020B0402040204020203" pitchFamily="34" charset="0"/>
                </a:rPr>
                <a:t>Healthcare</a:t>
              </a:r>
            </a:p>
            <a:p>
              <a:pPr algn="ctr" defTabSz="932060">
                <a:spcBef>
                  <a:spcPts val="1198"/>
                </a:spcBef>
                <a:defRPr/>
              </a:pPr>
              <a:r>
                <a:rPr lang="en-US" sz="1600" dirty="0">
                  <a:cs typeface="Segoe UI Semilight" panose="020B0402040204020203" pitchFamily="34" charset="0"/>
                </a:rPr>
                <a:t>Government</a:t>
              </a:r>
            </a:p>
          </p:txBody>
        </p:sp>
      </p:grpSp>
      <p:grpSp>
        <p:nvGrpSpPr>
          <p:cNvPr id="46" name="Group 45">
            <a:extLst>
              <a:ext uri="{FF2B5EF4-FFF2-40B4-BE49-F238E27FC236}">
                <a16:creationId xmlns:a16="http://schemas.microsoft.com/office/drawing/2014/main" id="{D177ADB9-B834-4BBB-AD8F-45D6F393C8C0}"/>
              </a:ext>
            </a:extLst>
          </p:cNvPr>
          <p:cNvGrpSpPr/>
          <p:nvPr/>
        </p:nvGrpSpPr>
        <p:grpSpPr>
          <a:xfrm>
            <a:off x="3605840" y="1377188"/>
            <a:ext cx="2392582" cy="2392576"/>
            <a:chOff x="3554193" y="1377188"/>
            <a:chExt cx="2392582" cy="2392576"/>
          </a:xfrm>
        </p:grpSpPr>
        <p:pic>
          <p:nvPicPr>
            <p:cNvPr id="40" name="Picture 39">
              <a:extLst>
                <a:ext uri="{FF2B5EF4-FFF2-40B4-BE49-F238E27FC236}">
                  <a16:creationId xmlns:a16="http://schemas.microsoft.com/office/drawing/2014/main" id="{F75ED583-90B3-4D1E-870D-F3B4C60F1C8B}"/>
                </a:ext>
              </a:extLst>
            </p:cNvPr>
            <p:cNvPicPr>
              <a:picLocks noChangeAspect="1"/>
            </p:cNvPicPr>
            <p:nvPr/>
          </p:nvPicPr>
          <p:blipFill rotWithShape="1">
            <a:blip r:embed="rId9">
              <a:extLst>
                <a:ext uri="{28A0092B-C50C-407E-A947-70E740481C1C}">
                  <a14:useLocalDpi xmlns:a14="http://schemas.microsoft.com/office/drawing/2010/main" val="0"/>
                </a:ext>
              </a:extLst>
            </a:blip>
            <a:srcRect l="3252" t="1395" r="4199" b="6144"/>
            <a:stretch/>
          </p:blipFill>
          <p:spPr>
            <a:xfrm>
              <a:off x="3829959" y="1683720"/>
              <a:ext cx="1779512" cy="1779511"/>
            </a:xfrm>
            <a:custGeom>
              <a:avLst/>
              <a:gdLst>
                <a:gd name="connsiteX0" fmla="*/ 889756 w 1779512"/>
                <a:gd name="connsiteY0" fmla="*/ 0 h 1779511"/>
                <a:gd name="connsiteX1" fmla="*/ 1779512 w 1779512"/>
                <a:gd name="connsiteY1" fmla="*/ 889756 h 1779511"/>
                <a:gd name="connsiteX2" fmla="*/ 889756 w 1779512"/>
                <a:gd name="connsiteY2" fmla="*/ 1779511 h 1779511"/>
                <a:gd name="connsiteX3" fmla="*/ 0 w 1779512"/>
                <a:gd name="connsiteY3" fmla="*/ 889756 h 1779511"/>
                <a:gd name="connsiteX4" fmla="*/ 889756 w 1779512"/>
                <a:gd name="connsiteY4" fmla="*/ 0 h 1779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512" h="1779511">
                  <a:moveTo>
                    <a:pt x="889756" y="0"/>
                  </a:moveTo>
                  <a:cubicBezTo>
                    <a:pt x="1381155" y="0"/>
                    <a:pt x="1779512" y="398358"/>
                    <a:pt x="1779512" y="889756"/>
                  </a:cubicBezTo>
                  <a:cubicBezTo>
                    <a:pt x="1779512" y="1381154"/>
                    <a:pt x="1381155" y="1779511"/>
                    <a:pt x="889756" y="1779511"/>
                  </a:cubicBezTo>
                  <a:cubicBezTo>
                    <a:pt x="398359" y="1779511"/>
                    <a:pt x="0" y="1381154"/>
                    <a:pt x="0" y="889756"/>
                  </a:cubicBezTo>
                  <a:cubicBezTo>
                    <a:pt x="0" y="398358"/>
                    <a:pt x="398359" y="0"/>
                    <a:pt x="889756" y="0"/>
                  </a:cubicBezTo>
                  <a:close/>
                </a:path>
              </a:pathLst>
            </a:custGeom>
          </p:spPr>
        </p:pic>
        <p:sp>
          <p:nvSpPr>
            <p:cNvPr id="27" name="Arc 26">
              <a:extLst>
                <a:ext uri="{FF2B5EF4-FFF2-40B4-BE49-F238E27FC236}">
                  <a16:creationId xmlns:a16="http://schemas.microsoft.com/office/drawing/2014/main" id="{2D81C4A1-4E32-4DA0-9D91-9E53D66B4D74}"/>
                </a:ext>
              </a:extLst>
            </p:cNvPr>
            <p:cNvSpPr/>
            <p:nvPr/>
          </p:nvSpPr>
          <p:spPr bwMode="auto">
            <a:xfrm>
              <a:off x="3554193" y="1377188"/>
              <a:ext cx="2392582" cy="2392576"/>
            </a:xfrm>
            <a:prstGeom prst="arc">
              <a:avLst>
                <a:gd name="adj1" fmla="val 5831787"/>
                <a:gd name="adj2" fmla="val 0"/>
              </a:avLst>
            </a:prstGeom>
            <a:noFill/>
            <a:ln w="3175">
              <a:solidFill>
                <a:schemeClr val="bg1">
                  <a:lumMod val="85000"/>
                </a:schemeClr>
              </a:solidFill>
              <a:headEnd type="oval" w="sm" len="sm"/>
              <a:tailEnd type="oval" w="sm" len="sm"/>
            </a:ln>
          </p:spPr>
          <p:txBody>
            <a:bodyPr wrap="square" lIns="179285" tIns="143428" rIns="179285" bIns="143428"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505050"/>
                </a:solidFill>
                <a:effectLst/>
                <a:uLnTx/>
                <a:uFillTx/>
                <a:latin typeface="Segoe UI"/>
                <a:ea typeface="+mn-ea"/>
                <a:cs typeface="+mn-cs"/>
              </a:endParaRPr>
            </a:p>
          </p:txBody>
        </p:sp>
        <p:sp>
          <p:nvSpPr>
            <p:cNvPr id="28" name="Arc 27">
              <a:extLst>
                <a:ext uri="{FF2B5EF4-FFF2-40B4-BE49-F238E27FC236}">
                  <a16:creationId xmlns:a16="http://schemas.microsoft.com/office/drawing/2014/main" id="{9CC03CA3-C388-4A82-9A49-F47EE1A8936E}"/>
                </a:ext>
              </a:extLst>
            </p:cNvPr>
            <p:cNvSpPr/>
            <p:nvPr/>
          </p:nvSpPr>
          <p:spPr bwMode="auto">
            <a:xfrm>
              <a:off x="3697467" y="1520462"/>
              <a:ext cx="2106035" cy="2106029"/>
            </a:xfrm>
            <a:prstGeom prst="arc">
              <a:avLst>
                <a:gd name="adj1" fmla="val 15932152"/>
                <a:gd name="adj2" fmla="val 8858699"/>
              </a:avLst>
            </a:prstGeom>
            <a:noFill/>
            <a:ln w="3175">
              <a:solidFill>
                <a:schemeClr val="bg1">
                  <a:lumMod val="85000"/>
                </a:schemeClr>
              </a:solidFill>
              <a:headEnd type="oval" w="sm" len="sm"/>
              <a:tailEnd type="oval" w="sm" len="sm"/>
            </a:ln>
          </p:spPr>
          <p:txBody>
            <a:bodyPr wrap="square" lIns="179285" tIns="143428" rIns="179285" bIns="143428"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505050"/>
                </a:solidFill>
                <a:effectLst/>
                <a:uLnTx/>
                <a:uFillTx/>
                <a:latin typeface="Segoe UI"/>
                <a:ea typeface="+mn-ea"/>
                <a:cs typeface="+mn-cs"/>
              </a:endParaRPr>
            </a:p>
          </p:txBody>
        </p:sp>
      </p:grpSp>
      <p:grpSp>
        <p:nvGrpSpPr>
          <p:cNvPr id="65" name="Group 64">
            <a:extLst>
              <a:ext uri="{FF2B5EF4-FFF2-40B4-BE49-F238E27FC236}">
                <a16:creationId xmlns:a16="http://schemas.microsoft.com/office/drawing/2014/main" id="{62BF4371-47EB-4860-9405-89D8918A73EC}"/>
              </a:ext>
            </a:extLst>
          </p:cNvPr>
          <p:cNvGrpSpPr/>
          <p:nvPr/>
        </p:nvGrpSpPr>
        <p:grpSpPr>
          <a:xfrm>
            <a:off x="3572820" y="3962000"/>
            <a:ext cx="2458622" cy="2334602"/>
            <a:chOff x="3572820" y="3962000"/>
            <a:chExt cx="2458622" cy="2334602"/>
          </a:xfrm>
        </p:grpSpPr>
        <p:sp>
          <p:nvSpPr>
            <p:cNvPr id="51" name="Rectangle 50">
              <a:extLst>
                <a:ext uri="{FF2B5EF4-FFF2-40B4-BE49-F238E27FC236}">
                  <a16:creationId xmlns:a16="http://schemas.microsoft.com/office/drawing/2014/main" id="{1E034119-459D-4A04-B3D0-57C38345821D}"/>
                </a:ext>
              </a:extLst>
            </p:cNvPr>
            <p:cNvSpPr/>
            <p:nvPr/>
          </p:nvSpPr>
          <p:spPr bwMode="auto">
            <a:xfrm>
              <a:off x="3940394" y="3962000"/>
              <a:ext cx="1723474" cy="689523"/>
            </a:xfrm>
            <a:prstGeom prst="rect">
              <a:avLst/>
            </a:prstGeom>
            <a:noFill/>
            <a:ln w="6350" cap="flat" cmpd="sng" algn="ctr">
              <a:noFill/>
              <a:prstDash val="solid"/>
              <a:headEnd type="none" w="med" len="med"/>
              <a:tailEnd type="none" w="med" len="med"/>
            </a:ln>
            <a:effectLst/>
          </p:spPr>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lvl="0" algn="ctr" defTabSz="700815" fontAlgn="base">
                <a:spcBef>
                  <a:spcPts val="300"/>
                </a:spcBef>
                <a:spcAft>
                  <a:spcPct val="0"/>
                </a:spcAft>
                <a:defRPr/>
              </a:pPr>
              <a:r>
                <a:rPr lang="en-US" sz="1800" kern="0" dirty="0">
                  <a:solidFill>
                    <a:schemeClr val="accent1"/>
                  </a:solidFill>
                  <a:latin typeface="Segoe UI Semibold" panose="020B0702040204020203" pitchFamily="34" charset="0"/>
                  <a:ea typeface="Segoe UI" pitchFamily="34" charset="0"/>
                  <a:cs typeface="Segoe UI Semibold" panose="020B0702040204020203" pitchFamily="34" charset="0"/>
                </a:rPr>
                <a:t>Elastic</a:t>
              </a:r>
            </a:p>
            <a:p>
              <a:pPr lvl="0" algn="ctr" defTabSz="700815" fontAlgn="base">
                <a:spcBef>
                  <a:spcPts val="300"/>
                </a:spcBef>
                <a:spcAft>
                  <a:spcPct val="0"/>
                </a:spcAft>
                <a:defRPr/>
              </a:pPr>
              <a:r>
                <a:rPr lang="en-US" sz="1800" kern="0" dirty="0">
                  <a:solidFill>
                    <a:schemeClr val="accent1"/>
                  </a:solidFill>
                  <a:latin typeface="Segoe UI Semibold" panose="020B0702040204020203" pitchFamily="34" charset="0"/>
                  <a:ea typeface="Segoe UI" pitchFamily="34" charset="0"/>
                  <a:cs typeface="Segoe UI Semibold" panose="020B0702040204020203" pitchFamily="34" charset="0"/>
                </a:rPr>
                <a:t>workforce</a:t>
              </a:r>
            </a:p>
          </p:txBody>
        </p:sp>
        <p:sp>
          <p:nvSpPr>
            <p:cNvPr id="52" name="Rectangle 51">
              <a:extLst>
                <a:ext uri="{FF2B5EF4-FFF2-40B4-BE49-F238E27FC236}">
                  <a16:creationId xmlns:a16="http://schemas.microsoft.com/office/drawing/2014/main" id="{CB788684-1F38-4558-90FA-D4EA92EB320B}"/>
                </a:ext>
              </a:extLst>
            </p:cNvPr>
            <p:cNvSpPr/>
            <p:nvPr/>
          </p:nvSpPr>
          <p:spPr bwMode="auto">
            <a:xfrm>
              <a:off x="3572820" y="4746169"/>
              <a:ext cx="2458622" cy="1550433"/>
            </a:xfrm>
            <a:prstGeom prst="rect">
              <a:avLst/>
            </a:prstGeom>
            <a:noFill/>
            <a:ln w="6350" cap="flat" cmpd="sng" algn="ctr">
              <a:noFill/>
              <a:prstDash val="solid"/>
              <a:headEnd type="none" w="med" len="med"/>
              <a:tailEnd type="none" w="med" len="med"/>
            </a:ln>
            <a:effectLst/>
          </p:spPr>
          <p:txBody>
            <a:bodyPr rot="0" spcFirstLastPara="0" vertOverflow="overflow" horzOverflow="overflow" vert="horz" wrap="square" lIns="0" tIns="45713" rIns="0" bIns="45713" numCol="1" spcCol="0" rtlCol="0" fromWordArt="0" anchor="t" anchorCtr="0" forceAA="0" compatLnSpc="1">
              <a:prstTxWarp prst="textNoShape">
                <a:avLst/>
              </a:prstTxWarp>
              <a:noAutofit/>
            </a:bodyPr>
            <a:lstStyle/>
            <a:p>
              <a:pPr algn="ctr" defTabSz="932060">
                <a:spcBef>
                  <a:spcPts val="1198"/>
                </a:spcBef>
                <a:defRPr/>
              </a:pPr>
              <a:r>
                <a:rPr lang="en-US" sz="1600" dirty="0">
                  <a:cs typeface="Segoe UI Semilight" panose="020B0402040204020203" pitchFamily="34" charset="0"/>
                </a:rPr>
                <a:t>Mergers and acquisition</a:t>
              </a:r>
            </a:p>
            <a:p>
              <a:pPr algn="ctr" defTabSz="932060">
                <a:spcBef>
                  <a:spcPts val="1198"/>
                </a:spcBef>
                <a:defRPr/>
              </a:pPr>
              <a:r>
                <a:rPr lang="en-US" sz="1600" dirty="0">
                  <a:cs typeface="Segoe UI Semilight" panose="020B0402040204020203" pitchFamily="34" charset="0"/>
                </a:rPr>
                <a:t>Short term employees</a:t>
              </a:r>
            </a:p>
            <a:p>
              <a:pPr algn="ctr" defTabSz="932060">
                <a:spcBef>
                  <a:spcPts val="1198"/>
                </a:spcBef>
                <a:defRPr/>
              </a:pPr>
              <a:r>
                <a:rPr lang="en-US" sz="1600" dirty="0">
                  <a:cs typeface="Segoe UI Semilight" panose="020B0402040204020203" pitchFamily="34" charset="0"/>
                </a:rPr>
                <a:t>Contractor</a:t>
              </a:r>
              <a:br>
                <a:rPr lang="en-US" sz="1600" dirty="0">
                  <a:cs typeface="Segoe UI Semilight" panose="020B0402040204020203" pitchFamily="34" charset="0"/>
                </a:rPr>
              </a:br>
              <a:r>
                <a:rPr lang="en-US" sz="1600" dirty="0">
                  <a:cs typeface="Segoe UI Semilight" panose="020B0402040204020203" pitchFamily="34" charset="0"/>
                </a:rPr>
                <a:t>and partner access</a:t>
              </a:r>
            </a:p>
          </p:txBody>
        </p:sp>
      </p:grpSp>
      <p:grpSp>
        <p:nvGrpSpPr>
          <p:cNvPr id="47" name="Group 46">
            <a:extLst>
              <a:ext uri="{FF2B5EF4-FFF2-40B4-BE49-F238E27FC236}">
                <a16:creationId xmlns:a16="http://schemas.microsoft.com/office/drawing/2014/main" id="{28DCADDF-02EF-40E2-B4E0-91044894024E}"/>
              </a:ext>
            </a:extLst>
          </p:cNvPr>
          <p:cNvGrpSpPr/>
          <p:nvPr/>
        </p:nvGrpSpPr>
        <p:grpSpPr>
          <a:xfrm>
            <a:off x="6622302" y="1377188"/>
            <a:ext cx="2392582" cy="2392576"/>
            <a:chOff x="6579968" y="1377188"/>
            <a:chExt cx="2392582" cy="2392576"/>
          </a:xfrm>
        </p:grpSpPr>
        <p:pic>
          <p:nvPicPr>
            <p:cNvPr id="42" name="Picture 41" descr="A person sitting on a bench in front of a window&#10;&#10;Description generated with high confidence">
              <a:extLst>
                <a:ext uri="{FF2B5EF4-FFF2-40B4-BE49-F238E27FC236}">
                  <a16:creationId xmlns:a16="http://schemas.microsoft.com/office/drawing/2014/main" id="{C29DA5D9-650E-4BDB-BD99-52FE34F4D17B}"/>
                </a:ext>
              </a:extLst>
            </p:cNvPr>
            <p:cNvPicPr>
              <a:picLocks noChangeAspect="1"/>
            </p:cNvPicPr>
            <p:nvPr/>
          </p:nvPicPr>
          <p:blipFill rotWithShape="1">
            <a:blip r:embed="rId10">
              <a:extLst>
                <a:ext uri="{28A0092B-C50C-407E-A947-70E740481C1C}">
                  <a14:useLocalDpi xmlns:a14="http://schemas.microsoft.com/office/drawing/2010/main" val="0"/>
                </a:ext>
              </a:extLst>
            </a:blip>
            <a:srcRect l="2427" t="3113" r="2343" b="1818"/>
            <a:stretch/>
          </p:blipFill>
          <p:spPr>
            <a:xfrm>
              <a:off x="6855734" y="1683720"/>
              <a:ext cx="1779512" cy="1779511"/>
            </a:xfrm>
            <a:custGeom>
              <a:avLst/>
              <a:gdLst>
                <a:gd name="connsiteX0" fmla="*/ 889756 w 1779512"/>
                <a:gd name="connsiteY0" fmla="*/ 0 h 1779511"/>
                <a:gd name="connsiteX1" fmla="*/ 1779512 w 1779512"/>
                <a:gd name="connsiteY1" fmla="*/ 889756 h 1779511"/>
                <a:gd name="connsiteX2" fmla="*/ 889756 w 1779512"/>
                <a:gd name="connsiteY2" fmla="*/ 1779511 h 1779511"/>
                <a:gd name="connsiteX3" fmla="*/ 0 w 1779512"/>
                <a:gd name="connsiteY3" fmla="*/ 889756 h 1779511"/>
                <a:gd name="connsiteX4" fmla="*/ 889756 w 1779512"/>
                <a:gd name="connsiteY4" fmla="*/ 0 h 1779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512" h="1779511">
                  <a:moveTo>
                    <a:pt x="889756" y="0"/>
                  </a:moveTo>
                  <a:cubicBezTo>
                    <a:pt x="1381155" y="0"/>
                    <a:pt x="1779512" y="398358"/>
                    <a:pt x="1779512" y="889756"/>
                  </a:cubicBezTo>
                  <a:cubicBezTo>
                    <a:pt x="1779512" y="1381154"/>
                    <a:pt x="1381155" y="1779511"/>
                    <a:pt x="889756" y="1779511"/>
                  </a:cubicBezTo>
                  <a:cubicBezTo>
                    <a:pt x="398359" y="1779511"/>
                    <a:pt x="0" y="1381154"/>
                    <a:pt x="0" y="889756"/>
                  </a:cubicBezTo>
                  <a:cubicBezTo>
                    <a:pt x="0" y="398358"/>
                    <a:pt x="398359" y="0"/>
                    <a:pt x="889756" y="0"/>
                  </a:cubicBezTo>
                  <a:close/>
                </a:path>
              </a:pathLst>
            </a:custGeom>
          </p:spPr>
        </p:pic>
        <p:sp>
          <p:nvSpPr>
            <p:cNvPr id="29" name="Arc 28">
              <a:extLst>
                <a:ext uri="{FF2B5EF4-FFF2-40B4-BE49-F238E27FC236}">
                  <a16:creationId xmlns:a16="http://schemas.microsoft.com/office/drawing/2014/main" id="{9D4A6AC9-F20E-46B6-9BAF-B7A5B08E0AEC}"/>
                </a:ext>
              </a:extLst>
            </p:cNvPr>
            <p:cNvSpPr/>
            <p:nvPr/>
          </p:nvSpPr>
          <p:spPr bwMode="auto">
            <a:xfrm>
              <a:off x="6579968" y="1377188"/>
              <a:ext cx="2392582" cy="2392576"/>
            </a:xfrm>
            <a:prstGeom prst="arc">
              <a:avLst>
                <a:gd name="adj1" fmla="val 5831787"/>
                <a:gd name="adj2" fmla="val 0"/>
              </a:avLst>
            </a:prstGeom>
            <a:noFill/>
            <a:ln w="3175">
              <a:solidFill>
                <a:schemeClr val="bg1">
                  <a:lumMod val="85000"/>
                </a:schemeClr>
              </a:solidFill>
              <a:headEnd type="oval" w="sm" len="sm"/>
              <a:tailEnd type="oval" w="sm" len="sm"/>
            </a:ln>
          </p:spPr>
          <p:txBody>
            <a:bodyPr wrap="square" lIns="179285" tIns="143428" rIns="179285" bIns="143428"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505050"/>
                </a:solidFill>
                <a:effectLst/>
                <a:uLnTx/>
                <a:uFillTx/>
                <a:latin typeface="Segoe UI"/>
                <a:ea typeface="+mn-ea"/>
                <a:cs typeface="+mn-cs"/>
              </a:endParaRPr>
            </a:p>
          </p:txBody>
        </p:sp>
        <p:sp>
          <p:nvSpPr>
            <p:cNvPr id="30" name="Arc 29">
              <a:extLst>
                <a:ext uri="{FF2B5EF4-FFF2-40B4-BE49-F238E27FC236}">
                  <a16:creationId xmlns:a16="http://schemas.microsoft.com/office/drawing/2014/main" id="{77886E04-9870-4F51-82DC-5298B65971ED}"/>
                </a:ext>
              </a:extLst>
            </p:cNvPr>
            <p:cNvSpPr/>
            <p:nvPr/>
          </p:nvSpPr>
          <p:spPr bwMode="auto">
            <a:xfrm>
              <a:off x="6723242" y="1520462"/>
              <a:ext cx="2106035" cy="2106029"/>
            </a:xfrm>
            <a:prstGeom prst="arc">
              <a:avLst>
                <a:gd name="adj1" fmla="val 15932152"/>
                <a:gd name="adj2" fmla="val 8858699"/>
              </a:avLst>
            </a:prstGeom>
            <a:noFill/>
            <a:ln w="3175">
              <a:solidFill>
                <a:schemeClr val="bg1">
                  <a:lumMod val="85000"/>
                </a:schemeClr>
              </a:solidFill>
              <a:headEnd type="oval" w="sm" len="sm"/>
              <a:tailEnd type="oval" w="sm" len="sm"/>
            </a:ln>
          </p:spPr>
          <p:txBody>
            <a:bodyPr wrap="square" lIns="179285" tIns="143428" rIns="179285" bIns="143428"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505050"/>
                </a:solidFill>
                <a:effectLst/>
                <a:uLnTx/>
                <a:uFillTx/>
                <a:latin typeface="Segoe UI"/>
                <a:ea typeface="+mn-ea"/>
                <a:cs typeface="+mn-cs"/>
              </a:endParaRPr>
            </a:p>
          </p:txBody>
        </p:sp>
      </p:grpSp>
      <p:grpSp>
        <p:nvGrpSpPr>
          <p:cNvPr id="66" name="Group 65">
            <a:extLst>
              <a:ext uri="{FF2B5EF4-FFF2-40B4-BE49-F238E27FC236}">
                <a16:creationId xmlns:a16="http://schemas.microsoft.com/office/drawing/2014/main" id="{DD65EBAE-74BA-49F8-838C-929E17FE0B3C}"/>
              </a:ext>
            </a:extLst>
          </p:cNvPr>
          <p:cNvGrpSpPr/>
          <p:nvPr/>
        </p:nvGrpSpPr>
        <p:grpSpPr>
          <a:xfrm>
            <a:off x="6589282" y="3959403"/>
            <a:ext cx="2458622" cy="2334602"/>
            <a:chOff x="6589282" y="3959403"/>
            <a:chExt cx="2458622" cy="2334602"/>
          </a:xfrm>
        </p:grpSpPr>
        <p:sp>
          <p:nvSpPr>
            <p:cNvPr id="53" name="Rectangle 52">
              <a:extLst>
                <a:ext uri="{FF2B5EF4-FFF2-40B4-BE49-F238E27FC236}">
                  <a16:creationId xmlns:a16="http://schemas.microsoft.com/office/drawing/2014/main" id="{A2C66C25-9473-4A6A-8085-89B32978CC06}"/>
                </a:ext>
              </a:extLst>
            </p:cNvPr>
            <p:cNvSpPr/>
            <p:nvPr/>
          </p:nvSpPr>
          <p:spPr bwMode="auto">
            <a:xfrm>
              <a:off x="6956856" y="3959403"/>
              <a:ext cx="1723474" cy="689523"/>
            </a:xfrm>
            <a:prstGeom prst="rect">
              <a:avLst/>
            </a:prstGeom>
            <a:noFill/>
            <a:ln w="6350" cap="flat" cmpd="sng" algn="ctr">
              <a:noFill/>
              <a:prstDash val="solid"/>
              <a:headEnd type="none" w="med" len="med"/>
              <a:tailEnd type="none" w="med" len="med"/>
            </a:ln>
            <a:effectLst/>
          </p:spPr>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lvl="0" algn="ctr" defTabSz="700815" fontAlgn="base">
                <a:spcBef>
                  <a:spcPts val="300"/>
                </a:spcBef>
                <a:spcAft>
                  <a:spcPct val="0"/>
                </a:spcAft>
                <a:defRPr/>
              </a:pPr>
              <a:r>
                <a:rPr lang="en-US" sz="1800" kern="0" dirty="0">
                  <a:solidFill>
                    <a:schemeClr val="accent1"/>
                  </a:solidFill>
                  <a:latin typeface="Segoe UI Semibold" panose="020B0702040204020203" pitchFamily="34" charset="0"/>
                  <a:ea typeface="Segoe UI" pitchFamily="34" charset="0"/>
                  <a:cs typeface="Segoe UI Semibold" panose="020B0702040204020203" pitchFamily="34" charset="0"/>
                </a:rPr>
                <a:t>Specific</a:t>
              </a:r>
            </a:p>
            <a:p>
              <a:pPr lvl="0" algn="ctr" defTabSz="700815" fontAlgn="base">
                <a:spcBef>
                  <a:spcPts val="300"/>
                </a:spcBef>
                <a:spcAft>
                  <a:spcPct val="0"/>
                </a:spcAft>
                <a:defRPr/>
              </a:pPr>
              <a:r>
                <a:rPr lang="en-US" sz="1800" kern="0" dirty="0">
                  <a:solidFill>
                    <a:schemeClr val="accent1"/>
                  </a:solidFill>
                  <a:latin typeface="Segoe UI Semibold" panose="020B0702040204020203" pitchFamily="34" charset="0"/>
                  <a:ea typeface="Segoe UI" pitchFamily="34" charset="0"/>
                  <a:cs typeface="Segoe UI Semibold" panose="020B0702040204020203" pitchFamily="34" charset="0"/>
                </a:rPr>
                <a:t>employees</a:t>
              </a:r>
            </a:p>
          </p:txBody>
        </p:sp>
        <p:sp>
          <p:nvSpPr>
            <p:cNvPr id="54" name="Rectangle 53">
              <a:extLst>
                <a:ext uri="{FF2B5EF4-FFF2-40B4-BE49-F238E27FC236}">
                  <a16:creationId xmlns:a16="http://schemas.microsoft.com/office/drawing/2014/main" id="{4515FD59-0AAC-475F-B767-EF2279471D5D}"/>
                </a:ext>
              </a:extLst>
            </p:cNvPr>
            <p:cNvSpPr/>
            <p:nvPr/>
          </p:nvSpPr>
          <p:spPr bwMode="auto">
            <a:xfrm>
              <a:off x="6589282" y="4743572"/>
              <a:ext cx="2458622" cy="1550433"/>
            </a:xfrm>
            <a:prstGeom prst="rect">
              <a:avLst/>
            </a:prstGeom>
            <a:noFill/>
            <a:ln w="6350" cap="flat" cmpd="sng" algn="ctr">
              <a:noFill/>
              <a:prstDash val="solid"/>
              <a:headEnd type="none" w="med" len="med"/>
              <a:tailEnd type="none" w="med" len="med"/>
            </a:ln>
            <a:effectLst/>
          </p:spPr>
          <p:txBody>
            <a:bodyPr rot="0" spcFirstLastPara="0" vertOverflow="overflow" horzOverflow="overflow" vert="horz" wrap="square" lIns="0" tIns="45713" rIns="0" bIns="45713" numCol="1" spcCol="0" rtlCol="0" fromWordArt="0" anchor="t" anchorCtr="0" forceAA="0" compatLnSpc="1">
              <a:prstTxWarp prst="textNoShape">
                <a:avLst/>
              </a:prstTxWarp>
              <a:noAutofit/>
            </a:bodyPr>
            <a:lstStyle/>
            <a:p>
              <a:pPr algn="ctr" defTabSz="932060">
                <a:spcBef>
                  <a:spcPts val="1198"/>
                </a:spcBef>
                <a:defRPr/>
              </a:pPr>
              <a:r>
                <a:rPr lang="en-US" sz="1600" dirty="0">
                  <a:cs typeface="Segoe UI Semilight" panose="020B0402040204020203" pitchFamily="34" charset="0"/>
                </a:rPr>
                <a:t>BYOD and mobile</a:t>
              </a:r>
            </a:p>
            <a:p>
              <a:pPr algn="ctr" defTabSz="932060">
                <a:spcBef>
                  <a:spcPts val="1198"/>
                </a:spcBef>
                <a:defRPr/>
              </a:pPr>
              <a:r>
                <a:rPr lang="en-US" sz="1600" dirty="0">
                  <a:cs typeface="Segoe UI Semilight" panose="020B0402040204020203" pitchFamily="34" charset="0"/>
                </a:rPr>
                <a:t>Call centers</a:t>
              </a:r>
            </a:p>
            <a:p>
              <a:pPr algn="ctr" defTabSz="932060">
                <a:spcBef>
                  <a:spcPts val="1198"/>
                </a:spcBef>
                <a:defRPr/>
              </a:pPr>
              <a:r>
                <a:rPr lang="en-US" sz="1600" dirty="0">
                  <a:cs typeface="Segoe UI Semilight" panose="020B0402040204020203" pitchFamily="34" charset="0"/>
                </a:rPr>
                <a:t>Branch workers</a:t>
              </a:r>
            </a:p>
          </p:txBody>
        </p:sp>
      </p:grpSp>
      <p:grpSp>
        <p:nvGrpSpPr>
          <p:cNvPr id="48" name="Group 47">
            <a:extLst>
              <a:ext uri="{FF2B5EF4-FFF2-40B4-BE49-F238E27FC236}">
                <a16:creationId xmlns:a16="http://schemas.microsoft.com/office/drawing/2014/main" id="{6B573E0A-EE3D-426E-BD2A-BE06FADDD373}"/>
              </a:ext>
            </a:extLst>
          </p:cNvPr>
          <p:cNvGrpSpPr/>
          <p:nvPr/>
        </p:nvGrpSpPr>
        <p:grpSpPr>
          <a:xfrm>
            <a:off x="9638763" y="1377188"/>
            <a:ext cx="2392582" cy="2392576"/>
            <a:chOff x="9605743" y="1377188"/>
            <a:chExt cx="2392582" cy="2392576"/>
          </a:xfrm>
        </p:grpSpPr>
        <p:pic>
          <p:nvPicPr>
            <p:cNvPr id="44" name="Picture 43" descr="A person standing in a kitchen&#10;&#10;Description generated with high confidence">
              <a:extLst>
                <a:ext uri="{FF2B5EF4-FFF2-40B4-BE49-F238E27FC236}">
                  <a16:creationId xmlns:a16="http://schemas.microsoft.com/office/drawing/2014/main" id="{D8844DFA-7CF8-45B2-B3EB-258B3C04380A}"/>
                </a:ext>
              </a:extLst>
            </p:cNvPr>
            <p:cNvPicPr>
              <a:picLocks noChangeAspect="1"/>
            </p:cNvPicPr>
            <p:nvPr/>
          </p:nvPicPr>
          <p:blipFill rotWithShape="1">
            <a:blip r:embed="rId11">
              <a:extLst>
                <a:ext uri="{28A0092B-C50C-407E-A947-70E740481C1C}">
                  <a14:useLocalDpi xmlns:a14="http://schemas.microsoft.com/office/drawing/2010/main" val="0"/>
                </a:ext>
              </a:extLst>
            </a:blip>
            <a:srcRect l="4392" t="4584" r="5571" b="6215"/>
            <a:stretch/>
          </p:blipFill>
          <p:spPr>
            <a:xfrm>
              <a:off x="9881509" y="1683720"/>
              <a:ext cx="1779512" cy="1779511"/>
            </a:xfrm>
            <a:custGeom>
              <a:avLst/>
              <a:gdLst>
                <a:gd name="connsiteX0" fmla="*/ 889756 w 1779512"/>
                <a:gd name="connsiteY0" fmla="*/ 0 h 1779511"/>
                <a:gd name="connsiteX1" fmla="*/ 1779512 w 1779512"/>
                <a:gd name="connsiteY1" fmla="*/ 889756 h 1779511"/>
                <a:gd name="connsiteX2" fmla="*/ 889756 w 1779512"/>
                <a:gd name="connsiteY2" fmla="*/ 1779511 h 1779511"/>
                <a:gd name="connsiteX3" fmla="*/ 0 w 1779512"/>
                <a:gd name="connsiteY3" fmla="*/ 889756 h 1779511"/>
                <a:gd name="connsiteX4" fmla="*/ 889756 w 1779512"/>
                <a:gd name="connsiteY4" fmla="*/ 0 h 1779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512" h="1779511">
                  <a:moveTo>
                    <a:pt x="889756" y="0"/>
                  </a:moveTo>
                  <a:cubicBezTo>
                    <a:pt x="1381154" y="0"/>
                    <a:pt x="1779512" y="398358"/>
                    <a:pt x="1779512" y="889756"/>
                  </a:cubicBezTo>
                  <a:cubicBezTo>
                    <a:pt x="1779512" y="1381154"/>
                    <a:pt x="1381154" y="1779511"/>
                    <a:pt x="889756" y="1779511"/>
                  </a:cubicBezTo>
                  <a:cubicBezTo>
                    <a:pt x="398358" y="1779511"/>
                    <a:pt x="0" y="1381154"/>
                    <a:pt x="0" y="889756"/>
                  </a:cubicBezTo>
                  <a:cubicBezTo>
                    <a:pt x="0" y="398358"/>
                    <a:pt x="398358" y="0"/>
                    <a:pt x="889756" y="0"/>
                  </a:cubicBezTo>
                  <a:close/>
                </a:path>
              </a:pathLst>
            </a:custGeom>
          </p:spPr>
        </p:pic>
        <p:sp>
          <p:nvSpPr>
            <p:cNvPr id="31" name="Arc 30">
              <a:extLst>
                <a:ext uri="{FF2B5EF4-FFF2-40B4-BE49-F238E27FC236}">
                  <a16:creationId xmlns:a16="http://schemas.microsoft.com/office/drawing/2014/main" id="{EA37FF08-E540-4615-82DF-FEC97EE40068}"/>
                </a:ext>
              </a:extLst>
            </p:cNvPr>
            <p:cNvSpPr/>
            <p:nvPr/>
          </p:nvSpPr>
          <p:spPr bwMode="auto">
            <a:xfrm>
              <a:off x="9605743" y="1377188"/>
              <a:ext cx="2392582" cy="2392576"/>
            </a:xfrm>
            <a:prstGeom prst="arc">
              <a:avLst>
                <a:gd name="adj1" fmla="val 5831787"/>
                <a:gd name="adj2" fmla="val 0"/>
              </a:avLst>
            </a:prstGeom>
            <a:noFill/>
            <a:ln w="3175">
              <a:solidFill>
                <a:schemeClr val="bg1">
                  <a:lumMod val="85000"/>
                </a:schemeClr>
              </a:solidFill>
              <a:headEnd type="oval" w="sm" len="sm"/>
              <a:tailEnd type="oval" w="sm" len="sm"/>
            </a:ln>
          </p:spPr>
          <p:txBody>
            <a:bodyPr wrap="square" lIns="179285" tIns="143428" rIns="179285" bIns="143428" rtlCol="0">
              <a:noAutofit/>
            </a:bodyP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505050"/>
                </a:solidFill>
                <a:effectLst/>
                <a:uLnTx/>
                <a:uFillTx/>
                <a:latin typeface="Segoe UI"/>
                <a:ea typeface="+mn-ea"/>
                <a:cs typeface="+mn-cs"/>
              </a:endParaRPr>
            </a:p>
          </p:txBody>
        </p:sp>
        <p:sp>
          <p:nvSpPr>
            <p:cNvPr id="32" name="Arc 31">
              <a:extLst>
                <a:ext uri="{FF2B5EF4-FFF2-40B4-BE49-F238E27FC236}">
                  <a16:creationId xmlns:a16="http://schemas.microsoft.com/office/drawing/2014/main" id="{BAFC053A-2158-4A99-A96A-BF2DE2849E95}"/>
                </a:ext>
              </a:extLst>
            </p:cNvPr>
            <p:cNvSpPr/>
            <p:nvPr/>
          </p:nvSpPr>
          <p:spPr bwMode="auto">
            <a:xfrm>
              <a:off x="9749017" y="1520462"/>
              <a:ext cx="2106035" cy="2106029"/>
            </a:xfrm>
            <a:prstGeom prst="arc">
              <a:avLst>
                <a:gd name="adj1" fmla="val 15932152"/>
                <a:gd name="adj2" fmla="val 8858699"/>
              </a:avLst>
            </a:prstGeom>
            <a:noFill/>
            <a:ln w="3175">
              <a:solidFill>
                <a:schemeClr val="bg1">
                  <a:lumMod val="85000"/>
                </a:schemeClr>
              </a:solidFill>
              <a:headEnd type="oval" w="sm" len="sm"/>
              <a:tailEnd type="oval" w="sm" len="sm"/>
            </a:ln>
          </p:spPr>
          <p:txBody>
            <a:bodyPr wrap="square" lIns="179285" tIns="143428" rIns="179285" bIns="143428" rtlCol="0">
              <a:noAutofit/>
            </a:bodyP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505050"/>
                </a:solidFill>
                <a:effectLst/>
                <a:uLnTx/>
                <a:uFillTx/>
                <a:latin typeface="Segoe UI"/>
                <a:ea typeface="+mn-ea"/>
                <a:cs typeface="+mn-cs"/>
              </a:endParaRPr>
            </a:p>
          </p:txBody>
        </p:sp>
      </p:grpSp>
      <p:grpSp>
        <p:nvGrpSpPr>
          <p:cNvPr id="67" name="Group 66">
            <a:extLst>
              <a:ext uri="{FF2B5EF4-FFF2-40B4-BE49-F238E27FC236}">
                <a16:creationId xmlns:a16="http://schemas.microsoft.com/office/drawing/2014/main" id="{D267E936-8ED3-4DCA-AA0A-7FA0B18017C3}"/>
              </a:ext>
            </a:extLst>
          </p:cNvPr>
          <p:cNvGrpSpPr/>
          <p:nvPr/>
        </p:nvGrpSpPr>
        <p:grpSpPr>
          <a:xfrm>
            <a:off x="9605743" y="3959403"/>
            <a:ext cx="2458622" cy="2334602"/>
            <a:chOff x="9605743" y="3959403"/>
            <a:chExt cx="2458622" cy="2334602"/>
          </a:xfrm>
        </p:grpSpPr>
        <p:sp>
          <p:nvSpPr>
            <p:cNvPr id="55" name="Rectangle 54">
              <a:extLst>
                <a:ext uri="{FF2B5EF4-FFF2-40B4-BE49-F238E27FC236}">
                  <a16:creationId xmlns:a16="http://schemas.microsoft.com/office/drawing/2014/main" id="{FB4D8C01-3E1A-49C6-8E01-38109AA9B175}"/>
                </a:ext>
              </a:extLst>
            </p:cNvPr>
            <p:cNvSpPr/>
            <p:nvPr/>
          </p:nvSpPr>
          <p:spPr bwMode="auto">
            <a:xfrm>
              <a:off x="9973317" y="3959403"/>
              <a:ext cx="1723474" cy="689523"/>
            </a:xfrm>
            <a:prstGeom prst="rect">
              <a:avLst/>
            </a:prstGeom>
            <a:noFill/>
            <a:ln w="6350" cap="flat" cmpd="sng" algn="ctr">
              <a:noFill/>
              <a:prstDash val="solid"/>
              <a:headEnd type="none" w="med" len="med"/>
              <a:tailEnd type="none" w="med" len="med"/>
            </a:ln>
            <a:effectLst/>
          </p:spPr>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lvl="0" algn="ctr" defTabSz="700815" fontAlgn="base">
                <a:spcBef>
                  <a:spcPts val="300"/>
                </a:spcBef>
                <a:spcAft>
                  <a:spcPct val="0"/>
                </a:spcAft>
                <a:defRPr/>
              </a:pPr>
              <a:r>
                <a:rPr lang="en-US" sz="1800" kern="0" dirty="0">
                  <a:solidFill>
                    <a:schemeClr val="accent1"/>
                  </a:solidFill>
                  <a:latin typeface="Segoe UI Semibold" panose="020B0702040204020203" pitchFamily="34" charset="0"/>
                  <a:ea typeface="Segoe UI" pitchFamily="34" charset="0"/>
                  <a:cs typeface="Segoe UI Semibold" panose="020B0702040204020203" pitchFamily="34" charset="0"/>
                </a:rPr>
                <a:t>Specialized </a:t>
              </a:r>
            </a:p>
            <a:p>
              <a:pPr lvl="0" algn="ctr" defTabSz="700815" fontAlgn="base">
                <a:spcBef>
                  <a:spcPts val="300"/>
                </a:spcBef>
                <a:spcAft>
                  <a:spcPct val="0"/>
                </a:spcAft>
                <a:defRPr/>
              </a:pPr>
              <a:r>
                <a:rPr lang="en-US" sz="1800" kern="0" dirty="0">
                  <a:solidFill>
                    <a:schemeClr val="accent1"/>
                  </a:solidFill>
                  <a:latin typeface="Segoe UI Semibold" panose="020B0702040204020203" pitchFamily="34" charset="0"/>
                  <a:ea typeface="Segoe UI" pitchFamily="34" charset="0"/>
                  <a:cs typeface="Segoe UI Semibold" panose="020B0702040204020203" pitchFamily="34" charset="0"/>
                </a:rPr>
                <a:t>workloads</a:t>
              </a:r>
            </a:p>
          </p:txBody>
        </p:sp>
        <p:sp>
          <p:nvSpPr>
            <p:cNvPr id="56" name="Rectangle 55">
              <a:extLst>
                <a:ext uri="{FF2B5EF4-FFF2-40B4-BE49-F238E27FC236}">
                  <a16:creationId xmlns:a16="http://schemas.microsoft.com/office/drawing/2014/main" id="{3A82C839-5D13-41CA-9393-E3F087DBC94A}"/>
                </a:ext>
              </a:extLst>
            </p:cNvPr>
            <p:cNvSpPr/>
            <p:nvPr/>
          </p:nvSpPr>
          <p:spPr bwMode="auto">
            <a:xfrm>
              <a:off x="9605743" y="4743572"/>
              <a:ext cx="2458622" cy="1550433"/>
            </a:xfrm>
            <a:prstGeom prst="rect">
              <a:avLst/>
            </a:prstGeom>
            <a:noFill/>
            <a:ln w="6350" cap="flat" cmpd="sng" algn="ctr">
              <a:noFill/>
              <a:prstDash val="solid"/>
              <a:headEnd type="none" w="med" len="med"/>
              <a:tailEnd type="none" w="med" len="med"/>
            </a:ln>
            <a:effectLst/>
          </p:spPr>
          <p:txBody>
            <a:bodyPr rot="0" spcFirstLastPara="0" vertOverflow="overflow" horzOverflow="overflow" vert="horz" wrap="square" lIns="0" tIns="45713" rIns="0" bIns="45713" numCol="1" spcCol="0" rtlCol="0" fromWordArt="0" anchor="t" anchorCtr="0" forceAA="0" compatLnSpc="1">
              <a:prstTxWarp prst="textNoShape">
                <a:avLst/>
              </a:prstTxWarp>
              <a:noAutofit/>
            </a:bodyPr>
            <a:lstStyle/>
            <a:p>
              <a:pPr algn="ctr" defTabSz="932060">
                <a:spcBef>
                  <a:spcPts val="1198"/>
                </a:spcBef>
                <a:defRPr/>
              </a:pPr>
              <a:r>
                <a:rPr lang="en-US" sz="1600" dirty="0">
                  <a:cs typeface="Segoe UI Semilight" panose="020B0402040204020203" pitchFamily="34" charset="0"/>
                </a:rPr>
                <a:t>Design and engineering</a:t>
              </a:r>
            </a:p>
            <a:p>
              <a:pPr algn="ctr" defTabSz="932060">
                <a:spcBef>
                  <a:spcPts val="1198"/>
                </a:spcBef>
                <a:defRPr/>
              </a:pPr>
              <a:r>
                <a:rPr lang="en-US" sz="1600" dirty="0">
                  <a:cs typeface="Segoe UI Semilight" panose="020B0402040204020203" pitchFamily="34" charset="0"/>
                </a:rPr>
                <a:t>Legacy apps</a:t>
              </a:r>
            </a:p>
            <a:p>
              <a:pPr algn="ctr" defTabSz="932060">
                <a:spcBef>
                  <a:spcPts val="1198"/>
                </a:spcBef>
                <a:defRPr/>
              </a:pPr>
              <a:r>
                <a:rPr lang="en-US" sz="1600" dirty="0">
                  <a:cs typeface="Segoe UI Semilight" panose="020B0402040204020203" pitchFamily="34" charset="0"/>
                </a:rPr>
                <a:t>Software dev test</a:t>
              </a:r>
            </a:p>
          </p:txBody>
        </p:sp>
      </p:grpSp>
      <p:cxnSp>
        <p:nvCxnSpPr>
          <p:cNvPr id="61" name="Straight Connector 60">
            <a:extLst>
              <a:ext uri="{FF2B5EF4-FFF2-40B4-BE49-F238E27FC236}">
                <a16:creationId xmlns:a16="http://schemas.microsoft.com/office/drawing/2014/main" id="{B51714B8-75E2-4C71-B1A3-A4BF2F026109}"/>
              </a:ext>
            </a:extLst>
          </p:cNvPr>
          <p:cNvCxnSpPr>
            <a:cxnSpLocks/>
          </p:cNvCxnSpPr>
          <p:nvPr/>
        </p:nvCxnSpPr>
        <p:spPr>
          <a:xfrm>
            <a:off x="3293900" y="4316826"/>
            <a:ext cx="0" cy="1483839"/>
          </a:xfrm>
          <a:prstGeom prst="line">
            <a:avLst/>
          </a:prstGeom>
          <a:noFill/>
          <a:ln w="3175">
            <a:solidFill>
              <a:schemeClr val="bg1">
                <a:lumMod val="85000"/>
              </a:schemeClr>
            </a:solidFill>
            <a:headEnd type="oval" w="sm" len="sm"/>
            <a:tailEnd type="oval" w="sm" len="sm"/>
          </a:ln>
        </p:spPr>
      </p:cxnSp>
      <p:cxnSp>
        <p:nvCxnSpPr>
          <p:cNvPr id="62" name="Straight Connector 61">
            <a:extLst>
              <a:ext uri="{FF2B5EF4-FFF2-40B4-BE49-F238E27FC236}">
                <a16:creationId xmlns:a16="http://schemas.microsoft.com/office/drawing/2014/main" id="{853121AF-979B-4DE6-9B5C-CA58FBF3844E}"/>
              </a:ext>
            </a:extLst>
          </p:cNvPr>
          <p:cNvCxnSpPr>
            <a:cxnSpLocks/>
          </p:cNvCxnSpPr>
          <p:nvPr/>
        </p:nvCxnSpPr>
        <p:spPr>
          <a:xfrm>
            <a:off x="6310362" y="4316826"/>
            <a:ext cx="0" cy="1483839"/>
          </a:xfrm>
          <a:prstGeom prst="line">
            <a:avLst/>
          </a:prstGeom>
          <a:noFill/>
          <a:ln w="3175">
            <a:solidFill>
              <a:schemeClr val="bg1">
                <a:lumMod val="85000"/>
              </a:schemeClr>
            </a:solidFill>
            <a:headEnd type="oval" w="sm" len="sm"/>
            <a:tailEnd type="oval" w="sm" len="sm"/>
          </a:ln>
        </p:spPr>
      </p:cxnSp>
      <p:cxnSp>
        <p:nvCxnSpPr>
          <p:cNvPr id="63" name="Straight Connector 62">
            <a:extLst>
              <a:ext uri="{FF2B5EF4-FFF2-40B4-BE49-F238E27FC236}">
                <a16:creationId xmlns:a16="http://schemas.microsoft.com/office/drawing/2014/main" id="{EB6602FC-212E-43EF-BBC0-4B5F547BEA19}"/>
              </a:ext>
            </a:extLst>
          </p:cNvPr>
          <p:cNvCxnSpPr>
            <a:cxnSpLocks/>
          </p:cNvCxnSpPr>
          <p:nvPr/>
        </p:nvCxnSpPr>
        <p:spPr>
          <a:xfrm>
            <a:off x="9326824" y="4316826"/>
            <a:ext cx="0" cy="1483839"/>
          </a:xfrm>
          <a:prstGeom prst="line">
            <a:avLst/>
          </a:prstGeom>
          <a:noFill/>
          <a:ln w="3175">
            <a:solidFill>
              <a:schemeClr val="bg1">
                <a:lumMod val="85000"/>
              </a:schemeClr>
            </a:solidFill>
            <a:headEnd type="oval" w="sm" len="sm"/>
            <a:tailEnd type="oval" w="sm" len="sm"/>
          </a:ln>
        </p:spPr>
      </p:cxnSp>
    </p:spTree>
    <p:extLst>
      <p:ext uri="{BB962C8B-B14F-4D97-AF65-F5344CB8AC3E}">
        <p14:creationId xmlns:p14="http://schemas.microsoft.com/office/powerpoint/2010/main" val="36635908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500"/>
                                        <p:tgtEl>
                                          <p:spTgt spid="45"/>
                                        </p:tgtEl>
                                      </p:cBhvr>
                                    </p:animEffect>
                                  </p:childTnLst>
                                </p:cTn>
                              </p:par>
                              <p:par>
                                <p:cTn id="8" presetID="10" presetClass="entr" presetSubtype="0" fill="hold" nodeType="withEffect">
                                  <p:stCondLst>
                                    <p:cond delay="0"/>
                                  </p:stCondLst>
                                  <p:childTnLst>
                                    <p:set>
                                      <p:cBhvr>
                                        <p:cTn id="9" dur="1" fill="hold">
                                          <p:stCondLst>
                                            <p:cond delay="0"/>
                                          </p:stCondLst>
                                        </p:cTn>
                                        <p:tgtEl>
                                          <p:spTgt spid="46"/>
                                        </p:tgtEl>
                                        <p:attrNameLst>
                                          <p:attrName>style.visibility</p:attrName>
                                        </p:attrNameLst>
                                      </p:cBhvr>
                                      <p:to>
                                        <p:strVal val="visible"/>
                                      </p:to>
                                    </p:set>
                                    <p:animEffect transition="in" filter="fade">
                                      <p:cBhvr>
                                        <p:cTn id="10" dur="500"/>
                                        <p:tgtEl>
                                          <p:spTgt spid="46"/>
                                        </p:tgtEl>
                                      </p:cBhvr>
                                    </p:animEffect>
                                  </p:childTnLst>
                                </p:cTn>
                              </p:par>
                              <p:par>
                                <p:cTn id="11" presetID="10" presetClass="entr" presetSubtype="0" fill="hold" nodeType="withEffect">
                                  <p:stCondLst>
                                    <p:cond delay="0"/>
                                  </p:stCondLst>
                                  <p:childTnLst>
                                    <p:set>
                                      <p:cBhvr>
                                        <p:cTn id="12" dur="1" fill="hold">
                                          <p:stCondLst>
                                            <p:cond delay="0"/>
                                          </p:stCondLst>
                                        </p:cTn>
                                        <p:tgtEl>
                                          <p:spTgt spid="47"/>
                                        </p:tgtEl>
                                        <p:attrNameLst>
                                          <p:attrName>style.visibility</p:attrName>
                                        </p:attrNameLst>
                                      </p:cBhvr>
                                      <p:to>
                                        <p:strVal val="visible"/>
                                      </p:to>
                                    </p:set>
                                    <p:animEffect transition="in" filter="fade">
                                      <p:cBhvr>
                                        <p:cTn id="13" dur="500"/>
                                        <p:tgtEl>
                                          <p:spTgt spid="47"/>
                                        </p:tgtEl>
                                      </p:cBhvr>
                                    </p:animEffect>
                                  </p:childTnLst>
                                </p:cTn>
                              </p:par>
                              <p:par>
                                <p:cTn id="14" presetID="10" presetClass="entr" presetSubtype="0" fill="hold" nodeType="withEffect">
                                  <p:stCondLst>
                                    <p:cond delay="0"/>
                                  </p:stCondLst>
                                  <p:childTnLst>
                                    <p:set>
                                      <p:cBhvr>
                                        <p:cTn id="15" dur="1" fill="hold">
                                          <p:stCondLst>
                                            <p:cond delay="0"/>
                                          </p:stCondLst>
                                        </p:cTn>
                                        <p:tgtEl>
                                          <p:spTgt spid="48"/>
                                        </p:tgtEl>
                                        <p:attrNameLst>
                                          <p:attrName>style.visibility</p:attrName>
                                        </p:attrNameLst>
                                      </p:cBhvr>
                                      <p:to>
                                        <p:strVal val="visible"/>
                                      </p:to>
                                    </p:set>
                                    <p:animEffect transition="in" filter="fade">
                                      <p:cBhvr>
                                        <p:cTn id="16" dur="500"/>
                                        <p:tgtEl>
                                          <p:spTgt spid="48"/>
                                        </p:tgtEl>
                                      </p:cBhvr>
                                    </p:animEffect>
                                  </p:childTnLst>
                                </p:cTn>
                              </p:par>
                              <p:par>
                                <p:cTn id="17" presetID="2" presetClass="entr" presetSubtype="4" decel="100000" fill="hold" nodeType="withEffect">
                                  <p:stCondLst>
                                    <p:cond delay="0"/>
                                  </p:stCondLst>
                                  <p:childTnLst>
                                    <p:set>
                                      <p:cBhvr>
                                        <p:cTn id="18" dur="1" fill="hold">
                                          <p:stCondLst>
                                            <p:cond delay="0"/>
                                          </p:stCondLst>
                                        </p:cTn>
                                        <p:tgtEl>
                                          <p:spTgt spid="64"/>
                                        </p:tgtEl>
                                        <p:attrNameLst>
                                          <p:attrName>style.visibility</p:attrName>
                                        </p:attrNameLst>
                                      </p:cBhvr>
                                      <p:to>
                                        <p:strVal val="visible"/>
                                      </p:to>
                                    </p:set>
                                    <p:anim calcmode="lin" valueType="num">
                                      <p:cBhvr additive="base">
                                        <p:cTn id="19" dur="750" fill="hold"/>
                                        <p:tgtEl>
                                          <p:spTgt spid="64"/>
                                        </p:tgtEl>
                                        <p:attrNameLst>
                                          <p:attrName>ppt_x</p:attrName>
                                        </p:attrNameLst>
                                      </p:cBhvr>
                                      <p:tavLst>
                                        <p:tav tm="0">
                                          <p:val>
                                            <p:strVal val="#ppt_x"/>
                                          </p:val>
                                        </p:tav>
                                        <p:tav tm="100000">
                                          <p:val>
                                            <p:strVal val="#ppt_x"/>
                                          </p:val>
                                        </p:tav>
                                      </p:tavLst>
                                    </p:anim>
                                    <p:anim calcmode="lin" valueType="num">
                                      <p:cBhvr additive="base">
                                        <p:cTn id="20" dur="750" fill="hold"/>
                                        <p:tgtEl>
                                          <p:spTgt spid="64"/>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61"/>
                                        </p:tgtEl>
                                        <p:attrNameLst>
                                          <p:attrName>style.visibility</p:attrName>
                                        </p:attrNameLst>
                                      </p:cBhvr>
                                      <p:to>
                                        <p:strVal val="visible"/>
                                      </p:to>
                                    </p:set>
                                    <p:anim calcmode="lin" valueType="num">
                                      <p:cBhvr additive="base">
                                        <p:cTn id="23" dur="500" fill="hold"/>
                                        <p:tgtEl>
                                          <p:spTgt spid="61"/>
                                        </p:tgtEl>
                                        <p:attrNameLst>
                                          <p:attrName>ppt_x</p:attrName>
                                        </p:attrNameLst>
                                      </p:cBhvr>
                                      <p:tavLst>
                                        <p:tav tm="0">
                                          <p:val>
                                            <p:strVal val="#ppt_x"/>
                                          </p:val>
                                        </p:tav>
                                        <p:tav tm="100000">
                                          <p:val>
                                            <p:strVal val="#ppt_x"/>
                                          </p:val>
                                        </p:tav>
                                      </p:tavLst>
                                    </p:anim>
                                    <p:anim calcmode="lin" valueType="num">
                                      <p:cBhvr additive="base">
                                        <p:cTn id="24" dur="500" fill="hold"/>
                                        <p:tgtEl>
                                          <p:spTgt spid="61"/>
                                        </p:tgtEl>
                                        <p:attrNameLst>
                                          <p:attrName>ppt_y</p:attrName>
                                        </p:attrNameLst>
                                      </p:cBhvr>
                                      <p:tavLst>
                                        <p:tav tm="0">
                                          <p:val>
                                            <p:strVal val="1+#ppt_h/2"/>
                                          </p:val>
                                        </p:tav>
                                        <p:tav tm="100000">
                                          <p:val>
                                            <p:strVal val="#ppt_y"/>
                                          </p:val>
                                        </p:tav>
                                      </p:tavLst>
                                    </p:anim>
                                  </p:childTnLst>
                                </p:cTn>
                              </p:par>
                              <p:par>
                                <p:cTn id="25" presetID="2" presetClass="entr" presetSubtype="4" decel="100000" fill="hold" nodeType="withEffect">
                                  <p:stCondLst>
                                    <p:cond delay="250"/>
                                  </p:stCondLst>
                                  <p:childTnLst>
                                    <p:set>
                                      <p:cBhvr>
                                        <p:cTn id="26" dur="1" fill="hold">
                                          <p:stCondLst>
                                            <p:cond delay="0"/>
                                          </p:stCondLst>
                                        </p:cTn>
                                        <p:tgtEl>
                                          <p:spTgt spid="65"/>
                                        </p:tgtEl>
                                        <p:attrNameLst>
                                          <p:attrName>style.visibility</p:attrName>
                                        </p:attrNameLst>
                                      </p:cBhvr>
                                      <p:to>
                                        <p:strVal val="visible"/>
                                      </p:to>
                                    </p:set>
                                    <p:anim calcmode="lin" valueType="num">
                                      <p:cBhvr additive="base">
                                        <p:cTn id="27" dur="750" fill="hold"/>
                                        <p:tgtEl>
                                          <p:spTgt spid="65"/>
                                        </p:tgtEl>
                                        <p:attrNameLst>
                                          <p:attrName>ppt_x</p:attrName>
                                        </p:attrNameLst>
                                      </p:cBhvr>
                                      <p:tavLst>
                                        <p:tav tm="0">
                                          <p:val>
                                            <p:strVal val="#ppt_x"/>
                                          </p:val>
                                        </p:tav>
                                        <p:tav tm="100000">
                                          <p:val>
                                            <p:strVal val="#ppt_x"/>
                                          </p:val>
                                        </p:tav>
                                      </p:tavLst>
                                    </p:anim>
                                    <p:anim calcmode="lin" valueType="num">
                                      <p:cBhvr additive="base">
                                        <p:cTn id="28" dur="750" fill="hold"/>
                                        <p:tgtEl>
                                          <p:spTgt spid="65"/>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250"/>
                                  </p:stCondLst>
                                  <p:childTnLst>
                                    <p:set>
                                      <p:cBhvr>
                                        <p:cTn id="30" dur="1" fill="hold">
                                          <p:stCondLst>
                                            <p:cond delay="0"/>
                                          </p:stCondLst>
                                        </p:cTn>
                                        <p:tgtEl>
                                          <p:spTgt spid="62"/>
                                        </p:tgtEl>
                                        <p:attrNameLst>
                                          <p:attrName>style.visibility</p:attrName>
                                        </p:attrNameLst>
                                      </p:cBhvr>
                                      <p:to>
                                        <p:strVal val="visible"/>
                                      </p:to>
                                    </p:set>
                                    <p:anim calcmode="lin" valueType="num">
                                      <p:cBhvr additive="base">
                                        <p:cTn id="31" dur="500" fill="hold"/>
                                        <p:tgtEl>
                                          <p:spTgt spid="62"/>
                                        </p:tgtEl>
                                        <p:attrNameLst>
                                          <p:attrName>ppt_x</p:attrName>
                                        </p:attrNameLst>
                                      </p:cBhvr>
                                      <p:tavLst>
                                        <p:tav tm="0">
                                          <p:val>
                                            <p:strVal val="#ppt_x"/>
                                          </p:val>
                                        </p:tav>
                                        <p:tav tm="100000">
                                          <p:val>
                                            <p:strVal val="#ppt_x"/>
                                          </p:val>
                                        </p:tav>
                                      </p:tavLst>
                                    </p:anim>
                                    <p:anim calcmode="lin" valueType="num">
                                      <p:cBhvr additive="base">
                                        <p:cTn id="32" dur="500" fill="hold"/>
                                        <p:tgtEl>
                                          <p:spTgt spid="62"/>
                                        </p:tgtEl>
                                        <p:attrNameLst>
                                          <p:attrName>ppt_y</p:attrName>
                                        </p:attrNameLst>
                                      </p:cBhvr>
                                      <p:tavLst>
                                        <p:tav tm="0">
                                          <p:val>
                                            <p:strVal val="1+#ppt_h/2"/>
                                          </p:val>
                                        </p:tav>
                                        <p:tav tm="100000">
                                          <p:val>
                                            <p:strVal val="#ppt_y"/>
                                          </p:val>
                                        </p:tav>
                                      </p:tavLst>
                                    </p:anim>
                                  </p:childTnLst>
                                </p:cTn>
                              </p:par>
                              <p:par>
                                <p:cTn id="33" presetID="2" presetClass="entr" presetSubtype="4" decel="100000" fill="hold" nodeType="withEffect">
                                  <p:stCondLst>
                                    <p:cond delay="500"/>
                                  </p:stCondLst>
                                  <p:childTnLst>
                                    <p:set>
                                      <p:cBhvr>
                                        <p:cTn id="34" dur="1" fill="hold">
                                          <p:stCondLst>
                                            <p:cond delay="0"/>
                                          </p:stCondLst>
                                        </p:cTn>
                                        <p:tgtEl>
                                          <p:spTgt spid="66"/>
                                        </p:tgtEl>
                                        <p:attrNameLst>
                                          <p:attrName>style.visibility</p:attrName>
                                        </p:attrNameLst>
                                      </p:cBhvr>
                                      <p:to>
                                        <p:strVal val="visible"/>
                                      </p:to>
                                    </p:set>
                                    <p:anim calcmode="lin" valueType="num">
                                      <p:cBhvr additive="base">
                                        <p:cTn id="35" dur="750" fill="hold"/>
                                        <p:tgtEl>
                                          <p:spTgt spid="66"/>
                                        </p:tgtEl>
                                        <p:attrNameLst>
                                          <p:attrName>ppt_x</p:attrName>
                                        </p:attrNameLst>
                                      </p:cBhvr>
                                      <p:tavLst>
                                        <p:tav tm="0">
                                          <p:val>
                                            <p:strVal val="#ppt_x"/>
                                          </p:val>
                                        </p:tav>
                                        <p:tav tm="100000">
                                          <p:val>
                                            <p:strVal val="#ppt_x"/>
                                          </p:val>
                                        </p:tav>
                                      </p:tavLst>
                                    </p:anim>
                                    <p:anim calcmode="lin" valueType="num">
                                      <p:cBhvr additive="base">
                                        <p:cTn id="36" dur="750" fill="hold"/>
                                        <p:tgtEl>
                                          <p:spTgt spid="66"/>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500"/>
                                  </p:stCondLst>
                                  <p:childTnLst>
                                    <p:set>
                                      <p:cBhvr>
                                        <p:cTn id="38" dur="1" fill="hold">
                                          <p:stCondLst>
                                            <p:cond delay="0"/>
                                          </p:stCondLst>
                                        </p:cTn>
                                        <p:tgtEl>
                                          <p:spTgt spid="63"/>
                                        </p:tgtEl>
                                        <p:attrNameLst>
                                          <p:attrName>style.visibility</p:attrName>
                                        </p:attrNameLst>
                                      </p:cBhvr>
                                      <p:to>
                                        <p:strVal val="visible"/>
                                      </p:to>
                                    </p:set>
                                    <p:anim calcmode="lin" valueType="num">
                                      <p:cBhvr additive="base">
                                        <p:cTn id="39" dur="500" fill="hold"/>
                                        <p:tgtEl>
                                          <p:spTgt spid="63"/>
                                        </p:tgtEl>
                                        <p:attrNameLst>
                                          <p:attrName>ppt_x</p:attrName>
                                        </p:attrNameLst>
                                      </p:cBhvr>
                                      <p:tavLst>
                                        <p:tav tm="0">
                                          <p:val>
                                            <p:strVal val="#ppt_x"/>
                                          </p:val>
                                        </p:tav>
                                        <p:tav tm="100000">
                                          <p:val>
                                            <p:strVal val="#ppt_x"/>
                                          </p:val>
                                        </p:tav>
                                      </p:tavLst>
                                    </p:anim>
                                    <p:anim calcmode="lin" valueType="num">
                                      <p:cBhvr additive="base">
                                        <p:cTn id="40" dur="500" fill="hold"/>
                                        <p:tgtEl>
                                          <p:spTgt spid="63"/>
                                        </p:tgtEl>
                                        <p:attrNameLst>
                                          <p:attrName>ppt_y</p:attrName>
                                        </p:attrNameLst>
                                      </p:cBhvr>
                                      <p:tavLst>
                                        <p:tav tm="0">
                                          <p:val>
                                            <p:strVal val="1+#ppt_h/2"/>
                                          </p:val>
                                        </p:tav>
                                        <p:tav tm="100000">
                                          <p:val>
                                            <p:strVal val="#ppt_y"/>
                                          </p:val>
                                        </p:tav>
                                      </p:tavLst>
                                    </p:anim>
                                  </p:childTnLst>
                                </p:cTn>
                              </p:par>
                              <p:par>
                                <p:cTn id="41" presetID="2" presetClass="entr" presetSubtype="4" decel="100000" fill="hold" nodeType="withEffect">
                                  <p:stCondLst>
                                    <p:cond delay="750"/>
                                  </p:stCondLst>
                                  <p:childTnLst>
                                    <p:set>
                                      <p:cBhvr>
                                        <p:cTn id="42" dur="1" fill="hold">
                                          <p:stCondLst>
                                            <p:cond delay="0"/>
                                          </p:stCondLst>
                                        </p:cTn>
                                        <p:tgtEl>
                                          <p:spTgt spid="67"/>
                                        </p:tgtEl>
                                        <p:attrNameLst>
                                          <p:attrName>style.visibility</p:attrName>
                                        </p:attrNameLst>
                                      </p:cBhvr>
                                      <p:to>
                                        <p:strVal val="visible"/>
                                      </p:to>
                                    </p:set>
                                    <p:anim calcmode="lin" valueType="num">
                                      <p:cBhvr additive="base">
                                        <p:cTn id="43" dur="750" fill="hold"/>
                                        <p:tgtEl>
                                          <p:spTgt spid="67"/>
                                        </p:tgtEl>
                                        <p:attrNameLst>
                                          <p:attrName>ppt_x</p:attrName>
                                        </p:attrNameLst>
                                      </p:cBhvr>
                                      <p:tavLst>
                                        <p:tav tm="0">
                                          <p:val>
                                            <p:strVal val="#ppt_x"/>
                                          </p:val>
                                        </p:tav>
                                        <p:tav tm="100000">
                                          <p:val>
                                            <p:strVal val="#ppt_x"/>
                                          </p:val>
                                        </p:tav>
                                      </p:tavLst>
                                    </p:anim>
                                    <p:anim calcmode="lin" valueType="num">
                                      <p:cBhvr additive="base">
                                        <p:cTn id="44" dur="750" fill="hold"/>
                                        <p:tgtEl>
                                          <p:spTgt spid="6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59A7F23C-9DE7-43FD-AE0C-8420D0B6DE3A}"/>
              </a:ext>
            </a:extLst>
          </p:cNvPr>
          <p:cNvGraphicFramePr>
            <a:graphicFrameLocks noChangeAspect="1"/>
          </p:cNvGraphicFramePr>
          <p:nvPr>
            <p:custDataLst>
              <p:tags r:id="rId2"/>
            </p:custDataLst>
            <p:extLst>
              <p:ext uri="{D42A27DB-BD31-4B8C-83A1-F6EECF244321}">
                <p14:modId xmlns:p14="http://schemas.microsoft.com/office/powerpoint/2010/main" val="128966493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5716" name="think-cell Slide" r:id="rId5" imgW="425" imgH="424" progId="TCLayout.ActiveDocument.1">
                  <p:embed/>
                </p:oleObj>
              </mc:Choice>
              <mc:Fallback>
                <p:oleObj name="think-cell Slide" r:id="rId5" imgW="425" imgH="424" progId="TCLayout.ActiveDocument.1">
                  <p:embed/>
                  <p:pic>
                    <p:nvPicPr>
                      <p:cNvPr id="2" name="Object 1" hidden="1">
                        <a:extLst>
                          <a:ext uri="{FF2B5EF4-FFF2-40B4-BE49-F238E27FC236}">
                            <a16:creationId xmlns:a16="http://schemas.microsoft.com/office/drawing/2014/main" id="{59A7F23C-9DE7-43FD-AE0C-8420D0B6DE3A}"/>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pic>
        <p:nvPicPr>
          <p:cNvPr id="10" name="Picture Placeholder 6" descr="A desktop computer sitting on a table&#10;&#10;Description generated with very high confidence">
            <a:extLst>
              <a:ext uri="{FF2B5EF4-FFF2-40B4-BE49-F238E27FC236}">
                <a16:creationId xmlns:a16="http://schemas.microsoft.com/office/drawing/2014/main" id="{1ADF8FB3-66F3-4934-B477-AF994AF2EAF3}"/>
              </a:ext>
            </a:extLst>
          </p:cNvPr>
          <p:cNvPicPr>
            <a:picLocks noChangeAspect="1"/>
          </p:cNvPicPr>
          <p:nvPr/>
        </p:nvPicPr>
        <p:blipFill rotWithShape="1">
          <a:blip r:embed="rId7"/>
          <a:srcRect t="9656" b="5928"/>
          <a:stretch/>
        </p:blipFill>
        <p:spPr>
          <a:xfrm>
            <a:off x="0" y="0"/>
            <a:ext cx="12436474" cy="6994525"/>
          </a:xfrm>
          <a:prstGeom prst="rect">
            <a:avLst/>
          </a:prstGeom>
        </p:spPr>
      </p:pic>
      <p:sp>
        <p:nvSpPr>
          <p:cNvPr id="16" name="Freeform: Shape 15">
            <a:extLst>
              <a:ext uri="{FF2B5EF4-FFF2-40B4-BE49-F238E27FC236}">
                <a16:creationId xmlns:a16="http://schemas.microsoft.com/office/drawing/2014/main" id="{4499256D-4E67-4743-B9E1-7536439D62CC}"/>
              </a:ext>
            </a:extLst>
          </p:cNvPr>
          <p:cNvSpPr/>
          <p:nvPr/>
        </p:nvSpPr>
        <p:spPr bwMode="auto">
          <a:xfrm>
            <a:off x="1" y="-1"/>
            <a:ext cx="9464039" cy="6994525"/>
          </a:xfrm>
          <a:custGeom>
            <a:avLst/>
            <a:gdLst>
              <a:gd name="connsiteX0" fmla="*/ 0 w 9464039"/>
              <a:gd name="connsiteY0" fmla="*/ 0 h 6994525"/>
              <a:gd name="connsiteX1" fmla="*/ 9464039 w 9464039"/>
              <a:gd name="connsiteY1" fmla="*/ 0 h 6994525"/>
              <a:gd name="connsiteX2" fmla="*/ 7684912 w 9464039"/>
              <a:gd name="connsiteY2" fmla="*/ 6994525 h 6994525"/>
              <a:gd name="connsiteX3" fmla="*/ 0 w 9464039"/>
              <a:gd name="connsiteY3" fmla="*/ 6994525 h 6994525"/>
            </a:gdLst>
            <a:ahLst/>
            <a:cxnLst>
              <a:cxn ang="0">
                <a:pos x="connsiteX0" y="connsiteY0"/>
              </a:cxn>
              <a:cxn ang="0">
                <a:pos x="connsiteX1" y="connsiteY1"/>
              </a:cxn>
              <a:cxn ang="0">
                <a:pos x="connsiteX2" y="connsiteY2"/>
              </a:cxn>
              <a:cxn ang="0">
                <a:pos x="connsiteX3" y="connsiteY3"/>
              </a:cxn>
            </a:cxnLst>
            <a:rect l="l" t="t" r="r" b="b"/>
            <a:pathLst>
              <a:path w="9464039" h="6994525">
                <a:moveTo>
                  <a:pt x="0" y="0"/>
                </a:moveTo>
                <a:lnTo>
                  <a:pt x="9464039" y="0"/>
                </a:lnTo>
                <a:lnTo>
                  <a:pt x="7684912" y="6994525"/>
                </a:lnTo>
                <a:lnTo>
                  <a:pt x="0" y="6994525"/>
                </a:lnTo>
                <a:close/>
              </a:path>
            </a:pathLst>
          </a:custGeom>
          <a:solidFill>
            <a:schemeClr val="bg1">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9" name="Freeform: Shape 18">
            <a:extLst>
              <a:ext uri="{FF2B5EF4-FFF2-40B4-BE49-F238E27FC236}">
                <a16:creationId xmlns:a16="http://schemas.microsoft.com/office/drawing/2014/main" id="{C054DC83-384E-450A-9744-E1CE996B126E}"/>
              </a:ext>
            </a:extLst>
          </p:cNvPr>
          <p:cNvSpPr/>
          <p:nvPr/>
        </p:nvSpPr>
        <p:spPr bwMode="auto">
          <a:xfrm>
            <a:off x="1" y="-1"/>
            <a:ext cx="8366759" cy="6994525"/>
          </a:xfrm>
          <a:custGeom>
            <a:avLst/>
            <a:gdLst>
              <a:gd name="connsiteX0" fmla="*/ 0 w 8366759"/>
              <a:gd name="connsiteY0" fmla="*/ 0 h 6994525"/>
              <a:gd name="connsiteX1" fmla="*/ 8366759 w 8366759"/>
              <a:gd name="connsiteY1" fmla="*/ 0 h 6994525"/>
              <a:gd name="connsiteX2" fmla="*/ 6587632 w 8366759"/>
              <a:gd name="connsiteY2" fmla="*/ 6994525 h 6994525"/>
              <a:gd name="connsiteX3" fmla="*/ 0 w 8366759"/>
              <a:gd name="connsiteY3" fmla="*/ 6994525 h 6994525"/>
            </a:gdLst>
            <a:ahLst/>
            <a:cxnLst>
              <a:cxn ang="0">
                <a:pos x="connsiteX0" y="connsiteY0"/>
              </a:cxn>
              <a:cxn ang="0">
                <a:pos x="connsiteX1" y="connsiteY1"/>
              </a:cxn>
              <a:cxn ang="0">
                <a:pos x="connsiteX2" y="connsiteY2"/>
              </a:cxn>
              <a:cxn ang="0">
                <a:pos x="connsiteX3" y="connsiteY3"/>
              </a:cxn>
            </a:cxnLst>
            <a:rect l="l" t="t" r="r" b="b"/>
            <a:pathLst>
              <a:path w="8366759" h="6994525">
                <a:moveTo>
                  <a:pt x="0" y="0"/>
                </a:moveTo>
                <a:lnTo>
                  <a:pt x="8366759" y="0"/>
                </a:lnTo>
                <a:lnTo>
                  <a:pt x="6587632" y="6994525"/>
                </a:lnTo>
                <a:lnTo>
                  <a:pt x="0" y="6994525"/>
                </a:lnTo>
                <a:close/>
              </a:path>
            </a:pathLst>
          </a:custGeom>
          <a:solidFill>
            <a:schemeClr val="bg1">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0" name="Freeform: Shape 19">
            <a:extLst>
              <a:ext uri="{FF2B5EF4-FFF2-40B4-BE49-F238E27FC236}">
                <a16:creationId xmlns:a16="http://schemas.microsoft.com/office/drawing/2014/main" id="{AEC16EE1-5A24-4E1F-8F31-41F20AEB0F3C}"/>
              </a:ext>
            </a:extLst>
          </p:cNvPr>
          <p:cNvSpPr/>
          <p:nvPr/>
        </p:nvSpPr>
        <p:spPr bwMode="auto">
          <a:xfrm>
            <a:off x="1" y="-1"/>
            <a:ext cx="7269479" cy="6994525"/>
          </a:xfrm>
          <a:custGeom>
            <a:avLst/>
            <a:gdLst>
              <a:gd name="connsiteX0" fmla="*/ 0 w 7269479"/>
              <a:gd name="connsiteY0" fmla="*/ 0 h 6994525"/>
              <a:gd name="connsiteX1" fmla="*/ 7269479 w 7269479"/>
              <a:gd name="connsiteY1" fmla="*/ 0 h 6994525"/>
              <a:gd name="connsiteX2" fmla="*/ 5490352 w 7269479"/>
              <a:gd name="connsiteY2" fmla="*/ 6994525 h 6994525"/>
              <a:gd name="connsiteX3" fmla="*/ 0 w 7269479"/>
              <a:gd name="connsiteY3" fmla="*/ 6994525 h 6994525"/>
            </a:gdLst>
            <a:ahLst/>
            <a:cxnLst>
              <a:cxn ang="0">
                <a:pos x="connsiteX0" y="connsiteY0"/>
              </a:cxn>
              <a:cxn ang="0">
                <a:pos x="connsiteX1" y="connsiteY1"/>
              </a:cxn>
              <a:cxn ang="0">
                <a:pos x="connsiteX2" y="connsiteY2"/>
              </a:cxn>
              <a:cxn ang="0">
                <a:pos x="connsiteX3" y="connsiteY3"/>
              </a:cxn>
            </a:cxnLst>
            <a:rect l="l" t="t" r="r" b="b"/>
            <a:pathLst>
              <a:path w="7269479" h="6994525">
                <a:moveTo>
                  <a:pt x="0" y="0"/>
                </a:moveTo>
                <a:lnTo>
                  <a:pt x="7269479" y="0"/>
                </a:lnTo>
                <a:lnTo>
                  <a:pt x="5490352" y="6994525"/>
                </a:lnTo>
                <a:lnTo>
                  <a:pt x="0" y="6994525"/>
                </a:lnTo>
                <a:close/>
              </a:path>
            </a:pathLst>
          </a:custGeom>
          <a:solidFill>
            <a:schemeClr val="bg1">
              <a:alpha val="85000"/>
            </a:schemeClr>
          </a:solidFill>
          <a:ln>
            <a:noFill/>
            <a:headEnd type="none" w="med" len="med"/>
            <a:tailEnd type="none" w="med" len="med"/>
          </a:ln>
          <a:effectLst>
            <a:outerShdw blurRad="50800" dist="38100" dir="2700000" algn="tl"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35FF5CC9-4468-4911-8F66-46D255D4A181}"/>
              </a:ext>
            </a:extLst>
          </p:cNvPr>
          <p:cNvSpPr>
            <a:spLocks noGrp="1"/>
          </p:cNvSpPr>
          <p:nvPr>
            <p:ph type="title"/>
          </p:nvPr>
        </p:nvSpPr>
        <p:spPr/>
        <p:txBody>
          <a:bodyPr/>
          <a:lstStyle/>
          <a:p>
            <a:r>
              <a:rPr lang="en-US" dirty="0"/>
              <a:t>Access</a:t>
            </a:r>
            <a:endParaRPr lang="en-IN" dirty="0"/>
          </a:p>
        </p:txBody>
      </p:sp>
      <p:sp>
        <p:nvSpPr>
          <p:cNvPr id="12" name="Text Placeholder 4">
            <a:extLst>
              <a:ext uri="{FF2B5EF4-FFF2-40B4-BE49-F238E27FC236}">
                <a16:creationId xmlns:a16="http://schemas.microsoft.com/office/drawing/2014/main" id="{ECFD8CB1-E33A-4F90-ADB4-F2FCF078FC21}"/>
              </a:ext>
            </a:extLst>
          </p:cNvPr>
          <p:cNvSpPr txBox="1">
            <a:spLocks/>
          </p:cNvSpPr>
          <p:nvPr/>
        </p:nvSpPr>
        <p:spPr>
          <a:xfrm>
            <a:off x="434975" y="1203325"/>
            <a:ext cx="5153025" cy="5473293"/>
          </a:xfrm>
          <a:prstGeom prst="rect">
            <a:avLst/>
          </a:prstGeom>
        </p:spPr>
        <p:txBody>
          <a:bodyPr vert="horz" wrap="square" lIns="0" tIns="0" rIns="0" bIns="0" rtlCol="0">
            <a:spAutoFit/>
          </a:bodyPr>
          <a:lstStyle>
            <a:lvl1pPr marL="0" marR="0" indent="0" algn="l" defTabSz="932742" rtl="0" eaLnBrk="1" fontAlgn="auto" latinLnBrk="0" hangingPunct="1">
              <a:lnSpc>
                <a:spcPct val="90000"/>
              </a:lnSpc>
              <a:spcBef>
                <a:spcPts val="0"/>
              </a:spcBef>
              <a:spcAft>
                <a:spcPts val="1300"/>
              </a:spcAft>
              <a:buClrTx/>
              <a:buSzPct val="90000"/>
              <a:buFont typeface="Wingdings" panose="05000000000000000000" pitchFamily="2" charset="2"/>
              <a:buNone/>
              <a:tabLst/>
              <a:defRPr sz="2600" b="0" i="0" kern="1200" spc="0" baseline="0">
                <a:solidFill>
                  <a:srgbClr val="000000"/>
                </a:solidFill>
                <a:latin typeface="+mn-lt"/>
                <a:ea typeface="+mn-ea"/>
                <a:cs typeface="+mn-cs"/>
              </a:defRPr>
            </a:lvl1pPr>
            <a:lvl2pPr marL="228600" marR="0" indent="0" algn="l" defTabSz="932742" rtl="0" eaLnBrk="1" fontAlgn="auto" latinLnBrk="0" hangingPunct="1">
              <a:lnSpc>
                <a:spcPct val="90000"/>
              </a:lnSpc>
              <a:spcBef>
                <a:spcPts val="0"/>
              </a:spcBef>
              <a:spcAft>
                <a:spcPts val="1300"/>
              </a:spcAft>
              <a:buClrTx/>
              <a:buSzPct val="90000"/>
              <a:buFont typeface="Wingdings" panose="05000000000000000000" pitchFamily="2" charset="2"/>
              <a:buNone/>
              <a:tabLst/>
              <a:defRPr sz="2000" kern="1200" spc="0" baseline="0">
                <a:solidFill>
                  <a:srgbClr val="000000"/>
                </a:solidFill>
                <a:latin typeface="+mn-lt"/>
                <a:ea typeface="+mn-ea"/>
                <a:cs typeface="+mn-cs"/>
              </a:defRPr>
            </a:lvl2pPr>
            <a:lvl3pPr marL="457200" marR="0" indent="0" algn="l" defTabSz="932742" rtl="0" eaLnBrk="1" fontAlgn="auto" latinLnBrk="0" hangingPunct="1">
              <a:lnSpc>
                <a:spcPct val="90000"/>
              </a:lnSpc>
              <a:spcBef>
                <a:spcPts val="0"/>
              </a:spcBef>
              <a:spcAft>
                <a:spcPts val="1300"/>
              </a:spcAft>
              <a:buClrTx/>
              <a:buSzPct val="90000"/>
              <a:buFont typeface="Wingdings" panose="05000000000000000000" pitchFamily="2" charset="2"/>
              <a:buNone/>
              <a:tabLst/>
              <a:defRPr sz="2000" kern="1200" spc="0" baseline="0">
                <a:solidFill>
                  <a:srgbClr val="000000"/>
                </a:solidFill>
                <a:latin typeface="+mn-lt"/>
                <a:ea typeface="+mn-ea"/>
                <a:cs typeface="+mn-cs"/>
              </a:defRPr>
            </a:lvl3pPr>
            <a:lvl4pPr marL="685800" marR="0" indent="0" algn="l" defTabSz="932742" rtl="0" eaLnBrk="1" fontAlgn="auto" latinLnBrk="0" hangingPunct="1">
              <a:lnSpc>
                <a:spcPct val="90000"/>
              </a:lnSpc>
              <a:spcBef>
                <a:spcPts val="0"/>
              </a:spcBef>
              <a:spcAft>
                <a:spcPts val="1300"/>
              </a:spcAft>
              <a:buClrTx/>
              <a:buSzPct val="90000"/>
              <a:buFont typeface="Wingdings" panose="05000000000000000000" pitchFamily="2" charset="2"/>
              <a:buNone/>
              <a:tabLst/>
              <a:defRPr sz="2000" kern="1200" spc="0" baseline="0">
                <a:solidFill>
                  <a:srgbClr val="000000"/>
                </a:solidFill>
                <a:latin typeface="+mn-lt"/>
                <a:ea typeface="+mn-ea"/>
                <a:cs typeface="+mn-cs"/>
              </a:defRPr>
            </a:lvl4pPr>
            <a:lvl5pPr marL="91440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472" rtl="0" eaLnBrk="1" fontAlgn="base" latinLnBrk="0" hangingPunct="1">
              <a:lnSpc>
                <a:spcPct val="90000"/>
              </a:lnSpc>
              <a:spcBef>
                <a:spcPts val="1200"/>
              </a:spcBef>
              <a:spcAft>
                <a:spcPts val="600"/>
              </a:spcAft>
              <a:buClrTx/>
              <a:buSzPct val="90000"/>
              <a:buFont typeface="Wingdings" panose="05000000000000000000" pitchFamily="2" charset="2"/>
              <a:buNone/>
              <a:tabLst/>
              <a:defRPr/>
            </a:pPr>
            <a:r>
              <a:rPr kumimoji="0" lang="en-US" sz="2000" b="1" i="0" u="none" strike="noStrike" kern="1200" cap="none" spc="0" normalizeH="0" baseline="0" noProof="0" dirty="0">
                <a:ln>
                  <a:noFill/>
                </a:ln>
                <a:solidFill>
                  <a:srgbClr val="0078D4"/>
                </a:solidFill>
                <a:effectLst/>
                <a:uLnTx/>
                <a:uFillTx/>
                <a:latin typeface="Segoe UI"/>
                <a:ea typeface="+mn-ea"/>
                <a:cs typeface="Segoe UI" pitchFamily="34" charset="0"/>
              </a:rPr>
              <a:t>Windows Virtual Desktop requires:</a:t>
            </a:r>
          </a:p>
          <a:p>
            <a:pPr marL="0" marR="0" lvl="0" indent="0" algn="l" defTabSz="932742" rtl="0" eaLnBrk="1" fontAlgn="t" latinLnBrk="0" hangingPunct="1">
              <a:lnSpc>
                <a:spcPct val="90000"/>
              </a:lnSpc>
              <a:spcBef>
                <a:spcPts val="0"/>
              </a:spcBef>
              <a:spcAft>
                <a:spcPts val="1300"/>
              </a:spcAft>
              <a:buClrTx/>
              <a:buSzPct val="90000"/>
              <a:buFont typeface="Wingdings" panose="05000000000000000000" pitchFamily="2" charset="2"/>
              <a:buNone/>
              <a:tabLst/>
              <a:defRPr/>
            </a:pPr>
            <a:r>
              <a:rPr kumimoji="0" lang="en-US" sz="1800" b="1" i="0" u="none" strike="noStrike" kern="1200" cap="none" spc="0" normalizeH="0" baseline="0" noProof="0" dirty="0">
                <a:ln>
                  <a:noFill/>
                </a:ln>
                <a:solidFill>
                  <a:srgbClr val="000000"/>
                </a:solidFill>
                <a:effectLst/>
                <a:uLnTx/>
                <a:uFillTx/>
                <a:latin typeface="Segoe UI" panose="020B0502040204020203" pitchFamily="34" charset="0"/>
                <a:ea typeface="+mn-ea"/>
                <a:cs typeface="+mn-cs"/>
              </a:rPr>
              <a:t>To run Windows 10* multi-session, Windows 10* single-session, or Windows 7</a:t>
            </a: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a:p>
            <a:pPr marL="0" marR="0" lvl="0" indent="0" algn="l" defTabSz="932742" rtl="0" eaLnBrk="1" fontAlgn="t" latinLnBrk="0" hangingPunct="1">
              <a:lnSpc>
                <a:spcPct val="90000"/>
              </a:lnSpc>
              <a:spcBef>
                <a:spcPts val="0"/>
              </a:spcBef>
              <a:spcAft>
                <a:spcPts val="130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rPr>
              <a:t>Microsoft 365 E3, E5, A3, A5, Business, F1</a:t>
            </a:r>
            <a:endParaRPr kumimoji="0" lang="en-US" sz="3200" b="0" i="0" u="none" strike="noStrike" kern="1200" cap="none" spc="0" normalizeH="0" baseline="0" noProof="0" dirty="0">
              <a:ln>
                <a:noFill/>
              </a:ln>
              <a:solidFill>
                <a:srgbClr val="000000"/>
              </a:solidFill>
              <a:effectLst/>
              <a:uLnTx/>
              <a:uFillTx/>
              <a:latin typeface="Arial" panose="020B0604020202020204" pitchFamily="34" charset="0"/>
              <a:ea typeface="+mn-ea"/>
              <a:cs typeface="+mn-cs"/>
            </a:endParaRPr>
          </a:p>
          <a:p>
            <a:pPr marL="0" marR="0" lvl="0" indent="0" algn="l" defTabSz="932742" rtl="0" eaLnBrk="1" fontAlgn="auto" latinLnBrk="0" hangingPunct="1">
              <a:lnSpc>
                <a:spcPct val="90000"/>
              </a:lnSpc>
              <a:spcBef>
                <a:spcPts val="0"/>
              </a:spcBef>
              <a:spcAft>
                <a:spcPts val="130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rPr>
              <a:t>Windows E3, E5, A3, A5</a:t>
            </a:r>
          </a:p>
          <a:p>
            <a:pPr marL="0" marR="0" lvl="0" indent="0" algn="l" defTabSz="932742" rtl="0" eaLnBrk="1" fontAlgn="auto" latinLnBrk="0" hangingPunct="1">
              <a:lnSpc>
                <a:spcPct val="90000"/>
              </a:lnSpc>
              <a:spcBef>
                <a:spcPts val="0"/>
              </a:spcBef>
              <a:spcAft>
                <a:spcPts val="1300"/>
              </a:spcAft>
              <a:buClrTx/>
              <a:buSzPct val="90000"/>
              <a:buFont typeface="Wingdings" panose="05000000000000000000" pitchFamily="2" charset="2"/>
              <a:buNone/>
              <a:tabLst/>
              <a:defRPr/>
            </a:pPr>
            <a:endParaRPr kumimoji="0" lang="en-US" sz="14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a:p>
            <a:pPr marL="0" marR="0" lvl="0" indent="0" algn="l" defTabSz="932742" rtl="0" eaLnBrk="1" fontAlgn="auto" latinLnBrk="0" hangingPunct="1">
              <a:lnSpc>
                <a:spcPct val="90000"/>
              </a:lnSpc>
              <a:spcBef>
                <a:spcPts val="0"/>
              </a:spcBef>
              <a:spcAft>
                <a:spcPts val="1300"/>
              </a:spcAft>
              <a:buClrTx/>
              <a:buSzPct val="90000"/>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rPr>
              <a:t>Customers can access Windows Virtual Desktop from their non-Windows Pro endpoints if they have a Microsoft 365 E3/E5, Microsoft 365 A3/A5 or Windows 10 VDA per user license. </a:t>
            </a:r>
          </a:p>
          <a:p>
            <a:pPr marL="0" marR="0" lvl="0" indent="0" algn="l" defTabSz="932742" rtl="0" eaLnBrk="1" fontAlgn="auto" latinLnBrk="0" hangingPunct="1">
              <a:lnSpc>
                <a:spcPct val="90000"/>
              </a:lnSpc>
              <a:spcBef>
                <a:spcPts val="0"/>
              </a:spcBef>
              <a:spcAft>
                <a:spcPts val="1300"/>
              </a:spcAft>
              <a:buClrTx/>
              <a:buSzPct val="90000"/>
              <a:buFont typeface="Wingdings" panose="05000000000000000000" pitchFamily="2" charset="2"/>
              <a:buNone/>
              <a:tabLst/>
              <a:defRPr/>
            </a:pPr>
            <a:endParaRPr kumimoji="0" lang="en-US" sz="1400" b="1"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a:p>
            <a:pPr marL="0" marR="0" lvl="0" indent="0" algn="l" defTabSz="932742" rtl="0" eaLnBrk="1" fontAlgn="t" latinLnBrk="0" hangingPunct="1">
              <a:lnSpc>
                <a:spcPct val="90000"/>
              </a:lnSpc>
              <a:spcBef>
                <a:spcPts val="0"/>
              </a:spcBef>
              <a:spcAft>
                <a:spcPts val="1300"/>
              </a:spcAft>
              <a:buClrTx/>
              <a:buSzPct val="90000"/>
              <a:buFont typeface="Wingdings" panose="05000000000000000000" pitchFamily="2" charset="2"/>
              <a:buNone/>
              <a:tabLst/>
              <a:defRPr/>
            </a:pPr>
            <a:r>
              <a:rPr kumimoji="0" lang="en-US" sz="1800" b="1" i="0" u="none" strike="noStrike" kern="1200" cap="none" spc="0" normalizeH="0" baseline="0" noProof="0" dirty="0">
                <a:ln>
                  <a:noFill/>
                </a:ln>
                <a:solidFill>
                  <a:srgbClr val="000000"/>
                </a:solidFill>
                <a:effectLst/>
                <a:uLnTx/>
                <a:uFillTx/>
                <a:latin typeface="Segoe UI" panose="020B0502040204020203" pitchFamily="34" charset="0"/>
                <a:ea typeface="+mn-ea"/>
                <a:cs typeface="+mn-cs"/>
              </a:rPr>
              <a:t>To run Windows Server* 2012 R2, 2016, 2019</a:t>
            </a:r>
            <a:endPar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endParaRPr>
          </a:p>
          <a:p>
            <a:pPr marL="0" marR="0" lvl="0" indent="0" algn="l" defTabSz="932742" rtl="0" eaLnBrk="1" fontAlgn="t" latinLnBrk="0" hangingPunct="1">
              <a:lnSpc>
                <a:spcPct val="100000"/>
              </a:lnSpc>
              <a:spcBef>
                <a:spcPts val="0"/>
              </a:spcBef>
              <a:spcAft>
                <a:spcPts val="130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mn-cs"/>
              </a:rPr>
              <a:t>Remote Desktop Services (RDS) Client Access License (CAL) with active Software Assurance (SA)</a:t>
            </a:r>
            <a:endParaRPr kumimoji="0" lang="en-US" sz="1400" b="0" i="1" u="none" strike="noStrike" kern="1200" cap="none" spc="0" normalizeH="0" baseline="0" noProof="0" dirty="0">
              <a:ln>
                <a:noFill/>
              </a:ln>
              <a:solidFill>
                <a:srgbClr val="000000"/>
              </a:solidFill>
              <a:effectLst/>
              <a:uLnTx/>
              <a:uFillTx/>
              <a:latin typeface="Segoe UI"/>
              <a:ea typeface="+mn-ea"/>
              <a:cs typeface="Segoe UI" pitchFamily="34" charset="0"/>
            </a:endParaRPr>
          </a:p>
          <a:p>
            <a:pPr marL="0" marR="0" lvl="0" indent="0" algn="l" defTabSz="932472" rtl="0" eaLnBrk="1" fontAlgn="base" latinLnBrk="0" hangingPunct="1">
              <a:lnSpc>
                <a:spcPct val="100000"/>
              </a:lnSpc>
              <a:spcBef>
                <a:spcPts val="1200"/>
              </a:spcBef>
              <a:spcAft>
                <a:spcPts val="600"/>
              </a:spcAft>
              <a:buClrTx/>
              <a:buSzPct val="90000"/>
              <a:buFont typeface="Wingdings" panose="05000000000000000000" pitchFamily="2" charset="2"/>
              <a:buNone/>
              <a:tabLst/>
              <a:defRPr/>
            </a:pPr>
            <a:r>
              <a:rPr kumimoji="0" lang="en-US" sz="1400" b="0" i="1" u="none" strike="noStrike" kern="1200" cap="none" spc="0" normalizeH="0" baseline="0" noProof="0" dirty="0">
                <a:ln>
                  <a:noFill/>
                </a:ln>
                <a:solidFill>
                  <a:srgbClr val="000000"/>
                </a:solidFill>
                <a:effectLst/>
                <a:uLnTx/>
                <a:uFillTx/>
                <a:latin typeface="Segoe UI"/>
                <a:ea typeface="+mn-ea"/>
                <a:cs typeface="Segoe UI" pitchFamily="34" charset="0"/>
              </a:rPr>
              <a:t>*Access to </a:t>
            </a:r>
            <a:r>
              <a:rPr kumimoji="0" lang="en-US" sz="1400" b="0" i="1" u="none" strike="noStrike" kern="1200" cap="none" spc="0" normalizeH="0" baseline="0" noProof="0" dirty="0" err="1">
                <a:ln>
                  <a:noFill/>
                </a:ln>
                <a:solidFill>
                  <a:srgbClr val="000000"/>
                </a:solidFill>
                <a:effectLst/>
                <a:uLnTx/>
                <a:uFillTx/>
                <a:latin typeface="Segoe UI"/>
                <a:ea typeface="+mn-ea"/>
                <a:cs typeface="Segoe UI" pitchFamily="34" charset="0"/>
              </a:rPr>
              <a:t>FSLogix</a:t>
            </a:r>
            <a:r>
              <a:rPr kumimoji="0" lang="en-US" sz="1400" b="0" i="1" u="none" strike="noStrike" kern="1200" cap="none" spc="0" normalizeH="0" baseline="0" noProof="0" dirty="0">
                <a:ln>
                  <a:noFill/>
                </a:ln>
                <a:solidFill>
                  <a:srgbClr val="000000"/>
                </a:solidFill>
                <a:effectLst/>
                <a:uLnTx/>
                <a:uFillTx/>
                <a:latin typeface="Segoe UI"/>
                <a:ea typeface="+mn-ea"/>
                <a:cs typeface="Segoe UI" pitchFamily="34" charset="0"/>
              </a:rPr>
              <a:t> technology, including Office container, profile containers and app masking, are included in Windows E3+, Microsoft 365 E3+, and Remote Desktop Services (RDS) CAL licenses</a:t>
            </a:r>
          </a:p>
        </p:txBody>
      </p:sp>
    </p:spTree>
    <p:extLst>
      <p:ext uri="{BB962C8B-B14F-4D97-AF65-F5344CB8AC3E}">
        <p14:creationId xmlns:p14="http://schemas.microsoft.com/office/powerpoint/2010/main" val="2014215344"/>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863C51BC-9730-49F3-A543-6DFCFCE1F04B}"/>
              </a:ext>
            </a:extLst>
          </p:cNvPr>
          <p:cNvGraphicFramePr>
            <a:graphicFrameLocks noChangeAspect="1"/>
          </p:cNvGraphicFramePr>
          <p:nvPr>
            <p:custDataLst>
              <p:tags r:id="rId2"/>
            </p:custDataLst>
            <p:extLst>
              <p:ext uri="{D42A27DB-BD31-4B8C-83A1-F6EECF244321}">
                <p14:modId xmlns:p14="http://schemas.microsoft.com/office/powerpoint/2010/main" val="297048525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7764" name="think-cell Slide" r:id="rId5" imgW="425" imgH="424" progId="TCLayout.ActiveDocument.1">
                  <p:embed/>
                </p:oleObj>
              </mc:Choice>
              <mc:Fallback>
                <p:oleObj name="think-cell Slide" r:id="rId5" imgW="425" imgH="424" progId="TCLayout.ActiveDocument.1">
                  <p:embed/>
                  <p:pic>
                    <p:nvPicPr>
                      <p:cNvPr id="2" name="Object 1" hidden="1">
                        <a:extLst>
                          <a:ext uri="{FF2B5EF4-FFF2-40B4-BE49-F238E27FC236}">
                            <a16:creationId xmlns:a16="http://schemas.microsoft.com/office/drawing/2014/main" id="{863C51BC-9730-49F3-A543-6DFCFCE1F04B}"/>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Text Placeholder 4">
            <a:extLst>
              <a:ext uri="{FF2B5EF4-FFF2-40B4-BE49-F238E27FC236}">
                <a16:creationId xmlns:a16="http://schemas.microsoft.com/office/drawing/2014/main" id="{B172AFBC-7DDF-4F94-9A68-CA1BCFA0C052}"/>
              </a:ext>
            </a:extLst>
          </p:cNvPr>
          <p:cNvSpPr>
            <a:spLocks noGrp="1"/>
          </p:cNvSpPr>
          <p:nvPr>
            <p:ph type="body" sz="quarter" idx="10"/>
          </p:nvPr>
        </p:nvSpPr>
        <p:spPr>
          <a:xfrm>
            <a:off x="434975" y="1413358"/>
            <a:ext cx="5459413" cy="3662541"/>
          </a:xfrm>
        </p:spPr>
        <p:txBody>
          <a:bodyPr/>
          <a:lstStyle/>
          <a:p>
            <a:pPr defTabSz="932472" fontAlgn="base">
              <a:spcBef>
                <a:spcPts val="2400"/>
              </a:spcBef>
              <a:spcAft>
                <a:spcPts val="0"/>
              </a:spcAft>
            </a:pPr>
            <a:r>
              <a:rPr lang="en-US" sz="2000" dirty="0">
                <a:latin typeface="Segoe UI "/>
                <a:ea typeface="Calibri" panose="020F0502020204030204" pitchFamily="34" charset="0"/>
                <a:cs typeface="Arial" panose="020B0604020202020204" pitchFamily="34" charset="0"/>
              </a:rPr>
              <a:t>Pay only for the virtual machines (VMs), storage, and networking consumed when your users are using the service</a:t>
            </a:r>
          </a:p>
          <a:p>
            <a:pPr defTabSz="932472" fontAlgn="base">
              <a:spcBef>
                <a:spcPts val="2400"/>
              </a:spcBef>
              <a:spcAft>
                <a:spcPts val="0"/>
              </a:spcAft>
            </a:pPr>
            <a:r>
              <a:rPr lang="en-US" sz="2000" dirty="0">
                <a:latin typeface="Segoe UI "/>
                <a:ea typeface="Calibri" panose="020F0502020204030204" pitchFamily="34" charset="0"/>
                <a:cs typeface="Arial" panose="020B0604020202020204" pitchFamily="34" charset="0"/>
              </a:rPr>
              <a:t>You have the flexibility to pick any VM and storage options to match your use cases</a:t>
            </a:r>
            <a:endParaRPr lang="en-US" sz="2000" dirty="0">
              <a:solidFill>
                <a:schemeClr val="tx1"/>
              </a:solidFill>
              <a:cs typeface="Segoe UI" pitchFamily="34" charset="0"/>
            </a:endParaRPr>
          </a:p>
          <a:p>
            <a:pPr defTabSz="932472" fontAlgn="base">
              <a:spcBef>
                <a:spcPts val="2400"/>
              </a:spcBef>
              <a:spcAft>
                <a:spcPts val="0"/>
              </a:spcAft>
            </a:pPr>
            <a:r>
              <a:rPr lang="en-US" sz="2000" dirty="0">
                <a:solidFill>
                  <a:schemeClr val="tx1"/>
                </a:solidFill>
                <a:cs typeface="Segoe UI" pitchFamily="34" charset="0"/>
              </a:rPr>
              <a:t>Take advantage of options such as </a:t>
            </a:r>
            <a:r>
              <a:rPr lang="en-US" sz="2000" dirty="0">
                <a:solidFill>
                  <a:srgbClr val="0278D4"/>
                </a:solidFill>
                <a:latin typeface="Segoe UI "/>
                <a:ea typeface="Calibri" panose="020F0502020204030204" pitchFamily="34" charset="0"/>
                <a:cs typeface="Arial" panose="020B0604020202020204" pitchFamily="34" charset="0"/>
                <a:hlinkClick r:id="rId7">
                  <a:extLst>
                    <a:ext uri="{A12FA001-AC4F-418D-AE19-62706E023703}">
                      <ahyp:hlinkClr xmlns:ahyp="http://schemas.microsoft.com/office/drawing/2018/hyperlinkcolor" val="tx"/>
                    </a:ext>
                  </a:extLst>
                </a:hlinkClick>
              </a:rPr>
              <a:t>one-year or three-year Azure Reserved Virtual Machine Instances</a:t>
            </a:r>
            <a:r>
              <a:rPr lang="en-US" sz="2000" u="sng" dirty="0">
                <a:solidFill>
                  <a:srgbClr val="0278D4"/>
                </a:solidFill>
                <a:cs typeface="Segoe UI" pitchFamily="34" charset="0"/>
              </a:rPr>
              <a:t>,</a:t>
            </a:r>
            <a:r>
              <a:rPr lang="en-US" sz="2000" dirty="0">
                <a:solidFill>
                  <a:srgbClr val="0278D4"/>
                </a:solidFill>
                <a:cs typeface="Segoe UI" pitchFamily="34" charset="0"/>
              </a:rPr>
              <a:t> </a:t>
            </a:r>
            <a:r>
              <a:rPr lang="en-US" sz="2000" dirty="0">
                <a:solidFill>
                  <a:schemeClr val="tx1"/>
                </a:solidFill>
                <a:cs typeface="Segoe UI" pitchFamily="34" charset="0"/>
              </a:rPr>
              <a:t>which can save you up to 72 percent versus pay-as-you-go pricing. Reserved Virtual Machine Instances are flexible and can easily be exchanged or returned</a:t>
            </a:r>
          </a:p>
        </p:txBody>
      </p:sp>
      <p:sp>
        <p:nvSpPr>
          <p:cNvPr id="3" name="Title 2">
            <a:extLst>
              <a:ext uri="{FF2B5EF4-FFF2-40B4-BE49-F238E27FC236}">
                <a16:creationId xmlns:a16="http://schemas.microsoft.com/office/drawing/2014/main" id="{7F99320E-F8F4-4056-BEC0-E78F7D6B55F0}"/>
              </a:ext>
            </a:extLst>
          </p:cNvPr>
          <p:cNvSpPr>
            <a:spLocks noGrp="1"/>
          </p:cNvSpPr>
          <p:nvPr>
            <p:ph type="title"/>
          </p:nvPr>
        </p:nvSpPr>
        <p:spPr/>
        <p:txBody>
          <a:bodyPr/>
          <a:lstStyle/>
          <a:p>
            <a:r>
              <a:rPr lang="en-US"/>
              <a:t>Pricing</a:t>
            </a:r>
          </a:p>
        </p:txBody>
      </p:sp>
      <p:pic>
        <p:nvPicPr>
          <p:cNvPr id="7" name="Picture Placeholder 6" descr="A desktop computer sitting on a table&#10;&#10;Description generated with very high confidence">
            <a:extLst>
              <a:ext uri="{FF2B5EF4-FFF2-40B4-BE49-F238E27FC236}">
                <a16:creationId xmlns:a16="http://schemas.microsoft.com/office/drawing/2014/main" id="{D9F2066B-D26E-4057-ACCB-381288374E10}"/>
              </a:ext>
            </a:extLst>
          </p:cNvPr>
          <p:cNvPicPr>
            <a:picLocks noGrp="1" noChangeAspect="1"/>
          </p:cNvPicPr>
          <p:nvPr>
            <p:ph type="pic" sz="quarter" idx="4294967295"/>
          </p:nvPr>
        </p:nvPicPr>
        <p:blipFill rotWithShape="1">
          <a:blip r:embed="rId8">
            <a:extLst/>
          </a:blip>
          <a:srcRect l="22513" r="19321"/>
          <a:stretch/>
        </p:blipFill>
        <p:spPr>
          <a:xfrm>
            <a:off x="6332538" y="0"/>
            <a:ext cx="6103937" cy="6994525"/>
          </a:xfrm>
        </p:spPr>
      </p:pic>
    </p:spTree>
    <p:extLst>
      <p:ext uri="{BB962C8B-B14F-4D97-AF65-F5344CB8AC3E}">
        <p14:creationId xmlns:p14="http://schemas.microsoft.com/office/powerpoint/2010/main" val="1454847637"/>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6A448-B625-457B-B8E3-7EB67F99E95A}"/>
              </a:ext>
            </a:extLst>
          </p:cNvPr>
          <p:cNvSpPr>
            <a:spLocks noGrp="1"/>
          </p:cNvSpPr>
          <p:nvPr>
            <p:ph type="title"/>
          </p:nvPr>
        </p:nvSpPr>
        <p:spPr/>
        <p:txBody>
          <a:bodyPr/>
          <a:lstStyle/>
          <a:p>
            <a:r>
              <a:rPr lang="en-US"/>
              <a:t>Migration</a:t>
            </a:r>
          </a:p>
        </p:txBody>
      </p:sp>
      <p:sp>
        <p:nvSpPr>
          <p:cNvPr id="13" name="Rectangle 12">
            <a:extLst>
              <a:ext uri="{FF2B5EF4-FFF2-40B4-BE49-F238E27FC236}">
                <a16:creationId xmlns:a16="http://schemas.microsoft.com/office/drawing/2014/main" id="{4633E5E5-9A1A-45DA-86ED-FB3C1A87BD90}"/>
              </a:ext>
            </a:extLst>
          </p:cNvPr>
          <p:cNvSpPr/>
          <p:nvPr/>
        </p:nvSpPr>
        <p:spPr>
          <a:xfrm>
            <a:off x="442806" y="2090057"/>
            <a:ext cx="2701563" cy="4048806"/>
          </a:xfrm>
          <a:prstGeom prst="rect">
            <a:avLst/>
          </a:prstGeom>
          <a:ln w="6350">
            <a:solidFill>
              <a:schemeClr val="bg1">
                <a:lumMod val="85000"/>
              </a:schemeClr>
            </a:solidFill>
          </a:ln>
        </p:spPr>
        <p:txBody>
          <a:bodyPr wrap="square" lIns="137160" tIns="91440" rIns="137160" bIns="91440">
            <a:noAutofit/>
          </a:bodyPr>
          <a:lstStyle/>
          <a:p>
            <a:pPr defTabSz="932472" fontAlgn="base">
              <a:spcBef>
                <a:spcPts val="1200"/>
              </a:spcBef>
              <a:spcAft>
                <a:spcPts val="800"/>
              </a:spcAft>
            </a:pPr>
            <a:r>
              <a:rPr lang="en-US" sz="2400" dirty="0">
                <a:solidFill>
                  <a:schemeClr val="accent1"/>
                </a:solidFill>
                <a:cs typeface="Segoe UI" pitchFamily="34" charset="0"/>
              </a:rPr>
              <a:t>Migration will be allowed for Azure VMs that are </a:t>
            </a:r>
            <a:br>
              <a:rPr lang="en-US" sz="2400" dirty="0">
                <a:solidFill>
                  <a:schemeClr val="accent1"/>
                </a:solidFill>
                <a:cs typeface="Segoe UI" pitchFamily="34" charset="0"/>
              </a:rPr>
            </a:br>
            <a:r>
              <a:rPr lang="en-US" sz="2400" dirty="0">
                <a:solidFill>
                  <a:schemeClr val="accent1"/>
                </a:solidFill>
                <a:cs typeface="Segoe UI" pitchFamily="34" charset="0"/>
              </a:rPr>
              <a:t>part of other virtualization environments (including RDS </a:t>
            </a:r>
            <a:br>
              <a:rPr lang="en-US" sz="2400" dirty="0">
                <a:solidFill>
                  <a:schemeClr val="accent1"/>
                </a:solidFill>
                <a:cs typeface="Segoe UI" pitchFamily="34" charset="0"/>
              </a:rPr>
            </a:br>
            <a:r>
              <a:rPr lang="en-US" sz="2400" dirty="0">
                <a:solidFill>
                  <a:schemeClr val="accent1"/>
                </a:solidFill>
                <a:cs typeface="Segoe UI" pitchFamily="34" charset="0"/>
              </a:rPr>
              <a:t>on Azure)</a:t>
            </a:r>
          </a:p>
        </p:txBody>
      </p:sp>
      <p:cxnSp>
        <p:nvCxnSpPr>
          <p:cNvPr id="14" name="Straight Connector 13">
            <a:extLst>
              <a:ext uri="{FF2B5EF4-FFF2-40B4-BE49-F238E27FC236}">
                <a16:creationId xmlns:a16="http://schemas.microsoft.com/office/drawing/2014/main" id="{96B4FFCA-ED49-4361-91A6-B44AAE13A724}"/>
              </a:ext>
            </a:extLst>
          </p:cNvPr>
          <p:cNvCxnSpPr/>
          <p:nvPr/>
        </p:nvCxnSpPr>
        <p:spPr>
          <a:xfrm>
            <a:off x="466559" y="20900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12F79A20-4AC7-4A89-9814-CCBEAA7D5A12}"/>
              </a:ext>
            </a:extLst>
          </p:cNvPr>
          <p:cNvSpPr/>
          <p:nvPr/>
        </p:nvSpPr>
        <p:spPr>
          <a:xfrm>
            <a:off x="3397829" y="2090057"/>
            <a:ext cx="2701563" cy="4048806"/>
          </a:xfrm>
          <a:prstGeom prst="rect">
            <a:avLst/>
          </a:prstGeom>
          <a:ln w="6350">
            <a:solidFill>
              <a:schemeClr val="bg1">
                <a:lumMod val="85000"/>
              </a:schemeClr>
            </a:solidFill>
          </a:ln>
        </p:spPr>
        <p:txBody>
          <a:bodyPr wrap="square" lIns="137160" tIns="91440" rIns="137160" bIns="91440">
            <a:noAutofit/>
          </a:bodyPr>
          <a:lstStyle/>
          <a:p>
            <a:pPr defTabSz="932472" fontAlgn="base">
              <a:spcBef>
                <a:spcPts val="1200"/>
              </a:spcBef>
              <a:spcAft>
                <a:spcPts val="800"/>
              </a:spcAft>
            </a:pPr>
            <a:r>
              <a:rPr lang="en-US" sz="2400" dirty="0">
                <a:solidFill>
                  <a:schemeClr val="accent1"/>
                </a:solidFill>
                <a:cs typeface="Segoe UI" pitchFamily="34" charset="0"/>
              </a:rPr>
              <a:t>Full migration guidance will be published closer to General Availability</a:t>
            </a:r>
          </a:p>
        </p:txBody>
      </p:sp>
      <p:cxnSp>
        <p:nvCxnSpPr>
          <p:cNvPr id="17" name="Straight Connector 16">
            <a:extLst>
              <a:ext uri="{FF2B5EF4-FFF2-40B4-BE49-F238E27FC236}">
                <a16:creationId xmlns:a16="http://schemas.microsoft.com/office/drawing/2014/main" id="{5FA82014-D758-4E12-A9DA-20B339E4F2F6}"/>
              </a:ext>
            </a:extLst>
          </p:cNvPr>
          <p:cNvCxnSpPr/>
          <p:nvPr/>
        </p:nvCxnSpPr>
        <p:spPr>
          <a:xfrm>
            <a:off x="3397829" y="20900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36EDA33F-646D-4F5C-AF7B-31509B9828AE}"/>
              </a:ext>
            </a:extLst>
          </p:cNvPr>
          <p:cNvSpPr/>
          <p:nvPr/>
        </p:nvSpPr>
        <p:spPr>
          <a:xfrm>
            <a:off x="6352852" y="2090057"/>
            <a:ext cx="2701563" cy="4048806"/>
          </a:xfrm>
          <a:prstGeom prst="rect">
            <a:avLst/>
          </a:prstGeom>
          <a:ln w="6350">
            <a:solidFill>
              <a:schemeClr val="bg1">
                <a:lumMod val="85000"/>
              </a:schemeClr>
            </a:solidFill>
          </a:ln>
        </p:spPr>
        <p:txBody>
          <a:bodyPr wrap="square" lIns="137160" tIns="91440" rIns="91440" bIns="91440">
            <a:noAutofit/>
          </a:bodyPr>
          <a:lstStyle/>
          <a:p>
            <a:pPr defTabSz="932472" fontAlgn="base">
              <a:spcBef>
                <a:spcPts val="1200"/>
              </a:spcBef>
              <a:spcAft>
                <a:spcPts val="800"/>
              </a:spcAft>
            </a:pPr>
            <a:r>
              <a:rPr lang="en-US" sz="2400" dirty="0">
                <a:solidFill>
                  <a:schemeClr val="accent1"/>
                </a:solidFill>
                <a:cs typeface="Segoe UI" pitchFamily="34" charset="0"/>
              </a:rPr>
              <a:t>Migration recommendations from AWS to WVD will also be published </a:t>
            </a:r>
            <a:br>
              <a:rPr lang="en-US" sz="2400" dirty="0">
                <a:solidFill>
                  <a:schemeClr val="accent1"/>
                </a:solidFill>
                <a:cs typeface="Segoe UI" pitchFamily="34" charset="0"/>
              </a:rPr>
            </a:br>
            <a:r>
              <a:rPr lang="en-US" sz="2400" dirty="0">
                <a:solidFill>
                  <a:schemeClr val="accent1"/>
                </a:solidFill>
                <a:cs typeface="Segoe UI" pitchFamily="34" charset="0"/>
              </a:rPr>
              <a:t>as part of the guidance</a:t>
            </a:r>
          </a:p>
        </p:txBody>
      </p:sp>
      <p:cxnSp>
        <p:nvCxnSpPr>
          <p:cNvPr id="21" name="Straight Connector 20">
            <a:extLst>
              <a:ext uri="{FF2B5EF4-FFF2-40B4-BE49-F238E27FC236}">
                <a16:creationId xmlns:a16="http://schemas.microsoft.com/office/drawing/2014/main" id="{D38A6870-5949-4623-89C7-3DF35E07530C}"/>
              </a:ext>
            </a:extLst>
          </p:cNvPr>
          <p:cNvCxnSpPr/>
          <p:nvPr/>
        </p:nvCxnSpPr>
        <p:spPr>
          <a:xfrm>
            <a:off x="6352852" y="20900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70D32CBC-9218-4C52-B8F8-98429233FA55}"/>
              </a:ext>
            </a:extLst>
          </p:cNvPr>
          <p:cNvSpPr/>
          <p:nvPr/>
        </p:nvSpPr>
        <p:spPr>
          <a:xfrm>
            <a:off x="9307875" y="2090057"/>
            <a:ext cx="2701563" cy="4048806"/>
          </a:xfrm>
          <a:prstGeom prst="rect">
            <a:avLst/>
          </a:prstGeom>
          <a:ln w="6350">
            <a:solidFill>
              <a:schemeClr val="bg1">
                <a:lumMod val="85000"/>
              </a:schemeClr>
            </a:solidFill>
          </a:ln>
        </p:spPr>
        <p:txBody>
          <a:bodyPr wrap="square" lIns="137160" tIns="91440" rIns="137160" bIns="91440">
            <a:noAutofit/>
          </a:bodyPr>
          <a:lstStyle/>
          <a:p>
            <a:pPr defTabSz="932472" fontAlgn="base">
              <a:spcBef>
                <a:spcPts val="1200"/>
              </a:spcBef>
              <a:spcAft>
                <a:spcPts val="800"/>
              </a:spcAft>
            </a:pPr>
            <a:r>
              <a:rPr lang="en-US" sz="2400" dirty="0">
                <a:solidFill>
                  <a:schemeClr val="accent1"/>
                </a:solidFill>
                <a:cs typeface="Segoe UI" pitchFamily="34" charset="0"/>
              </a:rPr>
              <a:t>We will have CSP partners that will also work with their customers in automating migration from other clouds and technologies to WVD</a:t>
            </a:r>
          </a:p>
        </p:txBody>
      </p:sp>
      <p:cxnSp>
        <p:nvCxnSpPr>
          <p:cNvPr id="24" name="Straight Connector 23">
            <a:extLst>
              <a:ext uri="{FF2B5EF4-FFF2-40B4-BE49-F238E27FC236}">
                <a16:creationId xmlns:a16="http://schemas.microsoft.com/office/drawing/2014/main" id="{23C022A8-9A51-44DA-A90D-73B181ED19F3}"/>
              </a:ext>
            </a:extLst>
          </p:cNvPr>
          <p:cNvCxnSpPr/>
          <p:nvPr/>
        </p:nvCxnSpPr>
        <p:spPr>
          <a:xfrm>
            <a:off x="9307875" y="20900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6" name="Quest_ED40" title="Icon of a map with a dotted line leading to an ex">
            <a:extLst>
              <a:ext uri="{FF2B5EF4-FFF2-40B4-BE49-F238E27FC236}">
                <a16:creationId xmlns:a16="http://schemas.microsoft.com/office/drawing/2014/main" id="{275E5902-D97D-49A3-9980-6754574E4417}"/>
              </a:ext>
            </a:extLst>
          </p:cNvPr>
          <p:cNvSpPr>
            <a:spLocks noChangeAspect="1" noEditPoints="1"/>
          </p:cNvSpPr>
          <p:nvPr/>
        </p:nvSpPr>
        <p:spPr bwMode="auto">
          <a:xfrm>
            <a:off x="3392388" y="1485056"/>
            <a:ext cx="500482" cy="500604"/>
          </a:xfrm>
          <a:custGeom>
            <a:avLst/>
            <a:gdLst>
              <a:gd name="T0" fmla="*/ 2625 w 3750"/>
              <a:gd name="T1" fmla="*/ 3000 h 3750"/>
              <a:gd name="T2" fmla="*/ 2360 w 3750"/>
              <a:gd name="T3" fmla="*/ 3110 h 3750"/>
              <a:gd name="T4" fmla="*/ 2250 w 3750"/>
              <a:gd name="T5" fmla="*/ 3375 h 3750"/>
              <a:gd name="T6" fmla="*/ 2360 w 3750"/>
              <a:gd name="T7" fmla="*/ 3640 h 3750"/>
              <a:gd name="T8" fmla="*/ 2625 w 3750"/>
              <a:gd name="T9" fmla="*/ 3750 h 3750"/>
              <a:gd name="T10" fmla="*/ 375 w 3750"/>
              <a:gd name="T11" fmla="*/ 3750 h 3750"/>
              <a:gd name="T12" fmla="*/ 110 w 3750"/>
              <a:gd name="T13" fmla="*/ 3640 h 3750"/>
              <a:gd name="T14" fmla="*/ 0 w 3750"/>
              <a:gd name="T15" fmla="*/ 3375 h 3750"/>
              <a:gd name="T16" fmla="*/ 110 w 3750"/>
              <a:gd name="T17" fmla="*/ 3110 h 3750"/>
              <a:gd name="T18" fmla="*/ 375 w 3750"/>
              <a:gd name="T19" fmla="*/ 3000 h 3750"/>
              <a:gd name="T20" fmla="*/ 2625 w 3750"/>
              <a:gd name="T21" fmla="*/ 3000 h 3750"/>
              <a:gd name="T22" fmla="*/ 500 w 3750"/>
              <a:gd name="T23" fmla="*/ 2875 h 3750"/>
              <a:gd name="T24" fmla="*/ 500 w 3750"/>
              <a:gd name="T25" fmla="*/ 375 h 3750"/>
              <a:gd name="T26" fmla="*/ 3000 w 3750"/>
              <a:gd name="T27" fmla="*/ 750 h 3750"/>
              <a:gd name="T28" fmla="*/ 3375 w 3750"/>
              <a:gd name="T29" fmla="*/ 750 h 3750"/>
              <a:gd name="T30" fmla="*/ 3750 w 3750"/>
              <a:gd name="T31" fmla="*/ 375 h 3750"/>
              <a:gd name="T32" fmla="*/ 3375 w 3750"/>
              <a:gd name="T33" fmla="*/ 0 h 3750"/>
              <a:gd name="T34" fmla="*/ 3000 w 3750"/>
              <a:gd name="T35" fmla="*/ 375 h 3750"/>
              <a:gd name="T36" fmla="*/ 3000 w 3750"/>
              <a:gd name="T37" fmla="*/ 2375 h 3750"/>
              <a:gd name="T38" fmla="*/ 3366 w 3750"/>
              <a:gd name="T39" fmla="*/ 0 h 3750"/>
              <a:gd name="T40" fmla="*/ 875 w 3750"/>
              <a:gd name="T41" fmla="*/ 0 h 3750"/>
              <a:gd name="T42" fmla="*/ 500 w 3750"/>
              <a:gd name="T43" fmla="*/ 375 h 3750"/>
              <a:gd name="T44" fmla="*/ 3000 w 3750"/>
              <a:gd name="T45" fmla="*/ 2375 h 3750"/>
              <a:gd name="T46" fmla="*/ 3000 w 3750"/>
              <a:gd name="T47" fmla="*/ 3375 h 3750"/>
              <a:gd name="T48" fmla="*/ 375 w 3750"/>
              <a:gd name="T49" fmla="*/ 3750 h 3750"/>
              <a:gd name="T50" fmla="*/ 2625 w 3750"/>
              <a:gd name="T51" fmla="*/ 3750 h 3750"/>
              <a:gd name="T52" fmla="*/ 3000 w 3750"/>
              <a:gd name="T53" fmla="*/ 3375 h 3750"/>
              <a:gd name="T54" fmla="*/ 1625 w 3750"/>
              <a:gd name="T55" fmla="*/ 375 h 3750"/>
              <a:gd name="T56" fmla="*/ 2375 w 3750"/>
              <a:gd name="T57" fmla="*/ 1125 h 3750"/>
              <a:gd name="T58" fmla="*/ 2375 w 3750"/>
              <a:gd name="T59" fmla="*/ 375 h 3750"/>
              <a:gd name="T60" fmla="*/ 1625 w 3750"/>
              <a:gd name="T61" fmla="*/ 1125 h 3750"/>
              <a:gd name="T62" fmla="*/ 1000 w 3750"/>
              <a:gd name="T63" fmla="*/ 1875 h 3750"/>
              <a:gd name="T64" fmla="*/ 1000 w 3750"/>
              <a:gd name="T65" fmla="*/ 2125 h 3750"/>
              <a:gd name="T66" fmla="*/ 1338 w 3750"/>
              <a:gd name="T67" fmla="*/ 1412 h 3750"/>
              <a:gd name="T68" fmla="*/ 1162 w 3750"/>
              <a:gd name="T69" fmla="*/ 1588 h 3750"/>
              <a:gd name="T70" fmla="*/ 1162 w 3750"/>
              <a:gd name="T71" fmla="*/ 2412 h 3750"/>
              <a:gd name="T72" fmla="*/ 1338 w 3750"/>
              <a:gd name="T73" fmla="*/ 2588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750" h="3750">
                <a:moveTo>
                  <a:pt x="2625" y="3000"/>
                </a:moveTo>
                <a:cubicBezTo>
                  <a:pt x="2521" y="3000"/>
                  <a:pt x="2428" y="3042"/>
                  <a:pt x="2360" y="3110"/>
                </a:cubicBezTo>
                <a:cubicBezTo>
                  <a:pt x="2292" y="3178"/>
                  <a:pt x="2250" y="3271"/>
                  <a:pt x="2250" y="3375"/>
                </a:cubicBezTo>
                <a:cubicBezTo>
                  <a:pt x="2250" y="3479"/>
                  <a:pt x="2292" y="3572"/>
                  <a:pt x="2360" y="3640"/>
                </a:cubicBezTo>
                <a:cubicBezTo>
                  <a:pt x="2428" y="3708"/>
                  <a:pt x="2521" y="3750"/>
                  <a:pt x="2625" y="3750"/>
                </a:cubicBezTo>
                <a:moveTo>
                  <a:pt x="375" y="3750"/>
                </a:moveTo>
                <a:cubicBezTo>
                  <a:pt x="271" y="3750"/>
                  <a:pt x="178" y="3708"/>
                  <a:pt x="110" y="3640"/>
                </a:cubicBezTo>
                <a:cubicBezTo>
                  <a:pt x="42" y="3572"/>
                  <a:pt x="0" y="3479"/>
                  <a:pt x="0" y="3375"/>
                </a:cubicBezTo>
                <a:cubicBezTo>
                  <a:pt x="0" y="3271"/>
                  <a:pt x="42" y="3178"/>
                  <a:pt x="110" y="3110"/>
                </a:cubicBezTo>
                <a:cubicBezTo>
                  <a:pt x="178" y="3042"/>
                  <a:pt x="271" y="3000"/>
                  <a:pt x="375" y="3000"/>
                </a:cubicBezTo>
                <a:cubicBezTo>
                  <a:pt x="2625" y="3000"/>
                  <a:pt x="2625" y="3000"/>
                  <a:pt x="2625" y="3000"/>
                </a:cubicBezTo>
                <a:moveTo>
                  <a:pt x="500" y="2875"/>
                </a:moveTo>
                <a:cubicBezTo>
                  <a:pt x="500" y="375"/>
                  <a:pt x="500" y="375"/>
                  <a:pt x="500" y="375"/>
                </a:cubicBezTo>
                <a:moveTo>
                  <a:pt x="3000" y="750"/>
                </a:moveTo>
                <a:cubicBezTo>
                  <a:pt x="3375" y="750"/>
                  <a:pt x="3375" y="750"/>
                  <a:pt x="3375" y="750"/>
                </a:cubicBezTo>
                <a:cubicBezTo>
                  <a:pt x="3582" y="750"/>
                  <a:pt x="3750" y="582"/>
                  <a:pt x="3750" y="375"/>
                </a:cubicBezTo>
                <a:cubicBezTo>
                  <a:pt x="3750" y="168"/>
                  <a:pt x="3582" y="0"/>
                  <a:pt x="3375" y="0"/>
                </a:cubicBezTo>
                <a:cubicBezTo>
                  <a:pt x="3168" y="0"/>
                  <a:pt x="3000" y="168"/>
                  <a:pt x="3000" y="375"/>
                </a:cubicBezTo>
                <a:cubicBezTo>
                  <a:pt x="3000" y="2375"/>
                  <a:pt x="3000" y="2375"/>
                  <a:pt x="3000" y="2375"/>
                </a:cubicBezTo>
                <a:moveTo>
                  <a:pt x="3366" y="0"/>
                </a:moveTo>
                <a:cubicBezTo>
                  <a:pt x="875" y="0"/>
                  <a:pt x="875" y="0"/>
                  <a:pt x="875" y="0"/>
                </a:cubicBezTo>
                <a:cubicBezTo>
                  <a:pt x="668" y="0"/>
                  <a:pt x="500" y="168"/>
                  <a:pt x="500" y="375"/>
                </a:cubicBezTo>
                <a:moveTo>
                  <a:pt x="3000" y="2375"/>
                </a:moveTo>
                <a:cubicBezTo>
                  <a:pt x="3000" y="3375"/>
                  <a:pt x="3000" y="3375"/>
                  <a:pt x="3000" y="3375"/>
                </a:cubicBezTo>
                <a:moveTo>
                  <a:pt x="375" y="3750"/>
                </a:moveTo>
                <a:cubicBezTo>
                  <a:pt x="2625" y="3750"/>
                  <a:pt x="2625" y="3750"/>
                  <a:pt x="2625" y="3750"/>
                </a:cubicBezTo>
                <a:cubicBezTo>
                  <a:pt x="2832" y="3750"/>
                  <a:pt x="3000" y="3582"/>
                  <a:pt x="3000" y="3375"/>
                </a:cubicBezTo>
                <a:moveTo>
                  <a:pt x="1625" y="375"/>
                </a:moveTo>
                <a:cubicBezTo>
                  <a:pt x="2375" y="1125"/>
                  <a:pt x="2375" y="1125"/>
                  <a:pt x="2375" y="1125"/>
                </a:cubicBezTo>
                <a:moveTo>
                  <a:pt x="2375" y="375"/>
                </a:moveTo>
                <a:cubicBezTo>
                  <a:pt x="1625" y="1125"/>
                  <a:pt x="1625" y="1125"/>
                  <a:pt x="1625" y="1125"/>
                </a:cubicBezTo>
                <a:moveTo>
                  <a:pt x="1000" y="1875"/>
                </a:moveTo>
                <a:cubicBezTo>
                  <a:pt x="1000" y="2125"/>
                  <a:pt x="1000" y="2125"/>
                  <a:pt x="1000" y="2125"/>
                </a:cubicBezTo>
                <a:moveTo>
                  <a:pt x="1338" y="1412"/>
                </a:moveTo>
                <a:cubicBezTo>
                  <a:pt x="1162" y="1588"/>
                  <a:pt x="1162" y="1588"/>
                  <a:pt x="1162" y="1588"/>
                </a:cubicBezTo>
                <a:moveTo>
                  <a:pt x="1162" y="2412"/>
                </a:moveTo>
                <a:cubicBezTo>
                  <a:pt x="1338" y="2588"/>
                  <a:pt x="1338" y="2588"/>
                  <a:pt x="1338" y="2588"/>
                </a:cubicBezTo>
              </a:path>
            </a:pathLst>
          </a:custGeom>
          <a:noFill/>
          <a:ln w="15875"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grpSp>
        <p:nvGrpSpPr>
          <p:cNvPr id="27" name="Group 33">
            <a:extLst>
              <a:ext uri="{FF2B5EF4-FFF2-40B4-BE49-F238E27FC236}">
                <a16:creationId xmlns:a16="http://schemas.microsoft.com/office/drawing/2014/main" id="{0984BE9A-3C35-4B53-BF46-2F7CD180B27F}"/>
              </a:ext>
            </a:extLst>
          </p:cNvPr>
          <p:cNvGrpSpPr>
            <a:grpSpLocks noChangeAspect="1"/>
          </p:cNvGrpSpPr>
          <p:nvPr/>
        </p:nvGrpSpPr>
        <p:grpSpPr bwMode="auto">
          <a:xfrm>
            <a:off x="466559" y="1500251"/>
            <a:ext cx="571380" cy="485409"/>
            <a:chOff x="2896" y="1434"/>
            <a:chExt cx="2273" cy="1931"/>
          </a:xfrm>
          <a:solidFill>
            <a:schemeClr val="accent1"/>
          </a:solidFill>
        </p:grpSpPr>
        <p:sp>
          <p:nvSpPr>
            <p:cNvPr id="28" name="Freeform 34">
              <a:extLst>
                <a:ext uri="{FF2B5EF4-FFF2-40B4-BE49-F238E27FC236}">
                  <a16:creationId xmlns:a16="http://schemas.microsoft.com/office/drawing/2014/main" id="{28DB79F2-FFB6-4F21-B53C-A179E6635784}"/>
                </a:ext>
              </a:extLst>
            </p:cNvPr>
            <p:cNvSpPr>
              <a:spLocks/>
            </p:cNvSpPr>
            <p:nvPr/>
          </p:nvSpPr>
          <p:spPr bwMode="auto">
            <a:xfrm>
              <a:off x="3232" y="1434"/>
              <a:ext cx="1913" cy="1504"/>
            </a:xfrm>
            <a:custGeom>
              <a:avLst/>
              <a:gdLst>
                <a:gd name="T0" fmla="*/ 353 w 810"/>
                <a:gd name="T1" fmla="*/ 637 h 637"/>
                <a:gd name="T2" fmla="*/ 341 w 810"/>
                <a:gd name="T3" fmla="*/ 632 h 637"/>
                <a:gd name="T4" fmla="*/ 8 w 810"/>
                <a:gd name="T5" fmla="*/ 322 h 637"/>
                <a:gd name="T6" fmla="*/ 7 w 810"/>
                <a:gd name="T7" fmla="*/ 297 h 637"/>
                <a:gd name="T8" fmla="*/ 33 w 810"/>
                <a:gd name="T9" fmla="*/ 296 h 637"/>
                <a:gd name="T10" fmla="*/ 350 w 810"/>
                <a:gd name="T11" fmla="*/ 592 h 637"/>
                <a:gd name="T12" fmla="*/ 775 w 810"/>
                <a:gd name="T13" fmla="*/ 9 h 637"/>
                <a:gd name="T14" fmla="*/ 800 w 810"/>
                <a:gd name="T15" fmla="*/ 5 h 637"/>
                <a:gd name="T16" fmla="*/ 804 w 810"/>
                <a:gd name="T17" fmla="*/ 31 h 637"/>
                <a:gd name="T18" fmla="*/ 368 w 810"/>
                <a:gd name="T19" fmla="*/ 630 h 637"/>
                <a:gd name="T20" fmla="*/ 355 w 810"/>
                <a:gd name="T21" fmla="*/ 637 h 637"/>
                <a:gd name="T22" fmla="*/ 353 w 810"/>
                <a:gd name="T23" fmla="*/ 637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10" h="637">
                  <a:moveTo>
                    <a:pt x="353" y="637"/>
                  </a:moveTo>
                  <a:cubicBezTo>
                    <a:pt x="349" y="637"/>
                    <a:pt x="344" y="635"/>
                    <a:pt x="341" y="632"/>
                  </a:cubicBezTo>
                  <a:cubicBezTo>
                    <a:pt x="8" y="322"/>
                    <a:pt x="8" y="322"/>
                    <a:pt x="8" y="322"/>
                  </a:cubicBezTo>
                  <a:cubicBezTo>
                    <a:pt x="1" y="315"/>
                    <a:pt x="0" y="304"/>
                    <a:pt x="7" y="297"/>
                  </a:cubicBezTo>
                  <a:cubicBezTo>
                    <a:pt x="14" y="290"/>
                    <a:pt x="25" y="289"/>
                    <a:pt x="33" y="296"/>
                  </a:cubicBezTo>
                  <a:cubicBezTo>
                    <a:pt x="350" y="592"/>
                    <a:pt x="350" y="592"/>
                    <a:pt x="350" y="592"/>
                  </a:cubicBezTo>
                  <a:cubicBezTo>
                    <a:pt x="775" y="9"/>
                    <a:pt x="775" y="9"/>
                    <a:pt x="775" y="9"/>
                  </a:cubicBezTo>
                  <a:cubicBezTo>
                    <a:pt x="781" y="1"/>
                    <a:pt x="792" y="0"/>
                    <a:pt x="800" y="5"/>
                  </a:cubicBezTo>
                  <a:cubicBezTo>
                    <a:pt x="808" y="11"/>
                    <a:pt x="810" y="22"/>
                    <a:pt x="804" y="31"/>
                  </a:cubicBezTo>
                  <a:cubicBezTo>
                    <a:pt x="368" y="630"/>
                    <a:pt x="368" y="630"/>
                    <a:pt x="368" y="630"/>
                  </a:cubicBezTo>
                  <a:cubicBezTo>
                    <a:pt x="365" y="634"/>
                    <a:pt x="360" y="636"/>
                    <a:pt x="355" y="637"/>
                  </a:cubicBezTo>
                  <a:cubicBezTo>
                    <a:pt x="354" y="637"/>
                    <a:pt x="354" y="637"/>
                    <a:pt x="353" y="6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9" name="Freeform 35">
              <a:extLst>
                <a:ext uri="{FF2B5EF4-FFF2-40B4-BE49-F238E27FC236}">
                  <a16:creationId xmlns:a16="http://schemas.microsoft.com/office/drawing/2014/main" id="{65BEA2DC-0A26-47DD-887B-FDBFF3815E67}"/>
                </a:ext>
              </a:extLst>
            </p:cNvPr>
            <p:cNvSpPr>
              <a:spLocks/>
            </p:cNvSpPr>
            <p:nvPr/>
          </p:nvSpPr>
          <p:spPr bwMode="auto">
            <a:xfrm>
              <a:off x="3440" y="2667"/>
              <a:ext cx="1186" cy="465"/>
            </a:xfrm>
            <a:custGeom>
              <a:avLst/>
              <a:gdLst>
                <a:gd name="T0" fmla="*/ 251 w 502"/>
                <a:gd name="T1" fmla="*/ 197 h 197"/>
                <a:gd name="T2" fmla="*/ 0 w 502"/>
                <a:gd name="T3" fmla="*/ 97 h 197"/>
                <a:gd name="T4" fmla="*/ 180 w 502"/>
                <a:gd name="T5" fmla="*/ 1 h 197"/>
                <a:gd name="T6" fmla="*/ 199 w 502"/>
                <a:gd name="T7" fmla="*/ 17 h 197"/>
                <a:gd name="T8" fmla="*/ 184 w 502"/>
                <a:gd name="T9" fmla="*/ 37 h 197"/>
                <a:gd name="T10" fmla="*/ 36 w 502"/>
                <a:gd name="T11" fmla="*/ 97 h 197"/>
                <a:gd name="T12" fmla="*/ 251 w 502"/>
                <a:gd name="T13" fmla="*/ 161 h 197"/>
                <a:gd name="T14" fmla="*/ 466 w 502"/>
                <a:gd name="T15" fmla="*/ 97 h 197"/>
                <a:gd name="T16" fmla="*/ 320 w 502"/>
                <a:gd name="T17" fmla="*/ 37 h 197"/>
                <a:gd name="T18" fmla="*/ 304 w 502"/>
                <a:gd name="T19" fmla="*/ 17 h 197"/>
                <a:gd name="T20" fmla="*/ 324 w 502"/>
                <a:gd name="T21" fmla="*/ 2 h 197"/>
                <a:gd name="T22" fmla="*/ 502 w 502"/>
                <a:gd name="T23" fmla="*/ 97 h 197"/>
                <a:gd name="T24" fmla="*/ 251 w 502"/>
                <a:gd name="T25"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197">
                  <a:moveTo>
                    <a:pt x="251" y="197"/>
                  </a:moveTo>
                  <a:cubicBezTo>
                    <a:pt x="126" y="197"/>
                    <a:pt x="0" y="162"/>
                    <a:pt x="0" y="97"/>
                  </a:cubicBezTo>
                  <a:cubicBezTo>
                    <a:pt x="0" y="41"/>
                    <a:pt x="93" y="11"/>
                    <a:pt x="180" y="1"/>
                  </a:cubicBezTo>
                  <a:cubicBezTo>
                    <a:pt x="190" y="0"/>
                    <a:pt x="198" y="7"/>
                    <a:pt x="199" y="17"/>
                  </a:cubicBezTo>
                  <a:cubicBezTo>
                    <a:pt x="201" y="27"/>
                    <a:pt x="193" y="36"/>
                    <a:pt x="184" y="37"/>
                  </a:cubicBezTo>
                  <a:cubicBezTo>
                    <a:pt x="83" y="48"/>
                    <a:pt x="36" y="79"/>
                    <a:pt x="36" y="97"/>
                  </a:cubicBezTo>
                  <a:cubicBezTo>
                    <a:pt x="36" y="123"/>
                    <a:pt x="120" y="161"/>
                    <a:pt x="251" y="161"/>
                  </a:cubicBezTo>
                  <a:cubicBezTo>
                    <a:pt x="382" y="161"/>
                    <a:pt x="466" y="123"/>
                    <a:pt x="466" y="97"/>
                  </a:cubicBezTo>
                  <a:cubicBezTo>
                    <a:pt x="466" y="80"/>
                    <a:pt x="420" y="48"/>
                    <a:pt x="320" y="37"/>
                  </a:cubicBezTo>
                  <a:cubicBezTo>
                    <a:pt x="310" y="36"/>
                    <a:pt x="303" y="27"/>
                    <a:pt x="304" y="17"/>
                  </a:cubicBezTo>
                  <a:cubicBezTo>
                    <a:pt x="305" y="8"/>
                    <a:pt x="314" y="0"/>
                    <a:pt x="324" y="2"/>
                  </a:cubicBezTo>
                  <a:cubicBezTo>
                    <a:pt x="410" y="11"/>
                    <a:pt x="502" y="41"/>
                    <a:pt x="502" y="97"/>
                  </a:cubicBezTo>
                  <a:cubicBezTo>
                    <a:pt x="502" y="162"/>
                    <a:pt x="376" y="197"/>
                    <a:pt x="251" y="1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 name="Freeform 36">
              <a:extLst>
                <a:ext uri="{FF2B5EF4-FFF2-40B4-BE49-F238E27FC236}">
                  <a16:creationId xmlns:a16="http://schemas.microsoft.com/office/drawing/2014/main" id="{E4A9C5D1-D246-42C2-A3E3-F70245E5C06D}"/>
                </a:ext>
              </a:extLst>
            </p:cNvPr>
            <p:cNvSpPr>
              <a:spLocks/>
            </p:cNvSpPr>
            <p:nvPr/>
          </p:nvSpPr>
          <p:spPr bwMode="auto">
            <a:xfrm>
              <a:off x="2896" y="2527"/>
              <a:ext cx="2273" cy="838"/>
            </a:xfrm>
            <a:custGeom>
              <a:avLst/>
              <a:gdLst>
                <a:gd name="T0" fmla="*/ 481 w 962"/>
                <a:gd name="T1" fmla="*/ 355 h 355"/>
                <a:gd name="T2" fmla="*/ 147 w 962"/>
                <a:gd name="T3" fmla="*/ 307 h 355"/>
                <a:gd name="T4" fmla="*/ 0 w 962"/>
                <a:gd name="T5" fmla="*/ 175 h 355"/>
                <a:gd name="T6" fmla="*/ 347 w 962"/>
                <a:gd name="T7" fmla="*/ 2 h 355"/>
                <a:gd name="T8" fmla="*/ 367 w 962"/>
                <a:gd name="T9" fmla="*/ 18 h 355"/>
                <a:gd name="T10" fmla="*/ 351 w 962"/>
                <a:gd name="T11" fmla="*/ 38 h 355"/>
                <a:gd name="T12" fmla="*/ 119 w 962"/>
                <a:gd name="T13" fmla="*/ 94 h 355"/>
                <a:gd name="T14" fmla="*/ 36 w 962"/>
                <a:gd name="T15" fmla="*/ 175 h 355"/>
                <a:gd name="T16" fmla="*/ 481 w 962"/>
                <a:gd name="T17" fmla="*/ 319 h 355"/>
                <a:gd name="T18" fmla="*/ 926 w 962"/>
                <a:gd name="T19" fmla="*/ 175 h 355"/>
                <a:gd name="T20" fmla="*/ 594 w 962"/>
                <a:gd name="T21" fmla="*/ 36 h 355"/>
                <a:gd name="T22" fmla="*/ 577 w 962"/>
                <a:gd name="T23" fmla="*/ 17 h 355"/>
                <a:gd name="T24" fmla="*/ 597 w 962"/>
                <a:gd name="T25" fmla="*/ 1 h 355"/>
                <a:gd name="T26" fmla="*/ 962 w 962"/>
                <a:gd name="T27" fmla="*/ 175 h 355"/>
                <a:gd name="T28" fmla="*/ 815 w 962"/>
                <a:gd name="T29" fmla="*/ 307 h 355"/>
                <a:gd name="T30" fmla="*/ 481 w 962"/>
                <a:gd name="T31" fmla="*/ 355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2" h="355">
                  <a:moveTo>
                    <a:pt x="481" y="355"/>
                  </a:moveTo>
                  <a:cubicBezTo>
                    <a:pt x="355" y="355"/>
                    <a:pt x="237" y="338"/>
                    <a:pt x="147" y="307"/>
                  </a:cubicBezTo>
                  <a:cubicBezTo>
                    <a:pt x="52" y="273"/>
                    <a:pt x="0" y="227"/>
                    <a:pt x="0" y="175"/>
                  </a:cubicBezTo>
                  <a:cubicBezTo>
                    <a:pt x="0" y="92"/>
                    <a:pt x="136" y="24"/>
                    <a:pt x="347" y="2"/>
                  </a:cubicBezTo>
                  <a:cubicBezTo>
                    <a:pt x="357" y="1"/>
                    <a:pt x="366" y="8"/>
                    <a:pt x="367" y="18"/>
                  </a:cubicBezTo>
                  <a:cubicBezTo>
                    <a:pt x="368" y="28"/>
                    <a:pt x="361" y="37"/>
                    <a:pt x="351" y="38"/>
                  </a:cubicBezTo>
                  <a:cubicBezTo>
                    <a:pt x="259" y="48"/>
                    <a:pt x="177" y="67"/>
                    <a:pt x="119" y="94"/>
                  </a:cubicBezTo>
                  <a:cubicBezTo>
                    <a:pt x="65" y="119"/>
                    <a:pt x="36" y="148"/>
                    <a:pt x="36" y="175"/>
                  </a:cubicBezTo>
                  <a:cubicBezTo>
                    <a:pt x="36" y="243"/>
                    <a:pt x="218" y="319"/>
                    <a:pt x="481" y="319"/>
                  </a:cubicBezTo>
                  <a:cubicBezTo>
                    <a:pt x="744" y="319"/>
                    <a:pt x="926" y="243"/>
                    <a:pt x="926" y="175"/>
                  </a:cubicBezTo>
                  <a:cubicBezTo>
                    <a:pt x="926" y="122"/>
                    <a:pt x="810" y="56"/>
                    <a:pt x="594" y="36"/>
                  </a:cubicBezTo>
                  <a:cubicBezTo>
                    <a:pt x="584" y="36"/>
                    <a:pt x="576" y="27"/>
                    <a:pt x="577" y="17"/>
                  </a:cubicBezTo>
                  <a:cubicBezTo>
                    <a:pt x="578" y="7"/>
                    <a:pt x="587" y="0"/>
                    <a:pt x="597" y="1"/>
                  </a:cubicBezTo>
                  <a:cubicBezTo>
                    <a:pt x="779" y="17"/>
                    <a:pt x="962" y="77"/>
                    <a:pt x="962" y="175"/>
                  </a:cubicBezTo>
                  <a:cubicBezTo>
                    <a:pt x="962" y="227"/>
                    <a:pt x="910" y="273"/>
                    <a:pt x="815" y="307"/>
                  </a:cubicBezTo>
                  <a:cubicBezTo>
                    <a:pt x="725" y="338"/>
                    <a:pt x="607" y="355"/>
                    <a:pt x="481" y="3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2" name="Commitments_EC4D" title="Icon of a handshake">
            <a:extLst>
              <a:ext uri="{FF2B5EF4-FFF2-40B4-BE49-F238E27FC236}">
                <a16:creationId xmlns:a16="http://schemas.microsoft.com/office/drawing/2014/main" id="{5537C0BB-FBFC-40B3-9EDF-CCE348590894}"/>
              </a:ext>
            </a:extLst>
          </p:cNvPr>
          <p:cNvSpPr>
            <a:spLocks noChangeAspect="1" noEditPoints="1"/>
          </p:cNvSpPr>
          <p:nvPr/>
        </p:nvSpPr>
        <p:spPr bwMode="auto">
          <a:xfrm>
            <a:off x="9307875" y="1494971"/>
            <a:ext cx="523331" cy="490689"/>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lin ang="5400000" scaled="1"/>
              </a:gradFill>
            </a:endParaRPr>
          </a:p>
        </p:txBody>
      </p:sp>
      <p:grpSp>
        <p:nvGrpSpPr>
          <p:cNvPr id="34" name="Group 33">
            <a:extLst>
              <a:ext uri="{FF2B5EF4-FFF2-40B4-BE49-F238E27FC236}">
                <a16:creationId xmlns:a16="http://schemas.microsoft.com/office/drawing/2014/main" id="{1C6776ED-1237-420C-BB5E-76C1707CDB73}"/>
              </a:ext>
            </a:extLst>
          </p:cNvPr>
          <p:cNvGrpSpPr/>
          <p:nvPr/>
        </p:nvGrpSpPr>
        <p:grpSpPr>
          <a:xfrm>
            <a:off x="6352629" y="1479824"/>
            <a:ext cx="475883" cy="502842"/>
            <a:chOff x="12831763" y="3690938"/>
            <a:chExt cx="1933576" cy="2043113"/>
          </a:xfrm>
        </p:grpSpPr>
        <p:sp>
          <p:nvSpPr>
            <p:cNvPr id="35" name="Freeform 55">
              <a:extLst>
                <a:ext uri="{FF2B5EF4-FFF2-40B4-BE49-F238E27FC236}">
                  <a16:creationId xmlns:a16="http://schemas.microsoft.com/office/drawing/2014/main" id="{21F7410D-E634-4885-A197-BBB5F48FDDBE}"/>
                </a:ext>
              </a:extLst>
            </p:cNvPr>
            <p:cNvSpPr>
              <a:spLocks/>
            </p:cNvSpPr>
            <p:nvPr/>
          </p:nvSpPr>
          <p:spPr bwMode="auto">
            <a:xfrm>
              <a:off x="12831763" y="3690938"/>
              <a:ext cx="885825" cy="882650"/>
            </a:xfrm>
            <a:custGeom>
              <a:avLst/>
              <a:gdLst>
                <a:gd name="T0" fmla="*/ 400 w 458"/>
                <a:gd name="T1" fmla="*/ 458 h 458"/>
                <a:gd name="T2" fmla="*/ 58 w 458"/>
                <a:gd name="T3" fmla="*/ 458 h 458"/>
                <a:gd name="T4" fmla="*/ 0 w 458"/>
                <a:gd name="T5" fmla="*/ 400 h 458"/>
                <a:gd name="T6" fmla="*/ 0 w 458"/>
                <a:gd name="T7" fmla="*/ 58 h 458"/>
                <a:gd name="T8" fmla="*/ 58 w 458"/>
                <a:gd name="T9" fmla="*/ 0 h 458"/>
                <a:gd name="T10" fmla="*/ 400 w 458"/>
                <a:gd name="T11" fmla="*/ 0 h 458"/>
                <a:gd name="T12" fmla="*/ 458 w 458"/>
                <a:gd name="T13" fmla="*/ 58 h 458"/>
                <a:gd name="T14" fmla="*/ 458 w 458"/>
                <a:gd name="T15" fmla="*/ 400 h 458"/>
                <a:gd name="T16" fmla="*/ 400 w 458"/>
                <a:gd name="T17" fmla="*/ 458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8" h="458">
                  <a:moveTo>
                    <a:pt x="400" y="458"/>
                  </a:moveTo>
                  <a:cubicBezTo>
                    <a:pt x="58" y="458"/>
                    <a:pt x="58" y="458"/>
                    <a:pt x="58" y="458"/>
                  </a:cubicBezTo>
                  <a:cubicBezTo>
                    <a:pt x="26" y="458"/>
                    <a:pt x="0" y="432"/>
                    <a:pt x="0" y="400"/>
                  </a:cubicBezTo>
                  <a:cubicBezTo>
                    <a:pt x="0" y="58"/>
                    <a:pt x="0" y="58"/>
                    <a:pt x="0" y="58"/>
                  </a:cubicBezTo>
                  <a:cubicBezTo>
                    <a:pt x="0" y="26"/>
                    <a:pt x="26" y="0"/>
                    <a:pt x="58" y="0"/>
                  </a:cubicBezTo>
                  <a:cubicBezTo>
                    <a:pt x="400" y="0"/>
                    <a:pt x="400" y="0"/>
                    <a:pt x="400" y="0"/>
                  </a:cubicBezTo>
                  <a:cubicBezTo>
                    <a:pt x="432" y="0"/>
                    <a:pt x="458" y="26"/>
                    <a:pt x="458" y="58"/>
                  </a:cubicBezTo>
                  <a:cubicBezTo>
                    <a:pt x="458" y="400"/>
                    <a:pt x="458" y="400"/>
                    <a:pt x="458" y="400"/>
                  </a:cubicBezTo>
                  <a:cubicBezTo>
                    <a:pt x="458" y="432"/>
                    <a:pt x="432" y="458"/>
                    <a:pt x="400" y="458"/>
                  </a:cubicBezTo>
                  <a:close/>
                </a:path>
              </a:pathLst>
            </a:custGeom>
            <a:noFill/>
            <a:ln w="127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 name="Freeform 56">
              <a:extLst>
                <a:ext uri="{FF2B5EF4-FFF2-40B4-BE49-F238E27FC236}">
                  <a16:creationId xmlns:a16="http://schemas.microsoft.com/office/drawing/2014/main" id="{03CEE903-0B7B-4DE0-8DF3-076EA7AE2B05}"/>
                </a:ext>
              </a:extLst>
            </p:cNvPr>
            <p:cNvSpPr>
              <a:spLocks/>
            </p:cNvSpPr>
            <p:nvPr/>
          </p:nvSpPr>
          <p:spPr bwMode="auto">
            <a:xfrm>
              <a:off x="13879513" y="4851400"/>
              <a:ext cx="885825" cy="882650"/>
            </a:xfrm>
            <a:custGeom>
              <a:avLst/>
              <a:gdLst>
                <a:gd name="T0" fmla="*/ 400 w 458"/>
                <a:gd name="T1" fmla="*/ 458 h 458"/>
                <a:gd name="T2" fmla="*/ 58 w 458"/>
                <a:gd name="T3" fmla="*/ 458 h 458"/>
                <a:gd name="T4" fmla="*/ 0 w 458"/>
                <a:gd name="T5" fmla="*/ 400 h 458"/>
                <a:gd name="T6" fmla="*/ 0 w 458"/>
                <a:gd name="T7" fmla="*/ 58 h 458"/>
                <a:gd name="T8" fmla="*/ 58 w 458"/>
                <a:gd name="T9" fmla="*/ 0 h 458"/>
                <a:gd name="T10" fmla="*/ 400 w 458"/>
                <a:gd name="T11" fmla="*/ 0 h 458"/>
                <a:gd name="T12" fmla="*/ 458 w 458"/>
                <a:gd name="T13" fmla="*/ 58 h 458"/>
                <a:gd name="T14" fmla="*/ 458 w 458"/>
                <a:gd name="T15" fmla="*/ 400 h 458"/>
                <a:gd name="T16" fmla="*/ 400 w 458"/>
                <a:gd name="T17" fmla="*/ 458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8" h="458">
                  <a:moveTo>
                    <a:pt x="400" y="458"/>
                  </a:moveTo>
                  <a:cubicBezTo>
                    <a:pt x="58" y="458"/>
                    <a:pt x="58" y="458"/>
                    <a:pt x="58" y="458"/>
                  </a:cubicBezTo>
                  <a:cubicBezTo>
                    <a:pt x="26" y="458"/>
                    <a:pt x="0" y="432"/>
                    <a:pt x="0" y="400"/>
                  </a:cubicBezTo>
                  <a:cubicBezTo>
                    <a:pt x="0" y="58"/>
                    <a:pt x="0" y="58"/>
                    <a:pt x="0" y="58"/>
                  </a:cubicBezTo>
                  <a:cubicBezTo>
                    <a:pt x="0" y="26"/>
                    <a:pt x="26" y="0"/>
                    <a:pt x="58" y="0"/>
                  </a:cubicBezTo>
                  <a:cubicBezTo>
                    <a:pt x="400" y="0"/>
                    <a:pt x="400" y="0"/>
                    <a:pt x="400" y="0"/>
                  </a:cubicBezTo>
                  <a:cubicBezTo>
                    <a:pt x="432" y="0"/>
                    <a:pt x="458" y="26"/>
                    <a:pt x="458" y="58"/>
                  </a:cubicBezTo>
                  <a:cubicBezTo>
                    <a:pt x="458" y="400"/>
                    <a:pt x="458" y="400"/>
                    <a:pt x="458" y="400"/>
                  </a:cubicBezTo>
                  <a:cubicBezTo>
                    <a:pt x="458" y="432"/>
                    <a:pt x="432" y="458"/>
                    <a:pt x="400" y="458"/>
                  </a:cubicBezTo>
                  <a:close/>
                </a:path>
              </a:pathLst>
            </a:custGeom>
            <a:noFill/>
            <a:ln w="127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 name="Freeform 57">
              <a:extLst>
                <a:ext uri="{FF2B5EF4-FFF2-40B4-BE49-F238E27FC236}">
                  <a16:creationId xmlns:a16="http://schemas.microsoft.com/office/drawing/2014/main" id="{9C93ACDF-E868-42F3-9DDD-EDE3BB6A09C0}"/>
                </a:ext>
              </a:extLst>
            </p:cNvPr>
            <p:cNvSpPr>
              <a:spLocks/>
            </p:cNvSpPr>
            <p:nvPr/>
          </p:nvSpPr>
          <p:spPr bwMode="auto">
            <a:xfrm>
              <a:off x="14087476" y="3868738"/>
              <a:ext cx="677863" cy="604838"/>
            </a:xfrm>
            <a:custGeom>
              <a:avLst/>
              <a:gdLst>
                <a:gd name="T0" fmla="*/ 0 w 350"/>
                <a:gd name="T1" fmla="*/ 0 h 314"/>
                <a:gd name="T2" fmla="*/ 206 w 350"/>
                <a:gd name="T3" fmla="*/ 0 h 314"/>
                <a:gd name="T4" fmla="*/ 350 w 350"/>
                <a:gd name="T5" fmla="*/ 144 h 314"/>
                <a:gd name="T6" fmla="*/ 350 w 350"/>
                <a:gd name="T7" fmla="*/ 314 h 314"/>
              </a:gdLst>
              <a:ahLst/>
              <a:cxnLst>
                <a:cxn ang="0">
                  <a:pos x="T0" y="T1"/>
                </a:cxn>
                <a:cxn ang="0">
                  <a:pos x="T2" y="T3"/>
                </a:cxn>
                <a:cxn ang="0">
                  <a:pos x="T4" y="T5"/>
                </a:cxn>
                <a:cxn ang="0">
                  <a:pos x="T6" y="T7"/>
                </a:cxn>
              </a:cxnLst>
              <a:rect l="0" t="0" r="r" b="b"/>
              <a:pathLst>
                <a:path w="350" h="314">
                  <a:moveTo>
                    <a:pt x="0" y="0"/>
                  </a:moveTo>
                  <a:cubicBezTo>
                    <a:pt x="206" y="0"/>
                    <a:pt x="206" y="0"/>
                    <a:pt x="206" y="0"/>
                  </a:cubicBezTo>
                  <a:cubicBezTo>
                    <a:pt x="286" y="0"/>
                    <a:pt x="350" y="64"/>
                    <a:pt x="350" y="144"/>
                  </a:cubicBezTo>
                  <a:cubicBezTo>
                    <a:pt x="350" y="314"/>
                    <a:pt x="350" y="314"/>
                    <a:pt x="350" y="314"/>
                  </a:cubicBezTo>
                </a:path>
              </a:pathLst>
            </a:custGeom>
            <a:noFill/>
            <a:ln w="1270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 name="Freeform 58">
              <a:extLst>
                <a:ext uri="{FF2B5EF4-FFF2-40B4-BE49-F238E27FC236}">
                  <a16:creationId xmlns:a16="http://schemas.microsoft.com/office/drawing/2014/main" id="{D8EFFC88-D2F1-4D50-9356-210D8404E66C}"/>
                </a:ext>
              </a:extLst>
            </p:cNvPr>
            <p:cNvSpPr>
              <a:spLocks/>
            </p:cNvSpPr>
            <p:nvPr/>
          </p:nvSpPr>
          <p:spPr bwMode="auto">
            <a:xfrm>
              <a:off x="14060488" y="3690938"/>
              <a:ext cx="192088" cy="355600"/>
            </a:xfrm>
            <a:custGeom>
              <a:avLst/>
              <a:gdLst>
                <a:gd name="T0" fmla="*/ 121 w 121"/>
                <a:gd name="T1" fmla="*/ 0 h 224"/>
                <a:gd name="T2" fmla="*/ 0 w 121"/>
                <a:gd name="T3" fmla="*/ 112 h 224"/>
                <a:gd name="T4" fmla="*/ 121 w 121"/>
                <a:gd name="T5" fmla="*/ 224 h 224"/>
              </a:gdLst>
              <a:ahLst/>
              <a:cxnLst>
                <a:cxn ang="0">
                  <a:pos x="T0" y="T1"/>
                </a:cxn>
                <a:cxn ang="0">
                  <a:pos x="T2" y="T3"/>
                </a:cxn>
                <a:cxn ang="0">
                  <a:pos x="T4" y="T5"/>
                </a:cxn>
              </a:cxnLst>
              <a:rect l="0" t="0" r="r" b="b"/>
              <a:pathLst>
                <a:path w="121" h="224">
                  <a:moveTo>
                    <a:pt x="121" y="0"/>
                  </a:moveTo>
                  <a:lnTo>
                    <a:pt x="0" y="112"/>
                  </a:lnTo>
                  <a:lnTo>
                    <a:pt x="121" y="224"/>
                  </a:lnTo>
                </a:path>
              </a:pathLst>
            </a:custGeom>
            <a:noFill/>
            <a:ln w="1270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 name="Freeform 59">
              <a:extLst>
                <a:ext uri="{FF2B5EF4-FFF2-40B4-BE49-F238E27FC236}">
                  <a16:creationId xmlns:a16="http://schemas.microsoft.com/office/drawing/2014/main" id="{4CFB2662-D6F8-4D7D-AE0B-6A74834A6A30}"/>
                </a:ext>
              </a:extLst>
            </p:cNvPr>
            <p:cNvSpPr>
              <a:spLocks/>
            </p:cNvSpPr>
            <p:nvPr/>
          </p:nvSpPr>
          <p:spPr bwMode="auto">
            <a:xfrm>
              <a:off x="12831763" y="4951413"/>
              <a:ext cx="677863" cy="604838"/>
            </a:xfrm>
            <a:custGeom>
              <a:avLst/>
              <a:gdLst>
                <a:gd name="T0" fmla="*/ 350 w 350"/>
                <a:gd name="T1" fmla="*/ 314 h 314"/>
                <a:gd name="T2" fmla="*/ 144 w 350"/>
                <a:gd name="T3" fmla="*/ 314 h 314"/>
                <a:gd name="T4" fmla="*/ 0 w 350"/>
                <a:gd name="T5" fmla="*/ 170 h 314"/>
                <a:gd name="T6" fmla="*/ 0 w 350"/>
                <a:gd name="T7" fmla="*/ 0 h 314"/>
              </a:gdLst>
              <a:ahLst/>
              <a:cxnLst>
                <a:cxn ang="0">
                  <a:pos x="T0" y="T1"/>
                </a:cxn>
                <a:cxn ang="0">
                  <a:pos x="T2" y="T3"/>
                </a:cxn>
                <a:cxn ang="0">
                  <a:pos x="T4" y="T5"/>
                </a:cxn>
                <a:cxn ang="0">
                  <a:pos x="T6" y="T7"/>
                </a:cxn>
              </a:cxnLst>
              <a:rect l="0" t="0" r="r" b="b"/>
              <a:pathLst>
                <a:path w="350" h="314">
                  <a:moveTo>
                    <a:pt x="350" y="314"/>
                  </a:moveTo>
                  <a:cubicBezTo>
                    <a:pt x="144" y="314"/>
                    <a:pt x="144" y="314"/>
                    <a:pt x="144" y="314"/>
                  </a:cubicBezTo>
                  <a:cubicBezTo>
                    <a:pt x="64" y="314"/>
                    <a:pt x="0" y="250"/>
                    <a:pt x="0" y="170"/>
                  </a:cubicBezTo>
                  <a:cubicBezTo>
                    <a:pt x="0" y="0"/>
                    <a:pt x="0" y="0"/>
                    <a:pt x="0" y="0"/>
                  </a:cubicBezTo>
                </a:path>
              </a:pathLst>
            </a:custGeom>
            <a:noFill/>
            <a:ln w="1270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 name="Freeform 60">
              <a:extLst>
                <a:ext uri="{FF2B5EF4-FFF2-40B4-BE49-F238E27FC236}">
                  <a16:creationId xmlns:a16="http://schemas.microsoft.com/office/drawing/2014/main" id="{727521A3-02E9-422C-8FB4-9A4F86F8ABAD}"/>
                </a:ext>
              </a:extLst>
            </p:cNvPr>
            <p:cNvSpPr>
              <a:spLocks/>
            </p:cNvSpPr>
            <p:nvPr/>
          </p:nvSpPr>
          <p:spPr bwMode="auto">
            <a:xfrm>
              <a:off x="13344526" y="5380038"/>
              <a:ext cx="192088" cy="354013"/>
            </a:xfrm>
            <a:custGeom>
              <a:avLst/>
              <a:gdLst>
                <a:gd name="T0" fmla="*/ 0 w 121"/>
                <a:gd name="T1" fmla="*/ 223 h 223"/>
                <a:gd name="T2" fmla="*/ 121 w 121"/>
                <a:gd name="T3" fmla="*/ 111 h 223"/>
                <a:gd name="T4" fmla="*/ 0 w 121"/>
                <a:gd name="T5" fmla="*/ 0 h 223"/>
              </a:gdLst>
              <a:ahLst/>
              <a:cxnLst>
                <a:cxn ang="0">
                  <a:pos x="T0" y="T1"/>
                </a:cxn>
                <a:cxn ang="0">
                  <a:pos x="T2" y="T3"/>
                </a:cxn>
                <a:cxn ang="0">
                  <a:pos x="T4" y="T5"/>
                </a:cxn>
              </a:cxnLst>
              <a:rect l="0" t="0" r="r" b="b"/>
              <a:pathLst>
                <a:path w="121" h="223">
                  <a:moveTo>
                    <a:pt x="0" y="223"/>
                  </a:moveTo>
                  <a:lnTo>
                    <a:pt x="121" y="111"/>
                  </a:lnTo>
                  <a:lnTo>
                    <a:pt x="0" y="0"/>
                  </a:lnTo>
                </a:path>
              </a:pathLst>
            </a:custGeom>
            <a:noFill/>
            <a:ln w="1270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993314674"/>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083B63FF-9647-4F97-83B7-54320B5AF0D0}"/>
              </a:ext>
            </a:extLst>
          </p:cNvPr>
          <p:cNvGraphicFramePr>
            <a:graphicFrameLocks noChangeAspect="1"/>
          </p:cNvGraphicFramePr>
          <p:nvPr>
            <p:custDataLst>
              <p:tags r:id="rId2"/>
            </p:custDataLst>
            <p:extLst>
              <p:ext uri="{D42A27DB-BD31-4B8C-83A1-F6EECF244321}">
                <p14:modId xmlns:p14="http://schemas.microsoft.com/office/powerpoint/2010/main" val="273804602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21860" name="think-cell Slide" r:id="rId6" imgW="425" imgH="424" progId="TCLayout.ActiveDocument.1">
                  <p:embed/>
                </p:oleObj>
              </mc:Choice>
              <mc:Fallback>
                <p:oleObj name="think-cell Slide" r:id="rId6" imgW="425" imgH="424" progId="TCLayout.ActiveDocument.1">
                  <p:embed/>
                  <p:pic>
                    <p:nvPicPr>
                      <p:cNvPr id="4" name="Object 3" hidden="1">
                        <a:extLst>
                          <a:ext uri="{FF2B5EF4-FFF2-40B4-BE49-F238E27FC236}">
                            <a16:creationId xmlns:a16="http://schemas.microsoft.com/office/drawing/2014/main" id="{083B63FF-9647-4F97-83B7-54320B5AF0D0}"/>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D91B8EFE-8107-462A-AE56-745D275DC9AE}"/>
              </a:ext>
            </a:extLst>
          </p:cNvPr>
          <p:cNvSpPr/>
          <p:nvPr>
            <p:custDataLst>
              <p:tags r:id="rId3"/>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199" dirty="0" err="1">
              <a:gradFill>
                <a:gsLst>
                  <a:gs pos="0">
                    <a:srgbClr val="FFFFFF"/>
                  </a:gs>
                  <a:gs pos="100000">
                    <a:srgbClr val="FFFFFF"/>
                  </a:gs>
                </a:gsLst>
                <a:lin ang="5400000" scaled="0"/>
              </a:gradFill>
              <a:latin typeface="Segoe UI Semibold" panose="020B0702040204020203" pitchFamily="34" charset="0"/>
              <a:cs typeface="Segoe UI" panose="020B0502040204020203" pitchFamily="34" charset="0"/>
              <a:sym typeface="Segoe UI Semibold" panose="020B0702040204020203" pitchFamily="34" charset="0"/>
            </a:endParaRPr>
          </a:p>
        </p:txBody>
      </p:sp>
      <p:sp>
        <p:nvSpPr>
          <p:cNvPr id="8" name="Rectangle 7">
            <a:extLst>
              <a:ext uri="{FF2B5EF4-FFF2-40B4-BE49-F238E27FC236}">
                <a16:creationId xmlns:a16="http://schemas.microsoft.com/office/drawing/2014/main" id="{5CC5FB5F-BB69-4338-8453-26EB06926A85}"/>
              </a:ext>
            </a:extLst>
          </p:cNvPr>
          <p:cNvSpPr/>
          <p:nvPr/>
        </p:nvSpPr>
        <p:spPr bwMode="auto">
          <a:xfrm>
            <a:off x="912593" y="2859326"/>
            <a:ext cx="1758506" cy="103904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45720" rIns="91440" bIns="45720" numCol="1" spcCol="0" rtlCol="0" fromWordArt="0" anchor="ctr" anchorCtr="0" forceAA="0" compatLnSpc="1">
            <a:prstTxWarp prst="textNoShape">
              <a:avLst/>
            </a:prstTxWarp>
            <a:noAutofit/>
          </a:bodyPr>
          <a:lstStyle/>
          <a:p>
            <a:pPr defTabSz="914400">
              <a:defRPr/>
            </a:pPr>
            <a:r>
              <a:rPr lang="en-US" sz="1050" b="1" dirty="0" err="1">
                <a:solidFill>
                  <a:schemeClr val="bg1"/>
                </a:solidFill>
                <a:ea typeface="ＭＳ Ｐゴシック" charset="0"/>
              </a:rPr>
              <a:t>DaaS</a:t>
            </a:r>
            <a:r>
              <a:rPr lang="en-US" sz="1050" b="1" dirty="0">
                <a:solidFill>
                  <a:schemeClr val="bg1"/>
                </a:solidFill>
                <a:ea typeface="ＭＳ Ｐゴシック" charset="0"/>
              </a:rPr>
              <a:t> Provider: CSP </a:t>
            </a:r>
          </a:p>
          <a:p>
            <a:pPr defTabSz="914400">
              <a:defRPr/>
            </a:pPr>
            <a:r>
              <a:rPr lang="en-US" sz="1000" dirty="0">
                <a:solidFill>
                  <a:schemeClr val="bg1"/>
                </a:solidFill>
                <a:ea typeface="ＭＳ Ｐゴシック" charset="0"/>
              </a:rPr>
              <a:t>Partners providing fully managed WVD by bundling value-added services with WVD</a:t>
            </a:r>
            <a:endParaRPr lang="en-US" sz="1000" dirty="0">
              <a:solidFill>
                <a:schemeClr val="bg1"/>
              </a:solidFill>
              <a:latin typeface="Segoe UI Semilight"/>
            </a:endParaRPr>
          </a:p>
        </p:txBody>
      </p:sp>
      <p:sp>
        <p:nvSpPr>
          <p:cNvPr id="81" name="Rectangle 80">
            <a:extLst>
              <a:ext uri="{FF2B5EF4-FFF2-40B4-BE49-F238E27FC236}">
                <a16:creationId xmlns:a16="http://schemas.microsoft.com/office/drawing/2014/main" id="{35C3DF49-959B-4B5A-8821-4EBD21256ABE}"/>
              </a:ext>
            </a:extLst>
          </p:cNvPr>
          <p:cNvSpPr/>
          <p:nvPr/>
        </p:nvSpPr>
        <p:spPr bwMode="auto">
          <a:xfrm>
            <a:off x="912593" y="3996751"/>
            <a:ext cx="1758506" cy="103904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45720" rIns="91440" bIns="45720" numCol="1" spcCol="0" rtlCol="0" fromWordArt="0" anchor="ctr" anchorCtr="0" forceAA="0" compatLnSpc="1">
            <a:prstTxWarp prst="textNoShape">
              <a:avLst/>
            </a:prstTxWarp>
            <a:noAutofit/>
          </a:bodyPr>
          <a:lstStyle/>
          <a:p>
            <a:pPr defTabSz="914400">
              <a:defRPr/>
            </a:pPr>
            <a:r>
              <a:rPr lang="en-US" sz="1050" b="1" dirty="0">
                <a:solidFill>
                  <a:schemeClr val="bg1"/>
                </a:solidFill>
                <a:ea typeface="ＭＳ Ｐゴシック" charset="0"/>
              </a:rPr>
              <a:t>Value Added Services/SW Provider</a:t>
            </a:r>
          </a:p>
          <a:p>
            <a:pPr defTabSz="914400">
              <a:defRPr/>
            </a:pPr>
            <a:r>
              <a:rPr lang="en-US" sz="1000" dirty="0">
                <a:solidFill>
                  <a:schemeClr val="bg1"/>
                </a:solidFill>
                <a:ea typeface="ＭＳ Ｐゴシック" charset="0"/>
              </a:rPr>
              <a:t>Partners providing software and services components by on top</a:t>
            </a:r>
            <a:br>
              <a:rPr lang="en-US" sz="1000" dirty="0">
                <a:solidFill>
                  <a:schemeClr val="bg1"/>
                </a:solidFill>
                <a:ea typeface="ＭＳ Ｐゴシック" charset="0"/>
              </a:rPr>
            </a:br>
            <a:r>
              <a:rPr lang="en-US" sz="1000" dirty="0">
                <a:solidFill>
                  <a:schemeClr val="bg1"/>
                </a:solidFill>
                <a:ea typeface="ＭＳ Ｐゴシック" charset="0"/>
              </a:rPr>
              <a:t>of WVD </a:t>
            </a:r>
          </a:p>
        </p:txBody>
      </p:sp>
      <p:sp>
        <p:nvSpPr>
          <p:cNvPr id="83" name="Rectangle 82">
            <a:extLst>
              <a:ext uri="{FF2B5EF4-FFF2-40B4-BE49-F238E27FC236}">
                <a16:creationId xmlns:a16="http://schemas.microsoft.com/office/drawing/2014/main" id="{91D75A36-AAB7-431C-BAEE-22388AD321FA}"/>
              </a:ext>
            </a:extLst>
          </p:cNvPr>
          <p:cNvSpPr/>
          <p:nvPr/>
        </p:nvSpPr>
        <p:spPr bwMode="auto">
          <a:xfrm>
            <a:off x="912593" y="5134177"/>
            <a:ext cx="1758506" cy="103904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45720" rIns="91440" bIns="45720" numCol="1" spcCol="0" rtlCol="0" fromWordArt="0" anchor="ctr" anchorCtr="0" forceAA="0" compatLnSpc="1">
            <a:prstTxWarp prst="textNoShape">
              <a:avLst/>
            </a:prstTxWarp>
            <a:noAutofit/>
          </a:bodyPr>
          <a:lstStyle/>
          <a:p>
            <a:pPr defTabSz="914400">
              <a:defRPr/>
            </a:pPr>
            <a:r>
              <a:rPr lang="en-US" sz="1050" b="1" dirty="0">
                <a:solidFill>
                  <a:schemeClr val="bg1"/>
                </a:solidFill>
                <a:ea typeface="ＭＳ Ｐゴシック" charset="0"/>
              </a:rPr>
              <a:t>Infrastructure Provider </a:t>
            </a:r>
          </a:p>
          <a:p>
            <a:pPr defTabSz="914400">
              <a:defRPr/>
            </a:pPr>
            <a:r>
              <a:rPr lang="en-US" sz="1000" dirty="0">
                <a:solidFill>
                  <a:schemeClr val="bg1"/>
                </a:solidFill>
                <a:ea typeface="ＭＳ Ｐゴシック" charset="0"/>
              </a:rPr>
              <a:t>Partners providing infrastructure components to extend the capabilities of WVD </a:t>
            </a:r>
          </a:p>
        </p:txBody>
      </p:sp>
      <p:sp>
        <p:nvSpPr>
          <p:cNvPr id="43" name="Rectangle 42">
            <a:extLst>
              <a:ext uri="{FF2B5EF4-FFF2-40B4-BE49-F238E27FC236}">
                <a16:creationId xmlns:a16="http://schemas.microsoft.com/office/drawing/2014/main" id="{090CF1D1-5CBE-4448-A876-5962A1D3D452}"/>
              </a:ext>
            </a:extLst>
          </p:cNvPr>
          <p:cNvSpPr/>
          <p:nvPr/>
        </p:nvSpPr>
        <p:spPr>
          <a:xfrm>
            <a:off x="912593" y="1227894"/>
            <a:ext cx="1758506" cy="1540351"/>
          </a:xfrm>
          <a:prstGeom prst="rect">
            <a:avLst/>
          </a:prstGeom>
          <a:solidFill>
            <a:schemeClr val="accent3">
              <a:lumMod val="50000"/>
            </a:schemeClr>
          </a:solidFill>
          <a:ln w="6350">
            <a:solidFill>
              <a:schemeClr val="accent3">
                <a:lumMod val="50000"/>
              </a:schemeClr>
            </a:solidFill>
          </a:ln>
        </p:spPr>
        <p:txBody>
          <a:bodyPr wrap="square" lIns="91440" tIns="45720" rIns="91440" bIns="45720" anchor="ctr">
            <a:noAutofit/>
          </a:bodyPr>
          <a:lstStyle/>
          <a:p>
            <a:pPr marL="0" marR="0" lvl="0" indent="0" defTabSz="932742"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chemeClr val="bg1"/>
                </a:solidFill>
                <a:effectLst/>
                <a:uLnTx/>
                <a:uFillTx/>
              </a:rPr>
              <a:t>Recruit, land partner offerings and scale to accelerate the Windows Virtual Desktop adoption</a:t>
            </a:r>
          </a:p>
        </p:txBody>
      </p:sp>
      <p:sp>
        <p:nvSpPr>
          <p:cNvPr id="2" name="Title 1">
            <a:extLst>
              <a:ext uri="{FF2B5EF4-FFF2-40B4-BE49-F238E27FC236}">
                <a16:creationId xmlns:a16="http://schemas.microsoft.com/office/drawing/2014/main" id="{D356A448-B625-457B-B8E3-7EB67F99E95A}"/>
              </a:ext>
            </a:extLst>
          </p:cNvPr>
          <p:cNvSpPr>
            <a:spLocks noGrp="1"/>
          </p:cNvSpPr>
          <p:nvPr>
            <p:ph type="title"/>
          </p:nvPr>
        </p:nvSpPr>
        <p:spPr>
          <a:xfrm>
            <a:off x="434975" y="449264"/>
            <a:ext cx="11563350" cy="773112"/>
          </a:xfrm>
        </p:spPr>
        <p:txBody>
          <a:bodyPr/>
          <a:lstStyle/>
          <a:p>
            <a:r>
              <a:rPr lang="en-US" dirty="0"/>
              <a:t>Partner strategy</a:t>
            </a:r>
          </a:p>
        </p:txBody>
      </p:sp>
      <p:sp>
        <p:nvSpPr>
          <p:cNvPr id="80" name="Oval 79">
            <a:extLst>
              <a:ext uri="{FF2B5EF4-FFF2-40B4-BE49-F238E27FC236}">
                <a16:creationId xmlns:a16="http://schemas.microsoft.com/office/drawing/2014/main" id="{E5F95106-E1DA-47F3-BEC1-E4E43C9CBDEE}"/>
              </a:ext>
            </a:extLst>
          </p:cNvPr>
          <p:cNvSpPr/>
          <p:nvPr/>
        </p:nvSpPr>
        <p:spPr bwMode="auto">
          <a:xfrm>
            <a:off x="786668" y="3249699"/>
            <a:ext cx="258294" cy="258294"/>
          </a:xfrm>
          <a:prstGeom prst="ellipse">
            <a:avLst/>
          </a:prstGeom>
          <a:solidFill>
            <a:schemeClr val="bg1"/>
          </a:solidFill>
          <a:ln w="15875" cap="flat" cmpd="sng" algn="ctr">
            <a:solidFill>
              <a:schemeClr val="accent1"/>
            </a:solid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chemeClr val="accent1"/>
                </a:solidFill>
                <a:effectLst/>
                <a:uLnTx/>
                <a:uFillTx/>
                <a:latin typeface="+mj-lt"/>
                <a:ea typeface="+mn-ea"/>
                <a:cs typeface="+mn-cs"/>
              </a:rPr>
              <a:t>1</a:t>
            </a:r>
          </a:p>
        </p:txBody>
      </p:sp>
      <p:sp>
        <p:nvSpPr>
          <p:cNvPr id="82" name="Oval 81">
            <a:extLst>
              <a:ext uri="{FF2B5EF4-FFF2-40B4-BE49-F238E27FC236}">
                <a16:creationId xmlns:a16="http://schemas.microsoft.com/office/drawing/2014/main" id="{468D90B3-786A-45C5-937B-85F5DB3C38F1}"/>
              </a:ext>
            </a:extLst>
          </p:cNvPr>
          <p:cNvSpPr/>
          <p:nvPr/>
        </p:nvSpPr>
        <p:spPr bwMode="auto">
          <a:xfrm>
            <a:off x="786668" y="4387124"/>
            <a:ext cx="258294" cy="258294"/>
          </a:xfrm>
          <a:prstGeom prst="ellipse">
            <a:avLst/>
          </a:prstGeom>
          <a:solidFill>
            <a:schemeClr val="bg1"/>
          </a:solidFill>
          <a:ln w="15875" cap="flat" cmpd="sng" algn="ctr">
            <a:solidFill>
              <a:schemeClr val="accent1"/>
            </a:solid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chemeClr val="accent1"/>
                </a:solidFill>
                <a:effectLst/>
                <a:uLnTx/>
                <a:uFillTx/>
                <a:latin typeface="+mj-lt"/>
                <a:ea typeface="+mn-ea"/>
                <a:cs typeface="+mn-cs"/>
              </a:rPr>
              <a:t>2</a:t>
            </a:r>
          </a:p>
        </p:txBody>
      </p:sp>
      <p:sp>
        <p:nvSpPr>
          <p:cNvPr id="84" name="Oval 83">
            <a:extLst>
              <a:ext uri="{FF2B5EF4-FFF2-40B4-BE49-F238E27FC236}">
                <a16:creationId xmlns:a16="http://schemas.microsoft.com/office/drawing/2014/main" id="{AF02C824-C775-4C03-934E-C2B3984A23C6}"/>
              </a:ext>
            </a:extLst>
          </p:cNvPr>
          <p:cNvSpPr/>
          <p:nvPr/>
        </p:nvSpPr>
        <p:spPr bwMode="auto">
          <a:xfrm>
            <a:off x="786668" y="5524550"/>
            <a:ext cx="258294" cy="258294"/>
          </a:xfrm>
          <a:prstGeom prst="ellipse">
            <a:avLst/>
          </a:prstGeom>
          <a:solidFill>
            <a:schemeClr val="bg1"/>
          </a:solidFill>
          <a:ln w="15875" cap="flat" cmpd="sng" algn="ctr">
            <a:solidFill>
              <a:schemeClr val="accent1"/>
            </a:solid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r>
              <a:rPr lang="en-US" sz="1400" kern="0" dirty="0">
                <a:solidFill>
                  <a:schemeClr val="accent1"/>
                </a:solidFill>
                <a:latin typeface="+mj-lt"/>
              </a:rPr>
              <a:t>3</a:t>
            </a:r>
            <a:endParaRPr kumimoji="0" lang="en-US" sz="1400" b="0" i="0" u="none" strike="noStrike" kern="0" cap="none" spc="0" normalizeH="0" baseline="0" noProof="0" dirty="0">
              <a:ln>
                <a:noFill/>
              </a:ln>
              <a:solidFill>
                <a:schemeClr val="accent1"/>
              </a:solidFill>
              <a:effectLst/>
              <a:uLnTx/>
              <a:uFillTx/>
              <a:latin typeface="+mj-lt"/>
              <a:ea typeface="+mn-ea"/>
              <a:cs typeface="+mn-cs"/>
            </a:endParaRPr>
          </a:p>
        </p:txBody>
      </p:sp>
      <p:grpSp>
        <p:nvGrpSpPr>
          <p:cNvPr id="12" name="Group 11">
            <a:extLst>
              <a:ext uri="{FF2B5EF4-FFF2-40B4-BE49-F238E27FC236}">
                <a16:creationId xmlns:a16="http://schemas.microsoft.com/office/drawing/2014/main" id="{099BB29C-39E7-46C9-8313-B4F6DCDF02D5}"/>
              </a:ext>
            </a:extLst>
          </p:cNvPr>
          <p:cNvGrpSpPr/>
          <p:nvPr/>
        </p:nvGrpSpPr>
        <p:grpSpPr>
          <a:xfrm>
            <a:off x="2784408" y="3940630"/>
            <a:ext cx="6670040" cy="1144450"/>
            <a:chOff x="2834640" y="4359300"/>
            <a:chExt cx="9006840" cy="1298361"/>
          </a:xfrm>
        </p:grpSpPr>
        <p:cxnSp>
          <p:nvCxnSpPr>
            <p:cNvPr id="11" name="Straight Connector 10">
              <a:extLst>
                <a:ext uri="{FF2B5EF4-FFF2-40B4-BE49-F238E27FC236}">
                  <a16:creationId xmlns:a16="http://schemas.microsoft.com/office/drawing/2014/main" id="{EF12198C-3B22-47FA-AAB6-E7E9417B4B01}"/>
                </a:ext>
              </a:extLst>
            </p:cNvPr>
            <p:cNvCxnSpPr/>
            <p:nvPr/>
          </p:nvCxnSpPr>
          <p:spPr>
            <a:xfrm>
              <a:off x="2834640" y="4359300"/>
              <a:ext cx="9006840" cy="0"/>
            </a:xfrm>
            <a:prstGeom prst="line">
              <a:avLst/>
            </a:prstGeom>
            <a:ln w="6350">
              <a:solidFill>
                <a:schemeClr val="bg1">
                  <a:lumMod val="7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B6113860-2F37-428D-B3FD-405E0749AB0F}"/>
                </a:ext>
              </a:extLst>
            </p:cNvPr>
            <p:cNvCxnSpPr/>
            <p:nvPr/>
          </p:nvCxnSpPr>
          <p:spPr>
            <a:xfrm>
              <a:off x="2834640" y="5657661"/>
              <a:ext cx="9006840" cy="0"/>
            </a:xfrm>
            <a:prstGeom prst="line">
              <a:avLst/>
            </a:prstGeom>
            <a:ln w="6350">
              <a:solidFill>
                <a:schemeClr val="bg1">
                  <a:lumMod val="7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pic>
        <p:nvPicPr>
          <p:cNvPr id="61" name="Picture 60" descr="A close up of a logo&#10;&#10;Description automatically generated">
            <a:extLst>
              <a:ext uri="{FF2B5EF4-FFF2-40B4-BE49-F238E27FC236}">
                <a16:creationId xmlns:a16="http://schemas.microsoft.com/office/drawing/2014/main" id="{0A6315D9-A39F-4BF7-BE3D-3C5112C6C04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751827" y="5454229"/>
            <a:ext cx="731520" cy="275783"/>
          </a:xfrm>
          <a:prstGeom prst="rect">
            <a:avLst/>
          </a:prstGeom>
        </p:spPr>
      </p:pic>
      <p:grpSp>
        <p:nvGrpSpPr>
          <p:cNvPr id="14" name="Group 13">
            <a:extLst>
              <a:ext uri="{FF2B5EF4-FFF2-40B4-BE49-F238E27FC236}">
                <a16:creationId xmlns:a16="http://schemas.microsoft.com/office/drawing/2014/main" id="{FC1D610B-7DAE-48F9-947C-E42DF2CEB7DD}"/>
              </a:ext>
            </a:extLst>
          </p:cNvPr>
          <p:cNvGrpSpPr/>
          <p:nvPr/>
        </p:nvGrpSpPr>
        <p:grpSpPr>
          <a:xfrm>
            <a:off x="6426985" y="4263657"/>
            <a:ext cx="1565871" cy="534139"/>
            <a:chOff x="4635394" y="8757108"/>
            <a:chExt cx="1565871" cy="534139"/>
          </a:xfrm>
        </p:grpSpPr>
        <p:pic>
          <p:nvPicPr>
            <p:cNvPr id="62" name="Picture 61">
              <a:extLst>
                <a:ext uri="{FF2B5EF4-FFF2-40B4-BE49-F238E27FC236}">
                  <a16:creationId xmlns:a16="http://schemas.microsoft.com/office/drawing/2014/main" id="{7A813852-E08C-48D0-BF5D-131AAFEE6F9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635394" y="8784255"/>
              <a:ext cx="731520" cy="377864"/>
            </a:xfrm>
            <a:prstGeom prst="rect">
              <a:avLst/>
            </a:prstGeom>
          </p:spPr>
        </p:pic>
        <p:pic>
          <p:nvPicPr>
            <p:cNvPr id="64" name="Picture 63">
              <a:extLst>
                <a:ext uri="{FF2B5EF4-FFF2-40B4-BE49-F238E27FC236}">
                  <a16:creationId xmlns:a16="http://schemas.microsoft.com/office/drawing/2014/main" id="{8B0D6F37-3589-466C-A737-28BD74458CB5}"/>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469745" y="8757108"/>
              <a:ext cx="731520" cy="219456"/>
            </a:xfrm>
            <a:prstGeom prst="rect">
              <a:avLst/>
            </a:prstGeom>
          </p:spPr>
        </p:pic>
        <p:pic>
          <p:nvPicPr>
            <p:cNvPr id="66" name="Picture 65">
              <a:extLst>
                <a:ext uri="{FF2B5EF4-FFF2-40B4-BE49-F238E27FC236}">
                  <a16:creationId xmlns:a16="http://schemas.microsoft.com/office/drawing/2014/main" id="{AACA8C51-3EE2-45F3-A5CC-8F3638EACCDD}"/>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439980" y="9044143"/>
              <a:ext cx="731520" cy="247104"/>
            </a:xfrm>
            <a:prstGeom prst="rect">
              <a:avLst/>
            </a:prstGeom>
          </p:spPr>
        </p:pic>
      </p:grpSp>
      <p:grpSp>
        <p:nvGrpSpPr>
          <p:cNvPr id="15" name="Group 14">
            <a:extLst>
              <a:ext uri="{FF2B5EF4-FFF2-40B4-BE49-F238E27FC236}">
                <a16:creationId xmlns:a16="http://schemas.microsoft.com/office/drawing/2014/main" id="{A8613178-C552-4362-9A50-D08D18205AC4}"/>
              </a:ext>
            </a:extLst>
          </p:cNvPr>
          <p:cNvGrpSpPr/>
          <p:nvPr/>
        </p:nvGrpSpPr>
        <p:grpSpPr>
          <a:xfrm>
            <a:off x="9656550" y="3987030"/>
            <a:ext cx="937626" cy="1026608"/>
            <a:chOff x="7052711" y="8606865"/>
            <a:chExt cx="825856" cy="904230"/>
          </a:xfrm>
        </p:grpSpPr>
        <p:pic>
          <p:nvPicPr>
            <p:cNvPr id="63" name="Picture 62">
              <a:extLst>
                <a:ext uri="{FF2B5EF4-FFF2-40B4-BE49-F238E27FC236}">
                  <a16:creationId xmlns:a16="http://schemas.microsoft.com/office/drawing/2014/main" id="{322B2A11-1129-4CD1-B1D9-63CC0C33DBFF}"/>
                </a:ext>
              </a:extLst>
            </p:cNvPr>
            <p:cNvPicPr>
              <a:picLocks noChangeAspect="1"/>
            </p:cNvPicPr>
            <p:nvPr/>
          </p:nvPicPr>
          <p:blipFill rotWithShape="1">
            <a:blip r:embed="rId12">
              <a:extLst>
                <a:ext uri="{28A0092B-C50C-407E-A947-70E740481C1C}">
                  <a14:useLocalDpi xmlns:a14="http://schemas.microsoft.com/office/drawing/2010/main" val="0"/>
                </a:ext>
              </a:extLst>
            </a:blip>
            <a:srcRect t="34318" b="38336"/>
            <a:stretch/>
          </p:blipFill>
          <p:spPr>
            <a:xfrm>
              <a:off x="7053890" y="9285903"/>
              <a:ext cx="823498" cy="225192"/>
            </a:xfrm>
            <a:prstGeom prst="rect">
              <a:avLst/>
            </a:prstGeom>
          </p:spPr>
        </p:pic>
        <p:pic>
          <p:nvPicPr>
            <p:cNvPr id="65" name="Picture 64">
              <a:extLst>
                <a:ext uri="{FF2B5EF4-FFF2-40B4-BE49-F238E27FC236}">
                  <a16:creationId xmlns:a16="http://schemas.microsoft.com/office/drawing/2014/main" id="{650A8A9E-03B6-4042-AB8D-931E00460F5D}"/>
                </a:ext>
              </a:extLst>
            </p:cNvPr>
            <p:cNvPicPr>
              <a:picLocks noChangeAspect="1"/>
            </p:cNvPicPr>
            <p:nvPr/>
          </p:nvPicPr>
          <p:blipFill rotWithShape="1">
            <a:blip r:embed="rId13">
              <a:extLst>
                <a:ext uri="{28A0092B-C50C-407E-A947-70E740481C1C}">
                  <a14:useLocalDpi xmlns:a14="http://schemas.microsoft.com/office/drawing/2010/main" val="0"/>
                </a:ext>
              </a:extLst>
            </a:blip>
            <a:srcRect l="4544" t="10577" r="4544" b="10577"/>
            <a:stretch/>
          </p:blipFill>
          <p:spPr>
            <a:xfrm>
              <a:off x="7052711" y="8606865"/>
              <a:ext cx="825856" cy="238752"/>
            </a:xfrm>
            <a:prstGeom prst="rect">
              <a:avLst/>
            </a:prstGeom>
          </p:spPr>
        </p:pic>
        <p:pic>
          <p:nvPicPr>
            <p:cNvPr id="67" name="Picture 66">
              <a:extLst>
                <a:ext uri="{FF2B5EF4-FFF2-40B4-BE49-F238E27FC236}">
                  <a16:creationId xmlns:a16="http://schemas.microsoft.com/office/drawing/2014/main" id="{C59E8895-AA51-405F-B7FC-A026F7B14B22}"/>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064511" y="8930261"/>
              <a:ext cx="802256" cy="270998"/>
            </a:xfrm>
            <a:prstGeom prst="rect">
              <a:avLst/>
            </a:prstGeom>
          </p:spPr>
        </p:pic>
      </p:grpSp>
      <p:pic>
        <p:nvPicPr>
          <p:cNvPr id="68" name="Picture 67">
            <a:extLst>
              <a:ext uri="{FF2B5EF4-FFF2-40B4-BE49-F238E27FC236}">
                <a16:creationId xmlns:a16="http://schemas.microsoft.com/office/drawing/2014/main" id="{C0F470DC-5476-4123-82B5-E3413C23E13A}"/>
              </a:ext>
            </a:extLst>
          </p:cNvPr>
          <p:cNvPicPr>
            <a:picLocks noChangeAspect="1"/>
          </p:cNvPicPr>
          <p:nvPr/>
        </p:nvPicPr>
        <p:blipFill rotWithShape="1">
          <a:blip r:embed="rId12">
            <a:extLst>
              <a:ext uri="{28A0092B-C50C-407E-A947-70E740481C1C}">
                <a14:useLocalDpi xmlns:a14="http://schemas.microsoft.com/office/drawing/2010/main" val="0"/>
              </a:ext>
            </a:extLst>
          </a:blip>
          <a:srcRect t="34318" b="38336"/>
          <a:stretch/>
        </p:blipFill>
        <p:spPr>
          <a:xfrm>
            <a:off x="3621835" y="4637099"/>
            <a:ext cx="991503" cy="271135"/>
          </a:xfrm>
          <a:prstGeom prst="rect">
            <a:avLst/>
          </a:prstGeom>
        </p:spPr>
      </p:pic>
      <p:pic>
        <p:nvPicPr>
          <p:cNvPr id="69" name="Picture 68">
            <a:extLst>
              <a:ext uri="{FF2B5EF4-FFF2-40B4-BE49-F238E27FC236}">
                <a16:creationId xmlns:a16="http://schemas.microsoft.com/office/drawing/2014/main" id="{964FB5CE-6DCB-463F-86FC-8BEC4A6C8ED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621835" y="4224218"/>
            <a:ext cx="991503" cy="334925"/>
          </a:xfrm>
          <a:prstGeom prst="rect">
            <a:avLst/>
          </a:prstGeom>
        </p:spPr>
      </p:pic>
      <p:pic>
        <p:nvPicPr>
          <p:cNvPr id="92" name="Picture 91" descr="A close up of a logo&#10;&#10;Description automatically generated">
            <a:extLst>
              <a:ext uri="{FF2B5EF4-FFF2-40B4-BE49-F238E27FC236}">
                <a16:creationId xmlns:a16="http://schemas.microsoft.com/office/drawing/2014/main" id="{0C2E5BAA-C712-4792-9A50-6F5F16C5831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865811" y="5400714"/>
            <a:ext cx="731520" cy="275783"/>
          </a:xfrm>
          <a:prstGeom prst="rect">
            <a:avLst/>
          </a:prstGeom>
        </p:spPr>
      </p:pic>
      <p:pic>
        <p:nvPicPr>
          <p:cNvPr id="93" name="Picture 92" descr="A close up of a logo&#10;&#10;Description automatically generated">
            <a:extLst>
              <a:ext uri="{FF2B5EF4-FFF2-40B4-BE49-F238E27FC236}">
                <a16:creationId xmlns:a16="http://schemas.microsoft.com/office/drawing/2014/main" id="{0440E17C-58F9-4011-B20D-E1D0421E36B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759603" y="5454229"/>
            <a:ext cx="731520" cy="275783"/>
          </a:xfrm>
          <a:prstGeom prst="rect">
            <a:avLst/>
          </a:prstGeom>
        </p:spPr>
      </p:pic>
      <p:grpSp>
        <p:nvGrpSpPr>
          <p:cNvPr id="18" name="Group 17">
            <a:extLst>
              <a:ext uri="{FF2B5EF4-FFF2-40B4-BE49-F238E27FC236}">
                <a16:creationId xmlns:a16="http://schemas.microsoft.com/office/drawing/2014/main" id="{E0A80708-223D-4A31-A417-315DB7C2838B}"/>
              </a:ext>
            </a:extLst>
          </p:cNvPr>
          <p:cNvGrpSpPr/>
          <p:nvPr/>
        </p:nvGrpSpPr>
        <p:grpSpPr>
          <a:xfrm>
            <a:off x="8686089" y="2057400"/>
            <a:ext cx="2892977" cy="4115817"/>
            <a:chOff x="4931532" y="3141269"/>
            <a:chExt cx="2094312" cy="3067651"/>
          </a:xfrm>
        </p:grpSpPr>
        <p:cxnSp>
          <p:nvCxnSpPr>
            <p:cNvPr id="17" name="Straight Connector 16">
              <a:extLst>
                <a:ext uri="{FF2B5EF4-FFF2-40B4-BE49-F238E27FC236}">
                  <a16:creationId xmlns:a16="http://schemas.microsoft.com/office/drawing/2014/main" id="{CB069F0E-A92D-49D6-9AD2-C307353573CE}"/>
                </a:ext>
              </a:extLst>
            </p:cNvPr>
            <p:cNvCxnSpPr/>
            <p:nvPr/>
          </p:nvCxnSpPr>
          <p:spPr>
            <a:xfrm>
              <a:off x="4931532" y="3141269"/>
              <a:ext cx="0" cy="3067651"/>
            </a:xfrm>
            <a:prstGeom prst="line">
              <a:avLst/>
            </a:prstGeom>
            <a:ln w="3175">
              <a:solidFill>
                <a:schemeClr val="bg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E2DCB981-39B5-415B-9769-EA961AAF2BDD}"/>
                </a:ext>
              </a:extLst>
            </p:cNvPr>
            <p:cNvCxnSpPr/>
            <p:nvPr/>
          </p:nvCxnSpPr>
          <p:spPr>
            <a:xfrm>
              <a:off x="7025844" y="3141269"/>
              <a:ext cx="0" cy="3067651"/>
            </a:xfrm>
            <a:prstGeom prst="line">
              <a:avLst/>
            </a:prstGeom>
            <a:ln w="3175">
              <a:solidFill>
                <a:schemeClr val="bg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5" name="Group 24">
            <a:extLst>
              <a:ext uri="{FF2B5EF4-FFF2-40B4-BE49-F238E27FC236}">
                <a16:creationId xmlns:a16="http://schemas.microsoft.com/office/drawing/2014/main" id="{96EA3F39-2610-47A2-BAD5-F666A91CAF94}"/>
              </a:ext>
            </a:extLst>
          </p:cNvPr>
          <p:cNvGrpSpPr/>
          <p:nvPr/>
        </p:nvGrpSpPr>
        <p:grpSpPr>
          <a:xfrm>
            <a:off x="2845429" y="1313543"/>
            <a:ext cx="8803499" cy="1369427"/>
            <a:chOff x="2493737" y="1389743"/>
            <a:chExt cx="6602993" cy="1610514"/>
          </a:xfrm>
        </p:grpSpPr>
        <p:sp>
          <p:nvSpPr>
            <p:cNvPr id="5" name="Rectangle 4">
              <a:extLst>
                <a:ext uri="{FF2B5EF4-FFF2-40B4-BE49-F238E27FC236}">
                  <a16:creationId xmlns:a16="http://schemas.microsoft.com/office/drawing/2014/main" id="{11AE9407-7204-47D7-85BA-925FB5BF6226}"/>
                </a:ext>
              </a:extLst>
            </p:cNvPr>
            <p:cNvSpPr/>
            <p:nvPr/>
          </p:nvSpPr>
          <p:spPr bwMode="auto">
            <a:xfrm>
              <a:off x="2493737" y="1389743"/>
              <a:ext cx="6602993" cy="397685"/>
            </a:xfrm>
            <a:prstGeom prst="rect">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lvl="0" algn="ctr" defTabSz="914400">
                <a:defRPr/>
              </a:pPr>
              <a:r>
                <a:rPr lang="en-US" sz="1200" kern="0" dirty="0">
                  <a:solidFill>
                    <a:srgbClr val="FFFFFF"/>
                  </a:solidFill>
                  <a:latin typeface="+mj-lt"/>
                </a:rPr>
                <a:t>Customer lifecycle </a:t>
              </a:r>
            </a:p>
          </p:txBody>
        </p:sp>
        <p:sp>
          <p:nvSpPr>
            <p:cNvPr id="73" name="Arrow: Pentagon 72">
              <a:extLst>
                <a:ext uri="{FF2B5EF4-FFF2-40B4-BE49-F238E27FC236}">
                  <a16:creationId xmlns:a16="http://schemas.microsoft.com/office/drawing/2014/main" id="{2869855F-FCB7-4FCE-836E-B0819C38F800}"/>
                </a:ext>
              </a:extLst>
            </p:cNvPr>
            <p:cNvSpPr/>
            <p:nvPr/>
          </p:nvSpPr>
          <p:spPr>
            <a:xfrm>
              <a:off x="2493738" y="1852351"/>
              <a:ext cx="2204608" cy="317801"/>
            </a:xfrm>
            <a:prstGeom prst="homePlate">
              <a:avLst>
                <a:gd name="adj" fmla="val 28143"/>
              </a:avLst>
            </a:prstGeom>
            <a:solidFill>
              <a:schemeClr val="accent3"/>
            </a:solidFill>
            <a:ln w="10795"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i="0" u="none" strike="noStrike" kern="0" cap="none" spc="0" normalizeH="0" baseline="0" noProof="0">
                  <a:ln>
                    <a:noFill/>
                  </a:ln>
                  <a:solidFill>
                    <a:srgbClr val="FFFFFF"/>
                  </a:solidFill>
                  <a:effectLst/>
                  <a:uLnTx/>
                  <a:uFillTx/>
                  <a:latin typeface="+mj-lt"/>
                  <a:ea typeface="+mn-ea"/>
                  <a:cs typeface="+mn-cs"/>
                </a:rPr>
                <a:t> Assess</a:t>
              </a:r>
            </a:p>
          </p:txBody>
        </p:sp>
        <p:sp>
          <p:nvSpPr>
            <p:cNvPr id="74" name="Arrow: Chevron 73">
              <a:extLst>
                <a:ext uri="{FF2B5EF4-FFF2-40B4-BE49-F238E27FC236}">
                  <a16:creationId xmlns:a16="http://schemas.microsoft.com/office/drawing/2014/main" id="{0E9665C2-0F83-49A7-B7C9-9C90F51F3EBD}"/>
                </a:ext>
              </a:extLst>
            </p:cNvPr>
            <p:cNvSpPr/>
            <p:nvPr/>
          </p:nvSpPr>
          <p:spPr>
            <a:xfrm>
              <a:off x="4692930" y="1852351"/>
              <a:ext cx="2204608" cy="317801"/>
            </a:xfrm>
            <a:prstGeom prst="chevron">
              <a:avLst>
                <a:gd name="adj" fmla="val 25520"/>
              </a:avLst>
            </a:prstGeom>
            <a:solidFill>
              <a:schemeClr val="accent3"/>
            </a:solidFill>
            <a:ln w="10795" cap="flat" cmpd="sng" algn="ctr">
              <a:noFill/>
              <a:prstDash val="solid"/>
            </a:ln>
            <a:effectLst/>
          </p:spPr>
          <p:txBody>
            <a:bodyPr rtlCol="0" anchor="ctr"/>
            <a:lstStyle/>
            <a:p>
              <a:pPr lvl="0" algn="ctr" defTabSz="914400">
                <a:defRPr/>
              </a:pPr>
              <a:r>
                <a:rPr lang="en-US" sz="1200" kern="0" dirty="0">
                  <a:solidFill>
                    <a:srgbClr val="FFFFFF"/>
                  </a:solidFill>
                  <a:latin typeface="+mj-lt"/>
                </a:rPr>
                <a:t>Deploy</a:t>
              </a:r>
            </a:p>
          </p:txBody>
        </p:sp>
        <p:sp>
          <p:nvSpPr>
            <p:cNvPr id="75" name="Arrow: Chevron 74">
              <a:extLst>
                <a:ext uri="{FF2B5EF4-FFF2-40B4-BE49-F238E27FC236}">
                  <a16:creationId xmlns:a16="http://schemas.microsoft.com/office/drawing/2014/main" id="{8C0E5B3D-49E0-402F-A058-4DC2C3D8BB76}"/>
                </a:ext>
              </a:extLst>
            </p:cNvPr>
            <p:cNvSpPr/>
            <p:nvPr/>
          </p:nvSpPr>
          <p:spPr>
            <a:xfrm>
              <a:off x="6892122" y="1852351"/>
              <a:ext cx="2204608" cy="317801"/>
            </a:xfrm>
            <a:prstGeom prst="chevron">
              <a:avLst>
                <a:gd name="adj" fmla="val 25520"/>
              </a:avLst>
            </a:prstGeom>
            <a:solidFill>
              <a:schemeClr val="accent3"/>
            </a:solidFill>
            <a:ln w="10795" cap="flat" cmpd="sng" algn="ctr">
              <a:noFill/>
              <a:prstDash val="solid"/>
            </a:ln>
            <a:effectLst/>
          </p:spPr>
          <p:txBody>
            <a:bodyPr rtlCol="0" anchor="ctr"/>
            <a:lstStyle/>
            <a:p>
              <a:pPr lvl="0" algn="ctr" defTabSz="914400">
                <a:defRPr/>
              </a:pPr>
              <a:r>
                <a:rPr lang="en-US" sz="1200" kern="0" dirty="0">
                  <a:solidFill>
                    <a:srgbClr val="FFFFFF"/>
                  </a:solidFill>
                  <a:latin typeface="+mj-lt"/>
                </a:rPr>
                <a:t>Manage</a:t>
              </a:r>
            </a:p>
          </p:txBody>
        </p:sp>
        <p:sp>
          <p:nvSpPr>
            <p:cNvPr id="76" name="Rectangle 75">
              <a:extLst>
                <a:ext uri="{FF2B5EF4-FFF2-40B4-BE49-F238E27FC236}">
                  <a16:creationId xmlns:a16="http://schemas.microsoft.com/office/drawing/2014/main" id="{9EE4AB2B-CEF9-4C5F-AE85-D2F07A5C9A62}"/>
                </a:ext>
              </a:extLst>
            </p:cNvPr>
            <p:cNvSpPr/>
            <p:nvPr/>
          </p:nvSpPr>
          <p:spPr>
            <a:xfrm>
              <a:off x="2493738" y="2203944"/>
              <a:ext cx="2104420" cy="796313"/>
            </a:xfrm>
            <a:prstGeom prst="rect">
              <a:avLst/>
            </a:prstGeom>
          </p:spPr>
          <p:txBody>
            <a:bodyPr wrap="square" lIns="0" tIns="0" rIns="0" bIns="0">
              <a:spAutoFit/>
            </a:bodyPr>
            <a:lstStyle/>
            <a:p>
              <a:pPr defTabSz="914400">
                <a:defRPr/>
              </a:pPr>
              <a:r>
                <a:rPr lang="en-US" sz="1100" dirty="0">
                  <a:solidFill>
                    <a:srgbClr val="000000"/>
                  </a:solidFill>
                  <a:ea typeface="ＭＳ Ｐゴシック" charset="0"/>
                </a:rPr>
                <a:t>Provide insight on readiness</a:t>
              </a:r>
              <a:br>
                <a:rPr lang="en-US" sz="1100" dirty="0">
                  <a:solidFill>
                    <a:srgbClr val="000000"/>
                  </a:solidFill>
                  <a:ea typeface="ＭＳ Ｐゴシック" charset="0"/>
                </a:rPr>
              </a:br>
              <a:r>
                <a:rPr lang="en-US" sz="1100" dirty="0">
                  <a:solidFill>
                    <a:srgbClr val="000000"/>
                  </a:solidFill>
                  <a:ea typeface="ＭＳ Ｐゴシック" charset="0"/>
                </a:rPr>
                <a:t>to adopt WVD along with recommended migration path</a:t>
              </a:r>
              <a:br>
                <a:rPr lang="en-US" sz="1100" dirty="0">
                  <a:solidFill>
                    <a:srgbClr val="000000"/>
                  </a:solidFill>
                  <a:ea typeface="ＭＳ Ｐゴシック" charset="0"/>
                </a:rPr>
              </a:br>
              <a:r>
                <a:rPr lang="en-US" sz="1100" dirty="0">
                  <a:solidFill>
                    <a:srgbClr val="000000"/>
                  </a:solidFill>
                  <a:ea typeface="ＭＳ Ｐゴシック" charset="0"/>
                </a:rPr>
                <a:t>by workloads/user groups</a:t>
              </a:r>
              <a:endParaRPr lang="en-US" sz="1100" dirty="0">
                <a:solidFill>
                  <a:srgbClr val="353535"/>
                </a:solidFill>
                <a:latin typeface="Segoe UI Semilight"/>
              </a:endParaRPr>
            </a:p>
          </p:txBody>
        </p:sp>
        <p:sp>
          <p:nvSpPr>
            <p:cNvPr id="77" name="Rectangle 76">
              <a:extLst>
                <a:ext uri="{FF2B5EF4-FFF2-40B4-BE49-F238E27FC236}">
                  <a16:creationId xmlns:a16="http://schemas.microsoft.com/office/drawing/2014/main" id="{7FD5965D-6F42-4B07-BF14-A47632864B9C}"/>
                </a:ext>
              </a:extLst>
            </p:cNvPr>
            <p:cNvSpPr/>
            <p:nvPr/>
          </p:nvSpPr>
          <p:spPr>
            <a:xfrm>
              <a:off x="4718714" y="2203944"/>
              <a:ext cx="2078635" cy="597234"/>
            </a:xfrm>
            <a:prstGeom prst="rect">
              <a:avLst/>
            </a:prstGeom>
          </p:spPr>
          <p:txBody>
            <a:bodyPr wrap="square" lIns="0" tIns="0" rIns="0" bIns="0">
              <a:spAutoFit/>
            </a:bodyPr>
            <a:lstStyle/>
            <a:p>
              <a:pPr defTabSz="914400">
                <a:defRPr/>
              </a:pPr>
              <a:r>
                <a:rPr lang="en-US" sz="1100" dirty="0">
                  <a:solidFill>
                    <a:srgbClr val="000000"/>
                  </a:solidFill>
                  <a:ea typeface="ＭＳ Ｐゴシック" charset="0"/>
                </a:rPr>
                <a:t>Provide capabilities to customize/augment the WVD experiences by addressing specific use cases, scalability needs, </a:t>
              </a:r>
              <a:r>
                <a:rPr lang="en-US" sz="1100" dirty="0" err="1">
                  <a:solidFill>
                    <a:srgbClr val="000000"/>
                  </a:solidFill>
                  <a:ea typeface="ＭＳ Ｐゴシック" charset="0"/>
                </a:rPr>
                <a:t>etc</a:t>
              </a:r>
              <a:endParaRPr lang="en-US" sz="1100" dirty="0">
                <a:solidFill>
                  <a:srgbClr val="000000"/>
                </a:solidFill>
                <a:ea typeface="ＭＳ Ｐゴシック" charset="0"/>
              </a:endParaRPr>
            </a:p>
          </p:txBody>
        </p:sp>
        <p:sp>
          <p:nvSpPr>
            <p:cNvPr id="78" name="Rectangle 77">
              <a:extLst>
                <a:ext uri="{FF2B5EF4-FFF2-40B4-BE49-F238E27FC236}">
                  <a16:creationId xmlns:a16="http://schemas.microsoft.com/office/drawing/2014/main" id="{FB6C17AD-689F-40AD-B983-4E65035065A2}"/>
                </a:ext>
              </a:extLst>
            </p:cNvPr>
            <p:cNvSpPr/>
            <p:nvPr/>
          </p:nvSpPr>
          <p:spPr>
            <a:xfrm>
              <a:off x="6911444" y="2203946"/>
              <a:ext cx="2085097" cy="597234"/>
            </a:xfrm>
            <a:prstGeom prst="rect">
              <a:avLst/>
            </a:prstGeom>
          </p:spPr>
          <p:txBody>
            <a:bodyPr wrap="square" lIns="0" tIns="0" rIns="0" bIns="0">
              <a:spAutoFit/>
            </a:bodyPr>
            <a:lstStyle/>
            <a:p>
              <a:pPr defTabSz="914400">
                <a:defRPr/>
              </a:pPr>
              <a:r>
                <a:rPr lang="en-US" sz="1100" dirty="0">
                  <a:solidFill>
                    <a:srgbClr val="000000"/>
                  </a:solidFill>
                  <a:ea typeface="ＭＳ Ｐゴシック" charset="0"/>
                </a:rPr>
                <a:t>Provide solutions/capabilities to manage, monitor, and ultimately optimize the Windows Virtual Desktop experiences</a:t>
              </a:r>
            </a:p>
          </p:txBody>
        </p:sp>
      </p:grpSp>
      <p:sp>
        <p:nvSpPr>
          <p:cNvPr id="7" name="Rectangle 6">
            <a:extLst>
              <a:ext uri="{FF2B5EF4-FFF2-40B4-BE49-F238E27FC236}">
                <a16:creationId xmlns:a16="http://schemas.microsoft.com/office/drawing/2014/main" id="{55EBFF59-7F80-4935-8CD4-6B8B3AE4B95E}"/>
              </a:ext>
            </a:extLst>
          </p:cNvPr>
          <p:cNvSpPr/>
          <p:nvPr/>
        </p:nvSpPr>
        <p:spPr bwMode="auto">
          <a:xfrm>
            <a:off x="2748849" y="1227894"/>
            <a:ext cx="8900080" cy="4945323"/>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6" name="Rectangle 95">
            <a:extLst>
              <a:ext uri="{FF2B5EF4-FFF2-40B4-BE49-F238E27FC236}">
                <a16:creationId xmlns:a16="http://schemas.microsoft.com/office/drawing/2014/main" id="{DD19D93C-FD00-4D67-B664-83F1458DC1DE}"/>
              </a:ext>
            </a:extLst>
          </p:cNvPr>
          <p:cNvSpPr/>
          <p:nvPr/>
        </p:nvSpPr>
        <p:spPr>
          <a:xfrm>
            <a:off x="2781394" y="2859327"/>
            <a:ext cx="8801005" cy="1039040"/>
          </a:xfrm>
          <a:prstGeom prst="rect">
            <a:avLst/>
          </a:prstGeom>
          <a:solidFill>
            <a:schemeClr val="bg1">
              <a:lumMod val="95000"/>
            </a:schemeClr>
          </a:solidFill>
          <a:ln w="10795"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accent1"/>
                </a:solidFill>
                <a:effectLst/>
                <a:uLnTx/>
                <a:uFillTx/>
                <a:latin typeface="Segoe UI Semibold" panose="020B0702040204020203" pitchFamily="34" charset="0"/>
                <a:ea typeface="+mn-ea"/>
                <a:cs typeface="Segoe UI Semibold" panose="020B0702040204020203" pitchFamily="34" charset="0"/>
              </a:rPr>
              <a:t>CSP partners </a:t>
            </a:r>
          </a:p>
        </p:txBody>
      </p:sp>
      <p:sp>
        <p:nvSpPr>
          <p:cNvPr id="71" name="Rectangle 70">
            <a:extLst>
              <a:ext uri="{FF2B5EF4-FFF2-40B4-BE49-F238E27FC236}">
                <a16:creationId xmlns:a16="http://schemas.microsoft.com/office/drawing/2014/main" id="{D6BE77D7-9633-4CB4-BC59-2A12B3F94DDD}"/>
              </a:ext>
            </a:extLst>
          </p:cNvPr>
          <p:cNvSpPr/>
          <p:nvPr/>
        </p:nvSpPr>
        <p:spPr>
          <a:xfrm>
            <a:off x="2759611" y="2859326"/>
            <a:ext cx="2936097" cy="3399540"/>
          </a:xfrm>
          <a:prstGeom prst="rect">
            <a:avLst/>
          </a:prstGeom>
          <a:noFill/>
          <a:ln w="19050" cap="flat" cmpd="sng" algn="ctr">
            <a:solidFill>
              <a:srgbClr val="0070C0"/>
            </a:solidFill>
            <a:prstDash val="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Semilight"/>
              <a:ea typeface="+mn-ea"/>
              <a:cs typeface="+mn-cs"/>
            </a:endParaRPr>
          </a:p>
        </p:txBody>
      </p:sp>
    </p:spTree>
    <p:extLst>
      <p:ext uri="{BB962C8B-B14F-4D97-AF65-F5344CB8AC3E}">
        <p14:creationId xmlns:p14="http://schemas.microsoft.com/office/powerpoint/2010/main" val="1506488553"/>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6A448-B625-457B-B8E3-7EB67F99E95A}"/>
              </a:ext>
            </a:extLst>
          </p:cNvPr>
          <p:cNvSpPr>
            <a:spLocks noGrp="1"/>
          </p:cNvSpPr>
          <p:nvPr>
            <p:ph type="title"/>
          </p:nvPr>
        </p:nvSpPr>
        <p:spPr/>
        <p:txBody>
          <a:bodyPr/>
          <a:lstStyle/>
          <a:p>
            <a:r>
              <a:rPr lang="en-US"/>
              <a:t>Windows Virtual Desktop partnership with Citrix </a:t>
            </a:r>
          </a:p>
        </p:txBody>
      </p:sp>
      <p:sp>
        <p:nvSpPr>
          <p:cNvPr id="5" name="Rectangle 4">
            <a:extLst>
              <a:ext uri="{FF2B5EF4-FFF2-40B4-BE49-F238E27FC236}">
                <a16:creationId xmlns:a16="http://schemas.microsoft.com/office/drawing/2014/main" id="{B44DAAC2-35A2-41B1-AFE0-9C440E57F5D8}"/>
              </a:ext>
            </a:extLst>
          </p:cNvPr>
          <p:cNvSpPr/>
          <p:nvPr/>
        </p:nvSpPr>
        <p:spPr>
          <a:xfrm>
            <a:off x="442806" y="2090056"/>
            <a:ext cx="3287365" cy="4455201"/>
          </a:xfrm>
          <a:prstGeom prst="rect">
            <a:avLst/>
          </a:prstGeom>
          <a:ln w="6350">
            <a:solidFill>
              <a:schemeClr val="bg1">
                <a:lumMod val="85000"/>
              </a:schemeClr>
            </a:solidFill>
          </a:ln>
        </p:spPr>
        <p:txBody>
          <a:bodyPr wrap="square" lIns="137160" tIns="91440" rIns="137160" bIns="91440">
            <a:noAutofit/>
          </a:bodyPr>
          <a:lstStyle/>
          <a:p>
            <a:pPr defTabSz="932472" fontAlgn="base">
              <a:spcBef>
                <a:spcPts val="1200"/>
              </a:spcBef>
              <a:spcAft>
                <a:spcPts val="800"/>
              </a:spcAft>
            </a:pPr>
            <a:r>
              <a:rPr lang="en-US" sz="2400" dirty="0">
                <a:solidFill>
                  <a:schemeClr val="accent1"/>
                </a:solidFill>
                <a:cs typeface="Segoe UI" pitchFamily="34" charset="0"/>
              </a:rPr>
              <a:t>With the partnership, Citrix is authorized by Microsoft to provide the benefits of Windows Virtual Desktop in their value-added cloud services hosted on Azure.</a:t>
            </a:r>
          </a:p>
        </p:txBody>
      </p:sp>
      <p:cxnSp>
        <p:nvCxnSpPr>
          <p:cNvPr id="6" name="Straight Connector 5">
            <a:extLst>
              <a:ext uri="{FF2B5EF4-FFF2-40B4-BE49-F238E27FC236}">
                <a16:creationId xmlns:a16="http://schemas.microsoft.com/office/drawing/2014/main" id="{47D7C3BD-DF54-47F5-BC37-CBDA7A7EBC1E}"/>
              </a:ext>
            </a:extLst>
          </p:cNvPr>
          <p:cNvCxnSpPr/>
          <p:nvPr/>
        </p:nvCxnSpPr>
        <p:spPr>
          <a:xfrm>
            <a:off x="466559" y="20900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21A61A73-0AE9-42FA-B11E-E4285CA558AF}"/>
              </a:ext>
            </a:extLst>
          </p:cNvPr>
          <p:cNvSpPr/>
          <p:nvPr/>
        </p:nvSpPr>
        <p:spPr>
          <a:xfrm>
            <a:off x="4005943" y="2090056"/>
            <a:ext cx="8003495" cy="4455201"/>
          </a:xfrm>
          <a:prstGeom prst="rect">
            <a:avLst/>
          </a:prstGeom>
          <a:ln w="6350">
            <a:solidFill>
              <a:schemeClr val="bg1">
                <a:lumMod val="85000"/>
              </a:schemeClr>
            </a:solidFill>
          </a:ln>
        </p:spPr>
        <p:txBody>
          <a:bodyPr wrap="square" lIns="137160" tIns="91440" rIns="91440" bIns="91440">
            <a:noAutofit/>
          </a:bodyPr>
          <a:lstStyle/>
          <a:p>
            <a:pPr defTabSz="932472" fontAlgn="base"/>
            <a:r>
              <a:rPr lang="en-US" sz="2400" dirty="0">
                <a:solidFill>
                  <a:schemeClr val="accent1"/>
                </a:solidFill>
                <a:cs typeface="Segoe UI" pitchFamily="34" charset="0"/>
              </a:rPr>
              <a:t>Why Windows Virtual Desktop and Citrix makes sense together</a:t>
            </a:r>
          </a:p>
          <a:p>
            <a:pPr defTabSz="932472" fontAlgn="base">
              <a:spcBef>
                <a:spcPts val="1200"/>
              </a:spcBef>
            </a:pPr>
            <a:r>
              <a:rPr lang="en-US" sz="2400" dirty="0">
                <a:cs typeface="Segoe UI" pitchFamily="34" charset="0"/>
              </a:rPr>
              <a:t>Microsoft Azure is Citrix’s strategic and preferred public cloud </a:t>
            </a:r>
          </a:p>
          <a:p>
            <a:pPr marL="342900" indent="-198438" defTabSz="932472" fontAlgn="base">
              <a:spcBef>
                <a:spcPts val="300"/>
              </a:spcBef>
              <a:spcAft>
                <a:spcPts val="600"/>
              </a:spcAft>
              <a:buFont typeface="Arial" panose="020B0604020202020204" pitchFamily="34" charset="0"/>
              <a:buChar char="•"/>
            </a:pPr>
            <a:r>
              <a:rPr lang="en-US" sz="2000" dirty="0">
                <a:cs typeface="Segoe UI" pitchFamily="34" charset="0"/>
              </a:rPr>
              <a:t>Drive incremental M365 E3/5 : Land the value and innovation of the M365 suite with WVD in Citrix offerings </a:t>
            </a:r>
          </a:p>
          <a:p>
            <a:pPr marL="342900" indent="-198438" defTabSz="932472" fontAlgn="base">
              <a:spcBef>
                <a:spcPts val="300"/>
              </a:spcBef>
              <a:spcAft>
                <a:spcPts val="600"/>
              </a:spcAft>
              <a:buFont typeface="Arial" panose="020B0604020202020204" pitchFamily="34" charset="0"/>
              <a:buChar char="•"/>
            </a:pPr>
            <a:r>
              <a:rPr lang="en-US" sz="2000" dirty="0">
                <a:cs typeface="Segoe UI" pitchFamily="34" charset="0"/>
              </a:rPr>
              <a:t>Drive incremental Azure Consumed Revenue: Help accelerate customers’ cloud initiatives and enable enterprise IT to effectively streamline the migration from on-premises infrastructure</a:t>
            </a:r>
            <a:br>
              <a:rPr lang="en-US" sz="2000" dirty="0">
                <a:cs typeface="Segoe UI" pitchFamily="34" charset="0"/>
              </a:rPr>
            </a:br>
            <a:r>
              <a:rPr lang="en-US" sz="2000" dirty="0">
                <a:cs typeface="Segoe UI" pitchFamily="34" charset="0"/>
              </a:rPr>
              <a:t>to Azure</a:t>
            </a:r>
          </a:p>
        </p:txBody>
      </p:sp>
      <p:cxnSp>
        <p:nvCxnSpPr>
          <p:cNvPr id="11" name="Straight Connector 10">
            <a:extLst>
              <a:ext uri="{FF2B5EF4-FFF2-40B4-BE49-F238E27FC236}">
                <a16:creationId xmlns:a16="http://schemas.microsoft.com/office/drawing/2014/main" id="{88365E21-2ED7-4788-BC01-F3277A6EFB00}"/>
              </a:ext>
            </a:extLst>
          </p:cNvPr>
          <p:cNvCxnSpPr/>
          <p:nvPr/>
        </p:nvCxnSpPr>
        <p:spPr>
          <a:xfrm>
            <a:off x="4020457" y="20900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57EFB7B4-D6C5-40DB-9994-7D6C3A1206BB}"/>
              </a:ext>
            </a:extLst>
          </p:cNvPr>
          <p:cNvGrpSpPr/>
          <p:nvPr/>
        </p:nvGrpSpPr>
        <p:grpSpPr>
          <a:xfrm>
            <a:off x="434975" y="1609400"/>
            <a:ext cx="541028" cy="429585"/>
            <a:chOff x="685792" y="1231575"/>
            <a:chExt cx="541028" cy="429585"/>
          </a:xfrm>
        </p:grpSpPr>
        <p:sp>
          <p:nvSpPr>
            <p:cNvPr id="21" name="cloud" title="Icon of a cloud">
              <a:extLst>
                <a:ext uri="{FF2B5EF4-FFF2-40B4-BE49-F238E27FC236}">
                  <a16:creationId xmlns:a16="http://schemas.microsoft.com/office/drawing/2014/main" id="{9A2B864A-E0B9-440C-8630-E8DE8C019CBB}"/>
                </a:ext>
              </a:extLst>
            </p:cNvPr>
            <p:cNvSpPr>
              <a:spLocks noChangeAspect="1"/>
            </p:cNvSpPr>
            <p:nvPr/>
          </p:nvSpPr>
          <p:spPr bwMode="auto">
            <a:xfrm>
              <a:off x="685792" y="1231575"/>
              <a:ext cx="502920" cy="320409"/>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dirty="0">
                <a:gradFill>
                  <a:gsLst>
                    <a:gs pos="0">
                      <a:srgbClr val="505050"/>
                    </a:gs>
                    <a:gs pos="100000">
                      <a:srgbClr val="505050"/>
                    </a:gs>
                  </a:gsLst>
                </a:gradFill>
              </a:endParaRPr>
            </a:p>
          </p:txBody>
        </p:sp>
        <p:sp>
          <p:nvSpPr>
            <p:cNvPr id="23" name="Oval 22">
              <a:extLst>
                <a:ext uri="{FF2B5EF4-FFF2-40B4-BE49-F238E27FC236}">
                  <a16:creationId xmlns:a16="http://schemas.microsoft.com/office/drawing/2014/main" id="{C82CA6DB-0310-41C7-BDAA-189CD30925DC}"/>
                </a:ext>
              </a:extLst>
            </p:cNvPr>
            <p:cNvSpPr/>
            <p:nvPr/>
          </p:nvSpPr>
          <p:spPr bwMode="auto">
            <a:xfrm>
              <a:off x="981710" y="1416050"/>
              <a:ext cx="245110" cy="24511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2" name="globe_2" title="Icon of a sphere made of lines">
              <a:extLst>
                <a:ext uri="{FF2B5EF4-FFF2-40B4-BE49-F238E27FC236}">
                  <a16:creationId xmlns:a16="http://schemas.microsoft.com/office/drawing/2014/main" id="{CC5E5B98-CB6C-439A-90A3-A5D12C1C38C7}"/>
                </a:ext>
              </a:extLst>
            </p:cNvPr>
            <p:cNvSpPr>
              <a:spLocks noChangeAspect="1" noEditPoints="1"/>
            </p:cNvSpPr>
            <p:nvPr/>
          </p:nvSpPr>
          <p:spPr bwMode="auto">
            <a:xfrm>
              <a:off x="1008295" y="1442635"/>
              <a:ext cx="191940" cy="191940"/>
            </a:xfrm>
            <a:custGeom>
              <a:avLst/>
              <a:gdLst>
                <a:gd name="T0" fmla="*/ 0 w 335"/>
                <a:gd name="T1" fmla="*/ 168 h 335"/>
                <a:gd name="T2" fmla="*/ 168 w 335"/>
                <a:gd name="T3" fmla="*/ 0 h 335"/>
                <a:gd name="T4" fmla="*/ 335 w 335"/>
                <a:gd name="T5" fmla="*/ 168 h 335"/>
                <a:gd name="T6" fmla="*/ 168 w 335"/>
                <a:gd name="T7" fmla="*/ 335 h 335"/>
                <a:gd name="T8" fmla="*/ 0 w 335"/>
                <a:gd name="T9" fmla="*/ 168 h 335"/>
                <a:gd name="T10" fmla="*/ 168 w 335"/>
                <a:gd name="T11" fmla="*/ 335 h 335"/>
                <a:gd name="T12" fmla="*/ 253 w 335"/>
                <a:gd name="T13" fmla="*/ 168 h 335"/>
                <a:gd name="T14" fmla="*/ 168 w 335"/>
                <a:gd name="T15" fmla="*/ 0 h 335"/>
                <a:gd name="T16" fmla="*/ 82 w 335"/>
                <a:gd name="T17" fmla="*/ 168 h 335"/>
                <a:gd name="T18" fmla="*/ 168 w 335"/>
                <a:gd name="T19" fmla="*/ 335 h 335"/>
                <a:gd name="T20" fmla="*/ 8 w 335"/>
                <a:gd name="T21" fmla="*/ 116 h 335"/>
                <a:gd name="T22" fmla="*/ 327 w 335"/>
                <a:gd name="T23" fmla="*/ 116 h 335"/>
                <a:gd name="T24" fmla="*/ 9 w 335"/>
                <a:gd name="T25" fmla="*/ 221 h 335"/>
                <a:gd name="T26" fmla="*/ 326 w 335"/>
                <a:gd name="T27" fmla="*/ 22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5" h="335">
                  <a:moveTo>
                    <a:pt x="0" y="168"/>
                  </a:moveTo>
                  <a:cubicBezTo>
                    <a:pt x="0" y="75"/>
                    <a:pt x="75" y="0"/>
                    <a:pt x="168" y="0"/>
                  </a:cubicBezTo>
                  <a:cubicBezTo>
                    <a:pt x="260" y="0"/>
                    <a:pt x="335" y="75"/>
                    <a:pt x="335" y="168"/>
                  </a:cubicBezTo>
                  <a:cubicBezTo>
                    <a:pt x="335" y="260"/>
                    <a:pt x="260" y="335"/>
                    <a:pt x="168" y="335"/>
                  </a:cubicBezTo>
                  <a:cubicBezTo>
                    <a:pt x="75" y="335"/>
                    <a:pt x="0" y="260"/>
                    <a:pt x="0" y="168"/>
                  </a:cubicBezTo>
                  <a:close/>
                  <a:moveTo>
                    <a:pt x="168" y="335"/>
                  </a:moveTo>
                  <a:cubicBezTo>
                    <a:pt x="215" y="335"/>
                    <a:pt x="253" y="260"/>
                    <a:pt x="253" y="168"/>
                  </a:cubicBezTo>
                  <a:cubicBezTo>
                    <a:pt x="253" y="75"/>
                    <a:pt x="215" y="0"/>
                    <a:pt x="168" y="0"/>
                  </a:cubicBezTo>
                  <a:cubicBezTo>
                    <a:pt x="120" y="0"/>
                    <a:pt x="82" y="75"/>
                    <a:pt x="82" y="168"/>
                  </a:cubicBezTo>
                  <a:cubicBezTo>
                    <a:pt x="82" y="260"/>
                    <a:pt x="120" y="335"/>
                    <a:pt x="168" y="335"/>
                  </a:cubicBezTo>
                  <a:close/>
                  <a:moveTo>
                    <a:pt x="8" y="116"/>
                  </a:moveTo>
                  <a:cubicBezTo>
                    <a:pt x="327" y="116"/>
                    <a:pt x="327" y="116"/>
                    <a:pt x="327" y="116"/>
                  </a:cubicBezTo>
                  <a:moveTo>
                    <a:pt x="9" y="221"/>
                  </a:moveTo>
                  <a:cubicBezTo>
                    <a:pt x="326" y="221"/>
                    <a:pt x="326" y="221"/>
                    <a:pt x="326" y="221"/>
                  </a:cubicBezTo>
                </a:path>
              </a:pathLst>
            </a:custGeom>
            <a:noFill/>
            <a:ln w="15875"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dirty="0">
                <a:gradFill>
                  <a:gsLst>
                    <a:gs pos="0">
                      <a:srgbClr val="505050"/>
                    </a:gs>
                    <a:gs pos="100000">
                      <a:srgbClr val="505050"/>
                    </a:gs>
                  </a:gsLst>
                </a:gradFill>
              </a:endParaRPr>
            </a:p>
          </p:txBody>
        </p:sp>
      </p:grpSp>
      <p:sp>
        <p:nvSpPr>
          <p:cNvPr id="25" name="people_11" title="Icon of two people with a chat bubble">
            <a:extLst>
              <a:ext uri="{FF2B5EF4-FFF2-40B4-BE49-F238E27FC236}">
                <a16:creationId xmlns:a16="http://schemas.microsoft.com/office/drawing/2014/main" id="{C00CD3A2-6232-4AF0-9A40-9BD3487D92F2}"/>
              </a:ext>
            </a:extLst>
          </p:cNvPr>
          <p:cNvSpPr>
            <a:spLocks noChangeAspect="1" noEditPoints="1"/>
          </p:cNvSpPr>
          <p:nvPr/>
        </p:nvSpPr>
        <p:spPr bwMode="auto">
          <a:xfrm>
            <a:off x="3995588" y="1562100"/>
            <a:ext cx="436271" cy="418959"/>
          </a:xfrm>
          <a:custGeom>
            <a:avLst/>
            <a:gdLst>
              <a:gd name="T0" fmla="*/ 72 w 348"/>
              <a:gd name="T1" fmla="*/ 196 h 334"/>
              <a:gd name="T2" fmla="*/ 128 w 348"/>
              <a:gd name="T3" fmla="*/ 140 h 334"/>
              <a:gd name="T4" fmla="*/ 184 w 348"/>
              <a:gd name="T5" fmla="*/ 196 h 334"/>
              <a:gd name="T6" fmla="*/ 128 w 348"/>
              <a:gd name="T7" fmla="*/ 252 h 334"/>
              <a:gd name="T8" fmla="*/ 72 w 348"/>
              <a:gd name="T9" fmla="*/ 196 h 334"/>
              <a:gd name="T10" fmla="*/ 210 w 348"/>
              <a:gd name="T11" fmla="*/ 334 h 334"/>
              <a:gd name="T12" fmla="*/ 128 w 348"/>
              <a:gd name="T13" fmla="*/ 252 h 334"/>
              <a:gd name="T14" fmla="*/ 47 w 348"/>
              <a:gd name="T15" fmla="*/ 334 h 334"/>
              <a:gd name="T16" fmla="*/ 265 w 348"/>
              <a:gd name="T17" fmla="*/ 118 h 334"/>
              <a:gd name="T18" fmla="*/ 321 w 348"/>
              <a:gd name="T19" fmla="*/ 62 h 334"/>
              <a:gd name="T20" fmla="*/ 265 w 348"/>
              <a:gd name="T21" fmla="*/ 6 h 334"/>
              <a:gd name="T22" fmla="*/ 209 w 348"/>
              <a:gd name="T23" fmla="*/ 62 h 334"/>
              <a:gd name="T24" fmla="*/ 265 w 348"/>
              <a:gd name="T25" fmla="*/ 118 h 334"/>
              <a:gd name="T26" fmla="*/ 348 w 348"/>
              <a:gd name="T27" fmla="*/ 200 h 334"/>
              <a:gd name="T28" fmla="*/ 266 w 348"/>
              <a:gd name="T29" fmla="*/ 118 h 334"/>
              <a:gd name="T30" fmla="*/ 184 w 348"/>
              <a:gd name="T31" fmla="*/ 200 h 334"/>
              <a:gd name="T32" fmla="*/ 141 w 348"/>
              <a:gd name="T33" fmla="*/ 71 h 334"/>
              <a:gd name="T34" fmla="*/ 141 w 348"/>
              <a:gd name="T35" fmla="*/ 31 h 334"/>
              <a:gd name="T36" fmla="*/ 110 w 348"/>
              <a:gd name="T37" fmla="*/ 0 h 334"/>
              <a:gd name="T38" fmla="*/ 29 w 348"/>
              <a:gd name="T39" fmla="*/ 0 h 334"/>
              <a:gd name="T40" fmla="*/ 29 w 348"/>
              <a:gd name="T41" fmla="*/ 0 h 334"/>
              <a:gd name="T42" fmla="*/ 0 w 348"/>
              <a:gd name="T43" fmla="*/ 31 h 334"/>
              <a:gd name="T44" fmla="*/ 0 w 348"/>
              <a:gd name="T45" fmla="*/ 71 h 334"/>
              <a:gd name="T46" fmla="*/ 0 w 348"/>
              <a:gd name="T47" fmla="*/ 71 h 334"/>
              <a:gd name="T48" fmla="*/ 29 w 348"/>
              <a:gd name="T49" fmla="*/ 102 h 334"/>
              <a:gd name="T50" fmla="*/ 29 w 348"/>
              <a:gd name="T51" fmla="*/ 102 h 334"/>
              <a:gd name="T52" fmla="*/ 110 w 348"/>
              <a:gd name="T53" fmla="*/ 102 h 334"/>
              <a:gd name="T54" fmla="*/ 179 w 348"/>
              <a:gd name="T55" fmla="*/ 102 h 334"/>
              <a:gd name="T56" fmla="*/ 141 w 348"/>
              <a:gd name="T57" fmla="*/ 71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48" h="334">
                <a:moveTo>
                  <a:pt x="72" y="196"/>
                </a:moveTo>
                <a:cubicBezTo>
                  <a:pt x="72" y="165"/>
                  <a:pt x="97" y="140"/>
                  <a:pt x="128" y="140"/>
                </a:cubicBezTo>
                <a:cubicBezTo>
                  <a:pt x="159" y="140"/>
                  <a:pt x="184" y="165"/>
                  <a:pt x="184" y="196"/>
                </a:cubicBezTo>
                <a:cubicBezTo>
                  <a:pt x="184" y="227"/>
                  <a:pt x="159" y="252"/>
                  <a:pt x="128" y="252"/>
                </a:cubicBezTo>
                <a:cubicBezTo>
                  <a:pt x="97" y="252"/>
                  <a:pt x="72" y="227"/>
                  <a:pt x="72" y="196"/>
                </a:cubicBezTo>
                <a:close/>
                <a:moveTo>
                  <a:pt x="210" y="334"/>
                </a:moveTo>
                <a:cubicBezTo>
                  <a:pt x="210" y="289"/>
                  <a:pt x="173" y="252"/>
                  <a:pt x="128" y="252"/>
                </a:cubicBezTo>
                <a:cubicBezTo>
                  <a:pt x="83" y="252"/>
                  <a:pt x="47" y="289"/>
                  <a:pt x="47" y="334"/>
                </a:cubicBezTo>
                <a:moveTo>
                  <a:pt x="265" y="118"/>
                </a:moveTo>
                <a:cubicBezTo>
                  <a:pt x="296" y="118"/>
                  <a:pt x="321" y="93"/>
                  <a:pt x="321" y="62"/>
                </a:cubicBezTo>
                <a:cubicBezTo>
                  <a:pt x="321" y="31"/>
                  <a:pt x="296" y="6"/>
                  <a:pt x="265" y="6"/>
                </a:cubicBezTo>
                <a:cubicBezTo>
                  <a:pt x="234" y="6"/>
                  <a:pt x="209" y="31"/>
                  <a:pt x="209" y="62"/>
                </a:cubicBezTo>
                <a:cubicBezTo>
                  <a:pt x="209" y="93"/>
                  <a:pt x="234" y="118"/>
                  <a:pt x="265" y="118"/>
                </a:cubicBezTo>
                <a:close/>
                <a:moveTo>
                  <a:pt x="348" y="200"/>
                </a:moveTo>
                <a:cubicBezTo>
                  <a:pt x="348" y="155"/>
                  <a:pt x="311" y="118"/>
                  <a:pt x="266" y="118"/>
                </a:cubicBezTo>
                <a:cubicBezTo>
                  <a:pt x="221" y="118"/>
                  <a:pt x="184" y="155"/>
                  <a:pt x="184" y="200"/>
                </a:cubicBezTo>
                <a:moveTo>
                  <a:pt x="141" y="71"/>
                </a:moveTo>
                <a:cubicBezTo>
                  <a:pt x="141" y="31"/>
                  <a:pt x="141" y="31"/>
                  <a:pt x="141" y="31"/>
                </a:cubicBezTo>
                <a:cubicBezTo>
                  <a:pt x="141" y="14"/>
                  <a:pt x="127" y="0"/>
                  <a:pt x="110" y="0"/>
                </a:cubicBezTo>
                <a:cubicBezTo>
                  <a:pt x="29" y="0"/>
                  <a:pt x="29" y="0"/>
                  <a:pt x="29" y="0"/>
                </a:cubicBezTo>
                <a:cubicBezTo>
                  <a:pt x="29" y="0"/>
                  <a:pt x="29" y="0"/>
                  <a:pt x="29" y="0"/>
                </a:cubicBezTo>
                <a:cubicBezTo>
                  <a:pt x="13" y="1"/>
                  <a:pt x="0" y="15"/>
                  <a:pt x="0" y="31"/>
                </a:cubicBezTo>
                <a:cubicBezTo>
                  <a:pt x="0" y="71"/>
                  <a:pt x="0" y="71"/>
                  <a:pt x="0" y="71"/>
                </a:cubicBezTo>
                <a:cubicBezTo>
                  <a:pt x="0" y="71"/>
                  <a:pt x="0" y="71"/>
                  <a:pt x="0" y="71"/>
                </a:cubicBezTo>
                <a:cubicBezTo>
                  <a:pt x="0" y="88"/>
                  <a:pt x="13" y="101"/>
                  <a:pt x="29" y="102"/>
                </a:cubicBezTo>
                <a:cubicBezTo>
                  <a:pt x="29" y="102"/>
                  <a:pt x="29" y="102"/>
                  <a:pt x="29" y="102"/>
                </a:cubicBezTo>
                <a:cubicBezTo>
                  <a:pt x="110" y="102"/>
                  <a:pt x="110" y="102"/>
                  <a:pt x="110" y="102"/>
                </a:cubicBezTo>
                <a:cubicBezTo>
                  <a:pt x="179" y="102"/>
                  <a:pt x="179" y="102"/>
                  <a:pt x="179" y="102"/>
                </a:cubicBezTo>
                <a:lnTo>
                  <a:pt x="141" y="71"/>
                </a:lnTo>
                <a:close/>
              </a:path>
            </a:pathLst>
          </a:custGeom>
          <a:noFill/>
          <a:ln w="15875" cap="sq">
            <a:solidFill>
              <a:schemeClr val="accent1"/>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spTree>
    <p:extLst>
      <p:ext uri="{BB962C8B-B14F-4D97-AF65-F5344CB8AC3E}">
        <p14:creationId xmlns:p14="http://schemas.microsoft.com/office/powerpoint/2010/main" val="1868197361"/>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6A448-B625-457B-B8E3-7EB67F99E95A}"/>
              </a:ext>
            </a:extLst>
          </p:cNvPr>
          <p:cNvSpPr>
            <a:spLocks noGrp="1"/>
          </p:cNvSpPr>
          <p:nvPr>
            <p:ph type="title"/>
          </p:nvPr>
        </p:nvSpPr>
        <p:spPr/>
        <p:txBody>
          <a:bodyPr/>
          <a:lstStyle/>
          <a:p>
            <a:r>
              <a:rPr lang="en-US"/>
              <a:t>Windows Virtual Desktop partnership with Citrix </a:t>
            </a:r>
          </a:p>
        </p:txBody>
      </p:sp>
      <p:sp>
        <p:nvSpPr>
          <p:cNvPr id="4" name="TextBox 3">
            <a:extLst>
              <a:ext uri="{FF2B5EF4-FFF2-40B4-BE49-F238E27FC236}">
                <a16:creationId xmlns:a16="http://schemas.microsoft.com/office/drawing/2014/main" id="{51C48E34-32BA-4DF7-A469-4578614C925D}"/>
              </a:ext>
            </a:extLst>
          </p:cNvPr>
          <p:cNvSpPr txBox="1"/>
          <p:nvPr/>
        </p:nvSpPr>
        <p:spPr>
          <a:xfrm>
            <a:off x="3595063" y="6753763"/>
            <a:ext cx="8678217" cy="138499"/>
          </a:xfrm>
          <a:prstGeom prst="rect">
            <a:avLst/>
          </a:prstGeom>
          <a:noFill/>
        </p:spPr>
        <p:txBody>
          <a:bodyPr wrap="square" lIns="0" tIns="0" rIns="0" bIns="0" rtlCol="0">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effectLst/>
                <a:uLnTx/>
                <a:uFillTx/>
                <a:latin typeface="Segoe UI"/>
                <a:ea typeface="+mn-ea"/>
                <a:cs typeface="+mn-cs"/>
              </a:rPr>
              <a:t>*Citrix Workspace and the Citrix Virtual Apps and Desktop service will include Windows Virtual Desktop on the first day of Windows Virtual Desktop General Availability. </a:t>
            </a:r>
          </a:p>
        </p:txBody>
      </p:sp>
      <p:sp>
        <p:nvSpPr>
          <p:cNvPr id="8" name="Rectangle 7">
            <a:extLst>
              <a:ext uri="{FF2B5EF4-FFF2-40B4-BE49-F238E27FC236}">
                <a16:creationId xmlns:a16="http://schemas.microsoft.com/office/drawing/2014/main" id="{9FBECD94-E925-4F80-9D3A-2C7FC31B50A0}"/>
              </a:ext>
            </a:extLst>
          </p:cNvPr>
          <p:cNvSpPr/>
          <p:nvPr/>
        </p:nvSpPr>
        <p:spPr>
          <a:xfrm>
            <a:off x="442807" y="2090056"/>
            <a:ext cx="2357543" cy="4455201"/>
          </a:xfrm>
          <a:prstGeom prst="rect">
            <a:avLst/>
          </a:prstGeom>
          <a:ln w="6350">
            <a:solidFill>
              <a:schemeClr val="bg1">
                <a:lumMod val="85000"/>
              </a:schemeClr>
            </a:solidFill>
          </a:ln>
        </p:spPr>
        <p:txBody>
          <a:bodyPr wrap="square" lIns="137160" tIns="91440" rIns="137160" bIns="91440">
            <a:noAutofit/>
          </a:bodyPr>
          <a:lstStyle/>
          <a:p>
            <a:pPr defTabSz="932472" fontAlgn="base">
              <a:spcBef>
                <a:spcPts val="1200"/>
              </a:spcBef>
              <a:spcAft>
                <a:spcPts val="800"/>
              </a:spcAft>
            </a:pPr>
            <a:r>
              <a:rPr lang="en-US" sz="2400" dirty="0">
                <a:solidFill>
                  <a:schemeClr val="accent1"/>
                </a:solidFill>
                <a:cs typeface="Segoe UI" pitchFamily="34" charset="0"/>
              </a:rPr>
              <a:t>Windows Virtual Desktop in Citrix Offerings</a:t>
            </a:r>
          </a:p>
        </p:txBody>
      </p:sp>
      <p:cxnSp>
        <p:nvCxnSpPr>
          <p:cNvPr id="9" name="Straight Connector 8">
            <a:extLst>
              <a:ext uri="{FF2B5EF4-FFF2-40B4-BE49-F238E27FC236}">
                <a16:creationId xmlns:a16="http://schemas.microsoft.com/office/drawing/2014/main" id="{CF4B1E6A-AC25-46B4-830A-9AB3CBE77FBE}"/>
              </a:ext>
            </a:extLst>
          </p:cNvPr>
          <p:cNvCxnSpPr/>
          <p:nvPr/>
        </p:nvCxnSpPr>
        <p:spPr>
          <a:xfrm>
            <a:off x="466559" y="20900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07305247-A00B-42BB-B27F-8FE67F046C6B}"/>
              </a:ext>
            </a:extLst>
          </p:cNvPr>
          <p:cNvSpPr/>
          <p:nvPr/>
        </p:nvSpPr>
        <p:spPr>
          <a:xfrm>
            <a:off x="3147952" y="2090056"/>
            <a:ext cx="8861487" cy="4455201"/>
          </a:xfrm>
          <a:prstGeom prst="rect">
            <a:avLst/>
          </a:prstGeom>
          <a:ln w="6350">
            <a:solidFill>
              <a:schemeClr val="bg1">
                <a:lumMod val="85000"/>
              </a:schemeClr>
            </a:solidFill>
          </a:ln>
        </p:spPr>
        <p:txBody>
          <a:bodyPr wrap="square" lIns="137160" tIns="91440" rIns="91440" bIns="91440">
            <a:noAutofit/>
          </a:bodyPr>
          <a:lstStyle/>
          <a:p>
            <a:pPr defTabSz="932472" fontAlgn="base"/>
            <a:r>
              <a:rPr lang="en-US" sz="2400" dirty="0">
                <a:solidFill>
                  <a:schemeClr val="accent1"/>
                </a:solidFill>
                <a:cs typeface="Segoe UI" pitchFamily="34" charset="0"/>
              </a:rPr>
              <a:t>Windows Virtual Desktop seamlessly integrate* into Citrix Workspace and Citrix Virtual Apps on Desktops service offerings</a:t>
            </a:r>
          </a:p>
          <a:p>
            <a:pPr marL="342900" indent="-198438" defTabSz="932472" fontAlgn="base">
              <a:spcBef>
                <a:spcPts val="300"/>
              </a:spcBef>
              <a:spcAft>
                <a:spcPts val="600"/>
              </a:spcAft>
              <a:buFont typeface="Arial" panose="020B0604020202020204" pitchFamily="34" charset="0"/>
              <a:buChar char="•"/>
            </a:pPr>
            <a:r>
              <a:rPr lang="en-US" sz="2000" dirty="0">
                <a:cs typeface="Segoe UI" pitchFamily="34" charset="0"/>
              </a:rPr>
              <a:t>Provide users with the benefits of Windows Virtual Desktop such as multi-session Windows 10 experience on Azure, Office optimization with Office 365 Containers, Profile Containers, App masking and free Extended Security Updates, with Windows 7</a:t>
            </a:r>
          </a:p>
          <a:p>
            <a:pPr marL="342900" indent="-198438" defTabSz="932472" fontAlgn="base">
              <a:spcBef>
                <a:spcPts val="300"/>
              </a:spcBef>
              <a:spcAft>
                <a:spcPts val="600"/>
              </a:spcAft>
              <a:buFont typeface="Arial" panose="020B0604020202020204" pitchFamily="34" charset="0"/>
              <a:buChar char="•"/>
            </a:pPr>
            <a:r>
              <a:rPr lang="en-US" sz="2000" dirty="0">
                <a:cs typeface="Segoe UI" pitchFamily="34" charset="0"/>
              </a:rPr>
              <a:t>Centrally manage Hybrid deployments with WVD on Azure</a:t>
            </a:r>
            <a:br>
              <a:rPr lang="en-US" sz="2000" dirty="0">
                <a:cs typeface="Segoe UI" pitchFamily="34" charset="0"/>
              </a:rPr>
            </a:br>
            <a:r>
              <a:rPr lang="en-US" sz="2000" dirty="0">
                <a:cs typeface="Segoe UI" pitchFamily="34" charset="0"/>
              </a:rPr>
              <a:t>and manage existing Citrix Virtual App and Desktop service</a:t>
            </a:r>
            <a:br>
              <a:rPr lang="en-US" sz="2000" dirty="0">
                <a:cs typeface="Segoe UI" pitchFamily="34" charset="0"/>
              </a:rPr>
            </a:br>
            <a:r>
              <a:rPr lang="en-US" sz="2000" dirty="0">
                <a:cs typeface="Segoe UI" pitchFamily="34" charset="0"/>
              </a:rPr>
              <a:t>on-premises</a:t>
            </a:r>
          </a:p>
          <a:p>
            <a:pPr marL="342900" indent="-198438" defTabSz="932472" fontAlgn="base">
              <a:spcBef>
                <a:spcPts val="300"/>
              </a:spcBef>
              <a:spcAft>
                <a:spcPts val="600"/>
              </a:spcAft>
              <a:buFont typeface="Arial" panose="020B0604020202020204" pitchFamily="34" charset="0"/>
              <a:buChar char="•"/>
            </a:pPr>
            <a:r>
              <a:rPr lang="en-US" sz="2000" dirty="0">
                <a:cs typeface="Segoe UI" pitchFamily="34" charset="0"/>
              </a:rPr>
              <a:t>Rapidly provision </a:t>
            </a:r>
            <a:r>
              <a:rPr lang="en-US" sz="2400" dirty="0">
                <a:cs typeface="Segoe UI" pitchFamily="34" charset="0"/>
              </a:rPr>
              <a:t>Windows Virtual Desktop resources at scale</a:t>
            </a:r>
          </a:p>
        </p:txBody>
      </p:sp>
      <p:cxnSp>
        <p:nvCxnSpPr>
          <p:cNvPr id="11" name="Straight Connector 10">
            <a:extLst>
              <a:ext uri="{FF2B5EF4-FFF2-40B4-BE49-F238E27FC236}">
                <a16:creationId xmlns:a16="http://schemas.microsoft.com/office/drawing/2014/main" id="{6498144E-0A00-42E5-A4BB-D6A4B07BFFFE}"/>
              </a:ext>
            </a:extLst>
          </p:cNvPr>
          <p:cNvCxnSpPr/>
          <p:nvPr/>
        </p:nvCxnSpPr>
        <p:spPr>
          <a:xfrm>
            <a:off x="3160652" y="20900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2" name="Group 21">
            <a:extLst>
              <a:ext uri="{FF2B5EF4-FFF2-40B4-BE49-F238E27FC236}">
                <a16:creationId xmlns:a16="http://schemas.microsoft.com/office/drawing/2014/main" id="{49941BCF-DA6E-4AB5-BF6C-6170DFF7418D}"/>
              </a:ext>
            </a:extLst>
          </p:cNvPr>
          <p:cNvGrpSpPr/>
          <p:nvPr/>
        </p:nvGrpSpPr>
        <p:grpSpPr>
          <a:xfrm>
            <a:off x="3147953" y="1381639"/>
            <a:ext cx="566798" cy="595161"/>
            <a:chOff x="6126163" y="593725"/>
            <a:chExt cx="1966912" cy="2065338"/>
          </a:xfrm>
        </p:grpSpPr>
        <p:sp>
          <p:nvSpPr>
            <p:cNvPr id="23" name="Freeform 21">
              <a:extLst>
                <a:ext uri="{FF2B5EF4-FFF2-40B4-BE49-F238E27FC236}">
                  <a16:creationId xmlns:a16="http://schemas.microsoft.com/office/drawing/2014/main" id="{A8F2ADFE-4D37-4251-9FD9-03737F3ACE61}"/>
                </a:ext>
              </a:extLst>
            </p:cNvPr>
            <p:cNvSpPr>
              <a:spLocks/>
            </p:cNvSpPr>
            <p:nvPr/>
          </p:nvSpPr>
          <p:spPr bwMode="auto">
            <a:xfrm>
              <a:off x="6126163" y="633413"/>
              <a:ext cx="1328738" cy="1677988"/>
            </a:xfrm>
            <a:custGeom>
              <a:avLst/>
              <a:gdLst>
                <a:gd name="T0" fmla="*/ 686 w 686"/>
                <a:gd name="T1" fmla="*/ 32 h 870"/>
                <a:gd name="T2" fmla="*/ 508 w 686"/>
                <a:gd name="T3" fmla="*/ 0 h 870"/>
                <a:gd name="T4" fmla="*/ 0 w 686"/>
                <a:gd name="T5" fmla="*/ 508 h 870"/>
                <a:gd name="T6" fmla="*/ 152 w 686"/>
                <a:gd name="T7" fmla="*/ 870 h 870"/>
              </a:gdLst>
              <a:ahLst/>
              <a:cxnLst>
                <a:cxn ang="0">
                  <a:pos x="T0" y="T1"/>
                </a:cxn>
                <a:cxn ang="0">
                  <a:pos x="T2" y="T3"/>
                </a:cxn>
                <a:cxn ang="0">
                  <a:pos x="T4" y="T5"/>
                </a:cxn>
                <a:cxn ang="0">
                  <a:pos x="T6" y="T7"/>
                </a:cxn>
              </a:cxnLst>
              <a:rect l="0" t="0" r="r" b="b"/>
              <a:pathLst>
                <a:path w="686" h="870">
                  <a:moveTo>
                    <a:pt x="686" y="32"/>
                  </a:moveTo>
                  <a:cubicBezTo>
                    <a:pt x="631" y="12"/>
                    <a:pt x="571" y="0"/>
                    <a:pt x="508" y="0"/>
                  </a:cubicBezTo>
                  <a:cubicBezTo>
                    <a:pt x="228" y="0"/>
                    <a:pt x="0" y="228"/>
                    <a:pt x="0" y="508"/>
                  </a:cubicBezTo>
                  <a:cubicBezTo>
                    <a:pt x="0" y="650"/>
                    <a:pt x="59" y="778"/>
                    <a:pt x="152" y="870"/>
                  </a:cubicBezTo>
                </a:path>
              </a:pathLst>
            </a:custGeom>
            <a:noFill/>
            <a:ln w="1270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24" name="Freeform 22">
              <a:extLst>
                <a:ext uri="{FF2B5EF4-FFF2-40B4-BE49-F238E27FC236}">
                  <a16:creationId xmlns:a16="http://schemas.microsoft.com/office/drawing/2014/main" id="{3C815D42-F00A-4884-AF59-C44851ED096C}"/>
                </a:ext>
              </a:extLst>
            </p:cNvPr>
            <p:cNvSpPr>
              <a:spLocks/>
            </p:cNvSpPr>
            <p:nvPr/>
          </p:nvSpPr>
          <p:spPr bwMode="auto">
            <a:xfrm>
              <a:off x="6769100" y="917575"/>
              <a:ext cx="1323975" cy="1674813"/>
            </a:xfrm>
            <a:custGeom>
              <a:avLst/>
              <a:gdLst>
                <a:gd name="T0" fmla="*/ 0 w 684"/>
                <a:gd name="T1" fmla="*/ 838 h 869"/>
                <a:gd name="T2" fmla="*/ 176 w 684"/>
                <a:gd name="T3" fmla="*/ 869 h 869"/>
                <a:gd name="T4" fmla="*/ 684 w 684"/>
                <a:gd name="T5" fmla="*/ 361 h 869"/>
                <a:gd name="T6" fmla="*/ 534 w 684"/>
                <a:gd name="T7" fmla="*/ 0 h 869"/>
              </a:gdLst>
              <a:ahLst/>
              <a:cxnLst>
                <a:cxn ang="0">
                  <a:pos x="T0" y="T1"/>
                </a:cxn>
                <a:cxn ang="0">
                  <a:pos x="T2" y="T3"/>
                </a:cxn>
                <a:cxn ang="0">
                  <a:pos x="T4" y="T5"/>
                </a:cxn>
                <a:cxn ang="0">
                  <a:pos x="T6" y="T7"/>
                </a:cxn>
              </a:cxnLst>
              <a:rect l="0" t="0" r="r" b="b"/>
              <a:pathLst>
                <a:path w="684" h="869">
                  <a:moveTo>
                    <a:pt x="0" y="838"/>
                  </a:moveTo>
                  <a:cubicBezTo>
                    <a:pt x="55" y="858"/>
                    <a:pt x="115" y="869"/>
                    <a:pt x="176" y="869"/>
                  </a:cubicBezTo>
                  <a:cubicBezTo>
                    <a:pt x="457" y="869"/>
                    <a:pt x="684" y="642"/>
                    <a:pt x="684" y="361"/>
                  </a:cubicBezTo>
                  <a:cubicBezTo>
                    <a:pt x="684" y="220"/>
                    <a:pt x="627" y="92"/>
                    <a:pt x="534" y="0"/>
                  </a:cubicBezTo>
                </a:path>
              </a:pathLst>
            </a:custGeom>
            <a:noFill/>
            <a:ln w="1270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25" name="Freeform 23">
              <a:extLst>
                <a:ext uri="{FF2B5EF4-FFF2-40B4-BE49-F238E27FC236}">
                  <a16:creationId xmlns:a16="http://schemas.microsoft.com/office/drawing/2014/main" id="{46949DA6-E9A0-43BA-98FD-40507F52E357}"/>
                </a:ext>
              </a:extLst>
            </p:cNvPr>
            <p:cNvSpPr>
              <a:spLocks/>
            </p:cNvSpPr>
            <p:nvPr/>
          </p:nvSpPr>
          <p:spPr bwMode="auto">
            <a:xfrm>
              <a:off x="7440613" y="593725"/>
              <a:ext cx="155575" cy="236538"/>
            </a:xfrm>
            <a:custGeom>
              <a:avLst/>
              <a:gdLst>
                <a:gd name="T0" fmla="*/ 45 w 80"/>
                <a:gd name="T1" fmla="*/ 0 h 123"/>
                <a:gd name="T2" fmla="*/ 76 w 80"/>
                <a:gd name="T3" fmla="*/ 67 h 123"/>
                <a:gd name="T4" fmla="*/ 67 w 80"/>
                <a:gd name="T5" fmla="*/ 92 h 123"/>
                <a:gd name="T6" fmla="*/ 0 w 80"/>
                <a:gd name="T7" fmla="*/ 123 h 123"/>
              </a:gdLst>
              <a:ahLst/>
              <a:cxnLst>
                <a:cxn ang="0">
                  <a:pos x="T0" y="T1"/>
                </a:cxn>
                <a:cxn ang="0">
                  <a:pos x="T2" y="T3"/>
                </a:cxn>
                <a:cxn ang="0">
                  <a:pos x="T4" y="T5"/>
                </a:cxn>
                <a:cxn ang="0">
                  <a:pos x="T6" y="T7"/>
                </a:cxn>
              </a:cxnLst>
              <a:rect l="0" t="0" r="r" b="b"/>
              <a:pathLst>
                <a:path w="80" h="123">
                  <a:moveTo>
                    <a:pt x="45" y="0"/>
                  </a:moveTo>
                  <a:cubicBezTo>
                    <a:pt x="76" y="67"/>
                    <a:pt x="76" y="67"/>
                    <a:pt x="76" y="67"/>
                  </a:cubicBezTo>
                  <a:cubicBezTo>
                    <a:pt x="80" y="74"/>
                    <a:pt x="75" y="88"/>
                    <a:pt x="67" y="92"/>
                  </a:cubicBezTo>
                  <a:cubicBezTo>
                    <a:pt x="0" y="123"/>
                    <a:pt x="0" y="123"/>
                    <a:pt x="0" y="123"/>
                  </a:cubicBezTo>
                </a:path>
              </a:pathLst>
            </a:custGeom>
            <a:noFill/>
            <a:ln w="12700" cap="rnd">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26" name="Freeform 24">
              <a:extLst>
                <a:ext uri="{FF2B5EF4-FFF2-40B4-BE49-F238E27FC236}">
                  <a16:creationId xmlns:a16="http://schemas.microsoft.com/office/drawing/2014/main" id="{5F396096-A347-43E2-85BA-F6F0EA5AD904}"/>
                </a:ext>
              </a:extLst>
            </p:cNvPr>
            <p:cNvSpPr>
              <a:spLocks/>
            </p:cNvSpPr>
            <p:nvPr/>
          </p:nvSpPr>
          <p:spPr bwMode="auto">
            <a:xfrm>
              <a:off x="6637338" y="2413000"/>
              <a:ext cx="136525" cy="246063"/>
            </a:xfrm>
            <a:custGeom>
              <a:avLst/>
              <a:gdLst>
                <a:gd name="T0" fmla="*/ 46 w 71"/>
                <a:gd name="T1" fmla="*/ 128 h 128"/>
                <a:gd name="T2" fmla="*/ 4 w 71"/>
                <a:gd name="T3" fmla="*/ 67 h 128"/>
                <a:gd name="T4" fmla="*/ 10 w 71"/>
                <a:gd name="T5" fmla="*/ 41 h 128"/>
                <a:gd name="T6" fmla="*/ 71 w 71"/>
                <a:gd name="T7" fmla="*/ 0 h 128"/>
              </a:gdLst>
              <a:ahLst/>
              <a:cxnLst>
                <a:cxn ang="0">
                  <a:pos x="T0" y="T1"/>
                </a:cxn>
                <a:cxn ang="0">
                  <a:pos x="T2" y="T3"/>
                </a:cxn>
                <a:cxn ang="0">
                  <a:pos x="T4" y="T5"/>
                </a:cxn>
                <a:cxn ang="0">
                  <a:pos x="T6" y="T7"/>
                </a:cxn>
              </a:cxnLst>
              <a:rect l="0" t="0" r="r" b="b"/>
              <a:pathLst>
                <a:path w="71" h="128">
                  <a:moveTo>
                    <a:pt x="46" y="128"/>
                  </a:moveTo>
                  <a:cubicBezTo>
                    <a:pt x="4" y="67"/>
                    <a:pt x="4" y="67"/>
                    <a:pt x="4" y="67"/>
                  </a:cubicBezTo>
                  <a:cubicBezTo>
                    <a:pt x="0" y="60"/>
                    <a:pt x="3" y="46"/>
                    <a:pt x="10" y="41"/>
                  </a:cubicBezTo>
                  <a:cubicBezTo>
                    <a:pt x="71" y="0"/>
                    <a:pt x="71" y="0"/>
                    <a:pt x="71" y="0"/>
                  </a:cubicBezTo>
                </a:path>
              </a:pathLst>
            </a:custGeom>
            <a:noFill/>
            <a:ln w="12700" cap="rnd">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27" name="Oval 25">
              <a:extLst>
                <a:ext uri="{FF2B5EF4-FFF2-40B4-BE49-F238E27FC236}">
                  <a16:creationId xmlns:a16="http://schemas.microsoft.com/office/drawing/2014/main" id="{A11557A4-B1B9-4AA9-9CCC-483AFE919947}"/>
                </a:ext>
              </a:extLst>
            </p:cNvPr>
            <p:cNvSpPr>
              <a:spLocks noChangeArrowheads="1"/>
            </p:cNvSpPr>
            <p:nvPr/>
          </p:nvSpPr>
          <p:spPr bwMode="auto">
            <a:xfrm>
              <a:off x="6630988" y="1149350"/>
              <a:ext cx="958850" cy="955675"/>
            </a:xfrm>
            <a:prstGeom prst="ellipse">
              <a:avLst/>
            </a:prstGeom>
            <a:noFill/>
            <a:ln w="12700" cap="rnd">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grpSp>
      <p:sp>
        <p:nvSpPr>
          <p:cNvPr id="28" name="monitor" title="Icon of a monitor">
            <a:extLst>
              <a:ext uri="{FF2B5EF4-FFF2-40B4-BE49-F238E27FC236}">
                <a16:creationId xmlns:a16="http://schemas.microsoft.com/office/drawing/2014/main" id="{BA09059A-8F63-4016-A243-3DAAADA9AFDF}"/>
              </a:ext>
            </a:extLst>
          </p:cNvPr>
          <p:cNvSpPr>
            <a:spLocks noChangeAspect="1" noEditPoints="1"/>
          </p:cNvSpPr>
          <p:nvPr/>
        </p:nvSpPr>
        <p:spPr bwMode="auto">
          <a:xfrm>
            <a:off x="466558" y="1466983"/>
            <a:ext cx="642510" cy="492415"/>
          </a:xfrm>
          <a:custGeom>
            <a:avLst/>
            <a:gdLst>
              <a:gd name="T0" fmla="*/ 244 w 244"/>
              <a:gd name="T1" fmla="*/ 68 h 187"/>
              <a:gd name="T2" fmla="*/ 244 w 244"/>
              <a:gd name="T3" fmla="*/ 151 h 187"/>
              <a:gd name="T4" fmla="*/ 0 w 244"/>
              <a:gd name="T5" fmla="*/ 151 h 187"/>
              <a:gd name="T6" fmla="*/ 0 w 244"/>
              <a:gd name="T7" fmla="*/ 0 h 187"/>
              <a:gd name="T8" fmla="*/ 244 w 244"/>
              <a:gd name="T9" fmla="*/ 0 h 187"/>
              <a:gd name="T10" fmla="*/ 244 w 244"/>
              <a:gd name="T11" fmla="*/ 68 h 187"/>
              <a:gd name="T12" fmla="*/ 122 w 244"/>
              <a:gd name="T13" fmla="*/ 151 h 187"/>
              <a:gd name="T14" fmla="*/ 122 w 244"/>
              <a:gd name="T15" fmla="*/ 187 h 187"/>
              <a:gd name="T16" fmla="*/ 73 w 244"/>
              <a:gd name="T17" fmla="*/ 187 h 187"/>
              <a:gd name="T18" fmla="*/ 171 w 244"/>
              <a:gd name="T19"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4" h="187">
                <a:moveTo>
                  <a:pt x="244" y="68"/>
                </a:moveTo>
                <a:lnTo>
                  <a:pt x="244" y="151"/>
                </a:lnTo>
                <a:lnTo>
                  <a:pt x="0" y="151"/>
                </a:lnTo>
                <a:lnTo>
                  <a:pt x="0" y="0"/>
                </a:lnTo>
                <a:lnTo>
                  <a:pt x="244" y="0"/>
                </a:lnTo>
                <a:lnTo>
                  <a:pt x="244" y="68"/>
                </a:lnTo>
                <a:moveTo>
                  <a:pt x="122" y="151"/>
                </a:moveTo>
                <a:lnTo>
                  <a:pt x="122" y="187"/>
                </a:lnTo>
                <a:moveTo>
                  <a:pt x="73" y="187"/>
                </a:moveTo>
                <a:lnTo>
                  <a:pt x="171" y="187"/>
                </a:ln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spTree>
    <p:extLst>
      <p:ext uri="{BB962C8B-B14F-4D97-AF65-F5344CB8AC3E}">
        <p14:creationId xmlns:p14="http://schemas.microsoft.com/office/powerpoint/2010/main" val="1761346894"/>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Object 14" hidden="1">
            <a:extLst>
              <a:ext uri="{FF2B5EF4-FFF2-40B4-BE49-F238E27FC236}">
                <a16:creationId xmlns:a16="http://schemas.microsoft.com/office/drawing/2014/main" id="{776FCFF4-9315-4F15-BEEC-A31D1F513FA2}"/>
              </a:ext>
            </a:extLst>
          </p:cNvPr>
          <p:cNvGraphicFramePr>
            <a:graphicFrameLocks noChangeAspect="1"/>
          </p:cNvGraphicFramePr>
          <p:nvPr>
            <p:custDataLst>
              <p:tags r:id="rId2"/>
            </p:custDataLst>
            <p:extLst>
              <p:ext uri="{D42A27DB-BD31-4B8C-83A1-F6EECF244321}">
                <p14:modId xmlns:p14="http://schemas.microsoft.com/office/powerpoint/2010/main" val="270728555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28004" name="think-cell Slide" r:id="rId6" imgW="425" imgH="424" progId="TCLayout.ActiveDocument.1">
                  <p:embed/>
                </p:oleObj>
              </mc:Choice>
              <mc:Fallback>
                <p:oleObj name="think-cell Slide" r:id="rId6" imgW="425" imgH="424" progId="TCLayout.ActiveDocument.1">
                  <p:embed/>
                  <p:pic>
                    <p:nvPicPr>
                      <p:cNvPr id="15" name="Object 14" hidden="1">
                        <a:extLst>
                          <a:ext uri="{FF2B5EF4-FFF2-40B4-BE49-F238E27FC236}">
                            <a16:creationId xmlns:a16="http://schemas.microsoft.com/office/drawing/2014/main" id="{776FCFF4-9315-4F15-BEEC-A31D1F513FA2}"/>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7394B1FF-CADB-4389-9581-09C3E51345C3}"/>
              </a:ext>
            </a:extLst>
          </p:cNvPr>
          <p:cNvSpPr/>
          <p:nvPr>
            <p:custDataLst>
              <p:tags r:id="rId3"/>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199" dirty="0" err="1">
              <a:gradFill>
                <a:gsLst>
                  <a:gs pos="0">
                    <a:srgbClr val="FFFFFF"/>
                  </a:gs>
                  <a:gs pos="100000">
                    <a:srgbClr val="FFFFFF"/>
                  </a:gs>
                </a:gsLst>
                <a:lin ang="5400000" scaled="0"/>
              </a:gradFill>
              <a:latin typeface="Segoe UI Semibold" panose="020B0702040204020203" pitchFamily="34" charset="0"/>
              <a:cs typeface="Segoe UI" panose="020B0502040204020203" pitchFamily="34" charset="0"/>
              <a:sym typeface="Segoe UI Semibold" panose="020B0702040204020203" pitchFamily="34" charset="0"/>
            </a:endParaRPr>
          </a:p>
        </p:txBody>
      </p:sp>
      <p:sp>
        <p:nvSpPr>
          <p:cNvPr id="44" name="Rectangle 43">
            <a:extLst>
              <a:ext uri="{FF2B5EF4-FFF2-40B4-BE49-F238E27FC236}">
                <a16:creationId xmlns:a16="http://schemas.microsoft.com/office/drawing/2014/main" id="{FBC40411-794E-4069-964A-F0AC6E4588C1}"/>
              </a:ext>
            </a:extLst>
          </p:cNvPr>
          <p:cNvSpPr/>
          <p:nvPr/>
        </p:nvSpPr>
        <p:spPr bwMode="auto">
          <a:xfrm>
            <a:off x="442913" y="2452688"/>
            <a:ext cx="6472237" cy="4092573"/>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1440" rIns="182880" bIns="91440" numCol="1" spcCol="0" rtlCol="0" fromWordArt="0" anchor="t" anchorCtr="0" forceAA="0" compatLnSpc="1">
            <a:prstTxWarp prst="textNoShape">
              <a:avLst/>
            </a:prstTxWarp>
            <a:noAutofit/>
          </a:bodyPr>
          <a:lstStyle/>
          <a:p>
            <a:pPr defTabSz="932742">
              <a:spcBef>
                <a:spcPts val="1200"/>
              </a:spcBef>
              <a:spcAft>
                <a:spcPts val="800"/>
              </a:spcAft>
              <a:defRPr/>
            </a:pPr>
            <a:r>
              <a:rPr lang="en-US" sz="2000" dirty="0">
                <a:solidFill>
                  <a:schemeClr val="tx1"/>
                </a:solidFill>
              </a:rPr>
              <a:t>Use Azure Active Directory identity management service</a:t>
            </a:r>
          </a:p>
          <a:p>
            <a:pPr defTabSz="932742">
              <a:spcBef>
                <a:spcPts val="1200"/>
              </a:spcBef>
              <a:spcAft>
                <a:spcPts val="800"/>
              </a:spcAft>
              <a:defRPr/>
            </a:pPr>
            <a:r>
              <a:rPr lang="en-US" sz="2000" dirty="0">
                <a:solidFill>
                  <a:schemeClr val="tx1"/>
                </a:solidFill>
              </a:rPr>
              <a:t>Provide virtualization infrastructure as a managed service</a:t>
            </a:r>
          </a:p>
          <a:p>
            <a:pPr defTabSz="932742">
              <a:spcBef>
                <a:spcPts val="1200"/>
              </a:spcBef>
              <a:spcAft>
                <a:spcPts val="800"/>
              </a:spcAft>
              <a:defRPr/>
            </a:pPr>
            <a:r>
              <a:rPr lang="en-US" sz="2000" dirty="0">
                <a:solidFill>
                  <a:schemeClr val="tx1"/>
                </a:solidFill>
              </a:rPr>
              <a:t>Deploy and manage virtual machines in Azure subscription</a:t>
            </a:r>
          </a:p>
          <a:p>
            <a:pPr defTabSz="932742">
              <a:spcBef>
                <a:spcPts val="1200"/>
              </a:spcBef>
              <a:spcAft>
                <a:spcPts val="800"/>
              </a:spcAft>
              <a:defRPr/>
            </a:pPr>
            <a:r>
              <a:rPr lang="en-US" sz="2000" dirty="0">
                <a:solidFill>
                  <a:schemeClr val="tx1"/>
                </a:solidFill>
              </a:rPr>
              <a:t>Manage using existing tools like Configuration Manager or Microsoft Intune</a:t>
            </a:r>
          </a:p>
          <a:p>
            <a:pPr defTabSz="932742">
              <a:spcBef>
                <a:spcPts val="1200"/>
              </a:spcBef>
              <a:spcAft>
                <a:spcPts val="800"/>
              </a:spcAft>
              <a:defRPr/>
            </a:pPr>
            <a:r>
              <a:rPr lang="en-US" sz="2000" dirty="0">
                <a:solidFill>
                  <a:schemeClr val="tx1"/>
                </a:solidFill>
              </a:rPr>
              <a:t>Connect easily to on-premises resources</a:t>
            </a:r>
          </a:p>
        </p:txBody>
      </p:sp>
      <p:sp>
        <p:nvSpPr>
          <p:cNvPr id="2" name="Title 1">
            <a:extLst>
              <a:ext uri="{FF2B5EF4-FFF2-40B4-BE49-F238E27FC236}">
                <a16:creationId xmlns:a16="http://schemas.microsoft.com/office/drawing/2014/main" id="{D356A448-B625-457B-B8E3-7EB67F99E95A}"/>
              </a:ext>
            </a:extLst>
          </p:cNvPr>
          <p:cNvSpPr>
            <a:spLocks noGrp="1"/>
          </p:cNvSpPr>
          <p:nvPr>
            <p:ph type="title"/>
          </p:nvPr>
        </p:nvSpPr>
        <p:spPr/>
        <p:txBody>
          <a:bodyPr/>
          <a:lstStyle/>
          <a:p>
            <a:r>
              <a:rPr lang="en-US" dirty="0">
                <a:solidFill>
                  <a:schemeClr val="tx1"/>
                </a:solidFill>
              </a:rPr>
              <a:t>Native Windows Virtual Desktop</a:t>
            </a:r>
          </a:p>
        </p:txBody>
      </p:sp>
      <p:sp>
        <p:nvSpPr>
          <p:cNvPr id="16" name="Rectangle 15">
            <a:extLst>
              <a:ext uri="{FF2B5EF4-FFF2-40B4-BE49-F238E27FC236}">
                <a16:creationId xmlns:a16="http://schemas.microsoft.com/office/drawing/2014/main" id="{4CB65B4C-2ECD-4F80-9BC9-72C1B7A0062C}"/>
              </a:ext>
            </a:extLst>
          </p:cNvPr>
          <p:cNvSpPr/>
          <p:nvPr/>
        </p:nvSpPr>
        <p:spPr bwMode="auto">
          <a:xfrm>
            <a:off x="7495722" y="1120246"/>
            <a:ext cx="4484688" cy="1973407"/>
          </a:xfrm>
          <a:prstGeom prst="rect">
            <a:avLst/>
          </a:prstGeom>
          <a:noFill/>
          <a:ln w="6350" cap="rnd">
            <a:solidFill>
              <a:schemeClr val="accent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a:ln>
                <a:noFill/>
              </a:ln>
              <a:solidFill>
                <a:schemeClr val="bg2"/>
              </a:solidFill>
              <a:effectLst/>
              <a:uLnTx/>
              <a:uFillTx/>
              <a:latin typeface="Segoe UI"/>
              <a:ea typeface="Segoe UI" pitchFamily="34" charset="0"/>
              <a:cs typeface="Segoe UI" pitchFamily="34" charset="0"/>
            </a:endParaRPr>
          </a:p>
        </p:txBody>
      </p:sp>
      <p:cxnSp>
        <p:nvCxnSpPr>
          <p:cNvPr id="17" name="Straight Arrow Connector 16">
            <a:extLst>
              <a:ext uri="{FF2B5EF4-FFF2-40B4-BE49-F238E27FC236}">
                <a16:creationId xmlns:a16="http://schemas.microsoft.com/office/drawing/2014/main" id="{7D3A5C63-5653-435E-98E8-F0D4F33D4F25}"/>
              </a:ext>
            </a:extLst>
          </p:cNvPr>
          <p:cNvCxnSpPr>
            <a:cxnSpLocks/>
          </p:cNvCxnSpPr>
          <p:nvPr/>
        </p:nvCxnSpPr>
        <p:spPr>
          <a:xfrm flipH="1">
            <a:off x="9738067" y="3103178"/>
            <a:ext cx="0" cy="315891"/>
          </a:xfrm>
          <a:prstGeom prst="straightConnector1">
            <a:avLst/>
          </a:prstGeom>
          <a:ln w="12700" cap="rnd">
            <a:solidFill>
              <a:schemeClr val="tx1"/>
            </a:solidFill>
            <a:prstDash val="sysDot"/>
            <a:headEnd type="none"/>
            <a:tailEnd type="none" w="lg" len="med"/>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41433037-9D9B-4650-9354-B9B617351986}"/>
              </a:ext>
            </a:extLst>
          </p:cNvPr>
          <p:cNvSpPr/>
          <p:nvPr/>
        </p:nvSpPr>
        <p:spPr bwMode="auto">
          <a:xfrm>
            <a:off x="7495721" y="3419069"/>
            <a:ext cx="4484691" cy="2022224"/>
          </a:xfrm>
          <a:prstGeom prst="rect">
            <a:avLst/>
          </a:prstGeom>
          <a:noFill/>
          <a:ln w="6350" cap="rnd">
            <a:solidFill>
              <a:schemeClr val="bg1">
                <a:lumMod val="75000"/>
              </a:schemeClr>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12" name="Picture 11">
            <a:extLst>
              <a:ext uri="{FF2B5EF4-FFF2-40B4-BE49-F238E27FC236}">
                <a16:creationId xmlns:a16="http://schemas.microsoft.com/office/drawing/2014/main" id="{ED28E7F0-5D01-4AD7-BCE6-33C805EA3FF3}"/>
              </a:ext>
            </a:extLst>
          </p:cNvPr>
          <p:cNvPicPr>
            <a:picLocks noChangeAspect="1"/>
          </p:cNvPicPr>
          <p:nvPr/>
        </p:nvPicPr>
        <p:blipFill>
          <a:blip r:embed="rId8"/>
          <a:stretch>
            <a:fillRect/>
          </a:stretch>
        </p:blipFill>
        <p:spPr>
          <a:xfrm>
            <a:off x="10766233" y="4626661"/>
            <a:ext cx="563387" cy="395359"/>
          </a:xfrm>
          <a:prstGeom prst="rect">
            <a:avLst/>
          </a:prstGeom>
        </p:spPr>
      </p:pic>
      <p:pic>
        <p:nvPicPr>
          <p:cNvPr id="19" name="Picture 18">
            <a:extLst>
              <a:ext uri="{FF2B5EF4-FFF2-40B4-BE49-F238E27FC236}">
                <a16:creationId xmlns:a16="http://schemas.microsoft.com/office/drawing/2014/main" id="{D3D76C4F-4870-45F0-A6C3-E4EFC00368F9}"/>
              </a:ext>
            </a:extLst>
          </p:cNvPr>
          <p:cNvPicPr>
            <a:picLocks noChangeAspect="1"/>
          </p:cNvPicPr>
          <p:nvPr/>
        </p:nvPicPr>
        <p:blipFill>
          <a:blip r:embed="rId9"/>
          <a:stretch>
            <a:fillRect/>
          </a:stretch>
        </p:blipFill>
        <p:spPr>
          <a:xfrm>
            <a:off x="9443826" y="4629360"/>
            <a:ext cx="499148" cy="389960"/>
          </a:xfrm>
          <a:prstGeom prst="rect">
            <a:avLst/>
          </a:prstGeom>
        </p:spPr>
      </p:pic>
      <p:pic>
        <p:nvPicPr>
          <p:cNvPr id="20" name="Picture 19">
            <a:extLst>
              <a:ext uri="{FF2B5EF4-FFF2-40B4-BE49-F238E27FC236}">
                <a16:creationId xmlns:a16="http://schemas.microsoft.com/office/drawing/2014/main" id="{8D7C1109-480D-46A4-AD1A-CA89F4C1C1B2}"/>
              </a:ext>
            </a:extLst>
          </p:cNvPr>
          <p:cNvPicPr>
            <a:picLocks noChangeAspect="1"/>
          </p:cNvPicPr>
          <p:nvPr/>
        </p:nvPicPr>
        <p:blipFill>
          <a:blip r:embed="rId10"/>
          <a:stretch>
            <a:fillRect/>
          </a:stretch>
        </p:blipFill>
        <p:spPr>
          <a:xfrm>
            <a:off x="10813717" y="3734626"/>
            <a:ext cx="506061" cy="395360"/>
          </a:xfrm>
          <a:prstGeom prst="rect">
            <a:avLst/>
          </a:prstGeom>
        </p:spPr>
      </p:pic>
      <p:sp>
        <p:nvSpPr>
          <p:cNvPr id="30" name="Text Placeholder 2">
            <a:extLst>
              <a:ext uri="{FF2B5EF4-FFF2-40B4-BE49-F238E27FC236}">
                <a16:creationId xmlns:a16="http://schemas.microsoft.com/office/drawing/2014/main" id="{466139F0-DBF7-4343-8328-76F0D548777F}"/>
              </a:ext>
            </a:extLst>
          </p:cNvPr>
          <p:cNvSpPr txBox="1">
            <a:spLocks/>
          </p:cNvSpPr>
          <p:nvPr/>
        </p:nvSpPr>
        <p:spPr>
          <a:xfrm>
            <a:off x="8965996" y="5066526"/>
            <a:ext cx="1454808" cy="307777"/>
          </a:xfrm>
          <a:prstGeom prst="rect">
            <a:avLst/>
          </a:prstGeom>
        </p:spPr>
        <p:txBody>
          <a:bodyPr vert="horz" wrap="square" lIns="0" tIns="0" rIns="0" bIns="0" rtlCol="0">
            <a:spAutoFit/>
          </a:bodyPr>
          <a:lstStyle>
            <a:lvl1pPr marL="0" marR="0" indent="0" algn="l" defTabSz="932742" rtl="0" eaLnBrk="1" fontAlgn="auto" latinLnBrk="0" hangingPunct="1">
              <a:lnSpc>
                <a:spcPct val="90000"/>
              </a:lnSpc>
              <a:spcBef>
                <a:spcPts val="2448"/>
              </a:spcBef>
              <a:spcAft>
                <a:spcPts val="0"/>
              </a:spcAft>
              <a:buClrTx/>
              <a:buSzPct val="90000"/>
              <a:buFont typeface="Arial" pitchFamily="34" charset="0"/>
              <a:buNone/>
              <a:tabLst/>
              <a:defRPr sz="4000" kern="1200" spc="-71" baseline="0">
                <a:gradFill>
                  <a:gsLst>
                    <a:gs pos="100000">
                      <a:schemeClr val="tx1"/>
                    </a:gs>
                    <a:gs pos="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2000" kern="1200" spc="-51" baseline="0">
                <a:gradFill>
                  <a:gsLst>
                    <a:gs pos="100000">
                      <a:schemeClr val="tx1"/>
                    </a:gs>
                    <a:gs pos="0">
                      <a:schemeClr val="tx1"/>
                    </a:gs>
                  </a:gsLst>
                  <a:lin ang="5400000" scaled="0"/>
                </a:gradFill>
                <a:latin typeface="+mn-lt"/>
                <a:ea typeface="+mn-ea"/>
                <a:cs typeface="+mn-cs"/>
              </a:defRPr>
            </a:lvl2pPr>
            <a:lvl3pPr marL="236434"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814563" algn="l"/>
              </a:tabLst>
              <a:defRPr sz="2000" kern="1200" spc="-51" baseline="0">
                <a:gradFill>
                  <a:gsLst>
                    <a:gs pos="100000">
                      <a:schemeClr val="tx1"/>
                    </a:gs>
                    <a:gs pos="0">
                      <a:schemeClr val="tx1"/>
                    </a:gs>
                  </a:gsLst>
                  <a:lin ang="5400000" scaled="0"/>
                </a:gradFill>
                <a:latin typeface="+mn-lt"/>
                <a:ea typeface="+mn-ea"/>
                <a:cs typeface="+mn-cs"/>
              </a:defRPr>
            </a:lvl3pPr>
            <a:lvl4pPr marL="46639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1800" kern="1200" spc="-51" baseline="0">
                <a:gradFill>
                  <a:gsLst>
                    <a:gs pos="100000">
                      <a:schemeClr val="tx1"/>
                    </a:gs>
                    <a:gs pos="0">
                      <a:schemeClr val="tx1"/>
                    </a:gs>
                  </a:gsLst>
                  <a:lin ang="5400000" scaled="0"/>
                </a:gradFill>
                <a:latin typeface="+mn-lt"/>
                <a:ea typeface="+mn-ea"/>
                <a:cs typeface="+mn-cs"/>
              </a:defRPr>
            </a:lvl4pPr>
            <a:lvl5pPr marL="707682"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1280953" algn="l"/>
              </a:tabLst>
              <a:defRPr sz="1800" kern="1200" spc="-51" baseline="0">
                <a:gradFill>
                  <a:gsLst>
                    <a:gs pos="100000">
                      <a:schemeClr val="tx1"/>
                    </a:gs>
                    <a:gs pos="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1961"/>
              </a:spcBef>
              <a:spcAft>
                <a:spcPts val="0"/>
              </a:spcAft>
              <a:buClrTx/>
              <a:buSzPct val="90000"/>
              <a:buFont typeface="Arial" pitchFamily="34" charset="0"/>
              <a:buNone/>
              <a:tabLst/>
              <a:defRPr/>
            </a:pPr>
            <a:r>
              <a:rPr kumimoji="0" lang="en-US" sz="1000" b="0" i="0" u="none" strike="noStrike" kern="1200" cap="none" spc="0" normalizeH="0" baseline="0" noProof="0" dirty="0">
                <a:ln>
                  <a:noFill/>
                </a:ln>
                <a:solidFill>
                  <a:schemeClr val="tx1"/>
                </a:solidFill>
                <a:effectLst/>
                <a:uLnTx/>
                <a:uFillTx/>
                <a:latin typeface="Segoe UI" panose="020B0502040204020203" pitchFamily="34" charset="0"/>
                <a:ea typeface="+mn-ea"/>
                <a:cs typeface="Segoe UI" panose="020B0502040204020203" pitchFamily="34" charset="0"/>
              </a:rPr>
              <a:t>Windows 10 Enterprise multi-session</a:t>
            </a:r>
          </a:p>
        </p:txBody>
      </p:sp>
      <p:sp>
        <p:nvSpPr>
          <p:cNvPr id="31" name="Text Placeholder 2">
            <a:extLst>
              <a:ext uri="{FF2B5EF4-FFF2-40B4-BE49-F238E27FC236}">
                <a16:creationId xmlns:a16="http://schemas.microsoft.com/office/drawing/2014/main" id="{34EB40B4-60D4-4507-AE52-6F3B1AE8023F}"/>
              </a:ext>
            </a:extLst>
          </p:cNvPr>
          <p:cNvSpPr txBox="1">
            <a:spLocks/>
          </p:cNvSpPr>
          <p:nvPr/>
        </p:nvSpPr>
        <p:spPr>
          <a:xfrm>
            <a:off x="10481447" y="4179784"/>
            <a:ext cx="1170600" cy="307777"/>
          </a:xfrm>
          <a:prstGeom prst="rect">
            <a:avLst/>
          </a:prstGeom>
        </p:spPr>
        <p:txBody>
          <a:bodyPr vert="horz" wrap="square" lIns="0" tIns="0" rIns="0" bIns="0" rtlCol="0">
            <a:spAutoFit/>
          </a:bodyPr>
          <a:lstStyle>
            <a:lvl1pPr marL="0" marR="0" indent="0" algn="l" defTabSz="932742" rtl="0" eaLnBrk="1" fontAlgn="auto" latinLnBrk="0" hangingPunct="1">
              <a:lnSpc>
                <a:spcPct val="90000"/>
              </a:lnSpc>
              <a:spcBef>
                <a:spcPts val="2448"/>
              </a:spcBef>
              <a:spcAft>
                <a:spcPts val="0"/>
              </a:spcAft>
              <a:buClrTx/>
              <a:buSzPct val="90000"/>
              <a:buFont typeface="Arial" pitchFamily="34" charset="0"/>
              <a:buNone/>
              <a:tabLst/>
              <a:defRPr sz="4000" kern="1200" spc="-71" baseline="0">
                <a:gradFill>
                  <a:gsLst>
                    <a:gs pos="100000">
                      <a:schemeClr val="tx1"/>
                    </a:gs>
                    <a:gs pos="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2000" kern="1200" spc="-51" baseline="0">
                <a:gradFill>
                  <a:gsLst>
                    <a:gs pos="100000">
                      <a:schemeClr val="tx1"/>
                    </a:gs>
                    <a:gs pos="0">
                      <a:schemeClr val="tx1"/>
                    </a:gs>
                  </a:gsLst>
                  <a:lin ang="5400000" scaled="0"/>
                </a:gradFill>
                <a:latin typeface="+mn-lt"/>
                <a:ea typeface="+mn-ea"/>
                <a:cs typeface="+mn-cs"/>
              </a:defRPr>
            </a:lvl2pPr>
            <a:lvl3pPr marL="236434"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814563" algn="l"/>
              </a:tabLst>
              <a:defRPr sz="2000" kern="1200" spc="-51" baseline="0">
                <a:gradFill>
                  <a:gsLst>
                    <a:gs pos="100000">
                      <a:schemeClr val="tx1"/>
                    </a:gs>
                    <a:gs pos="0">
                      <a:schemeClr val="tx1"/>
                    </a:gs>
                  </a:gsLst>
                  <a:lin ang="5400000" scaled="0"/>
                </a:gradFill>
                <a:latin typeface="+mn-lt"/>
                <a:ea typeface="+mn-ea"/>
                <a:cs typeface="+mn-cs"/>
              </a:defRPr>
            </a:lvl3pPr>
            <a:lvl4pPr marL="46639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1800" kern="1200" spc="-51" baseline="0">
                <a:gradFill>
                  <a:gsLst>
                    <a:gs pos="100000">
                      <a:schemeClr val="tx1"/>
                    </a:gs>
                    <a:gs pos="0">
                      <a:schemeClr val="tx1"/>
                    </a:gs>
                  </a:gsLst>
                  <a:lin ang="5400000" scaled="0"/>
                </a:gradFill>
                <a:latin typeface="+mn-lt"/>
                <a:ea typeface="+mn-ea"/>
                <a:cs typeface="+mn-cs"/>
              </a:defRPr>
            </a:lvl4pPr>
            <a:lvl5pPr marL="707682"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1280953" algn="l"/>
              </a:tabLst>
              <a:defRPr sz="1800" kern="1200" spc="-51" baseline="0">
                <a:gradFill>
                  <a:gsLst>
                    <a:gs pos="100000">
                      <a:schemeClr val="tx1"/>
                    </a:gs>
                    <a:gs pos="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1961"/>
              </a:spcBef>
              <a:spcAft>
                <a:spcPts val="0"/>
              </a:spcAft>
              <a:buClrTx/>
              <a:buSzPct val="90000"/>
              <a:buFont typeface="Arial" pitchFamily="34" charset="0"/>
              <a:buNone/>
              <a:tabLst/>
              <a:defRPr/>
            </a:pPr>
            <a:r>
              <a:rPr kumimoji="0" lang="en-US" sz="1000" b="0" i="0" u="none" strike="noStrike" kern="1200" cap="none" spc="0" normalizeH="0" baseline="0" noProof="0">
                <a:ln>
                  <a:noFill/>
                </a:ln>
                <a:solidFill>
                  <a:schemeClr val="tx1"/>
                </a:solidFill>
                <a:effectLst/>
                <a:uLnTx/>
                <a:uFillTx/>
                <a:latin typeface="Segoe UI" panose="020B0502040204020203" pitchFamily="34" charset="0"/>
                <a:ea typeface="+mn-ea"/>
                <a:cs typeface="Segoe UI" panose="020B0502040204020203" pitchFamily="34" charset="0"/>
              </a:rPr>
              <a:t>Windows Server 2012 R2 and up</a:t>
            </a:r>
          </a:p>
        </p:txBody>
      </p:sp>
      <p:sp>
        <p:nvSpPr>
          <p:cNvPr id="32" name="Text Placeholder 2">
            <a:extLst>
              <a:ext uri="{FF2B5EF4-FFF2-40B4-BE49-F238E27FC236}">
                <a16:creationId xmlns:a16="http://schemas.microsoft.com/office/drawing/2014/main" id="{C7FED503-1325-488A-9B80-2064E0EC7470}"/>
              </a:ext>
            </a:extLst>
          </p:cNvPr>
          <p:cNvSpPr txBox="1">
            <a:spLocks/>
          </p:cNvSpPr>
          <p:nvPr/>
        </p:nvSpPr>
        <p:spPr>
          <a:xfrm>
            <a:off x="10568862" y="5066526"/>
            <a:ext cx="958128" cy="153888"/>
          </a:xfrm>
          <a:prstGeom prst="rect">
            <a:avLst/>
          </a:prstGeom>
        </p:spPr>
        <p:txBody>
          <a:bodyPr vert="horz" lIns="0" tIns="0" rIns="0" bIns="0" rtlCol="0">
            <a:spAutoFit/>
          </a:bodyPr>
          <a:lstStyle>
            <a:lvl1pPr marL="0" marR="0" indent="0" algn="l" defTabSz="932742" rtl="0" eaLnBrk="1" fontAlgn="auto" latinLnBrk="0" hangingPunct="1">
              <a:lnSpc>
                <a:spcPct val="90000"/>
              </a:lnSpc>
              <a:spcBef>
                <a:spcPts val="2448"/>
              </a:spcBef>
              <a:spcAft>
                <a:spcPts val="0"/>
              </a:spcAft>
              <a:buClrTx/>
              <a:buSzPct val="90000"/>
              <a:buFont typeface="Arial" pitchFamily="34" charset="0"/>
              <a:buNone/>
              <a:tabLst/>
              <a:defRPr sz="4000" kern="1200" spc="-71" baseline="0">
                <a:gradFill>
                  <a:gsLst>
                    <a:gs pos="100000">
                      <a:schemeClr val="tx1"/>
                    </a:gs>
                    <a:gs pos="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2000" kern="1200" spc="-51" baseline="0">
                <a:gradFill>
                  <a:gsLst>
                    <a:gs pos="100000">
                      <a:schemeClr val="tx1"/>
                    </a:gs>
                    <a:gs pos="0">
                      <a:schemeClr val="tx1"/>
                    </a:gs>
                  </a:gsLst>
                  <a:lin ang="5400000" scaled="0"/>
                </a:gradFill>
                <a:latin typeface="+mn-lt"/>
                <a:ea typeface="+mn-ea"/>
                <a:cs typeface="+mn-cs"/>
              </a:defRPr>
            </a:lvl2pPr>
            <a:lvl3pPr marL="236434"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814563" algn="l"/>
              </a:tabLst>
              <a:defRPr sz="2000" kern="1200" spc="-51" baseline="0">
                <a:gradFill>
                  <a:gsLst>
                    <a:gs pos="100000">
                      <a:schemeClr val="tx1"/>
                    </a:gs>
                    <a:gs pos="0">
                      <a:schemeClr val="tx1"/>
                    </a:gs>
                  </a:gsLst>
                  <a:lin ang="5400000" scaled="0"/>
                </a:gradFill>
                <a:latin typeface="+mn-lt"/>
                <a:ea typeface="+mn-ea"/>
                <a:cs typeface="+mn-cs"/>
              </a:defRPr>
            </a:lvl3pPr>
            <a:lvl4pPr marL="46639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1800" kern="1200" spc="-51" baseline="0">
                <a:gradFill>
                  <a:gsLst>
                    <a:gs pos="100000">
                      <a:schemeClr val="tx1"/>
                    </a:gs>
                    <a:gs pos="0">
                      <a:schemeClr val="tx1"/>
                    </a:gs>
                  </a:gsLst>
                  <a:lin ang="5400000" scaled="0"/>
                </a:gradFill>
                <a:latin typeface="+mn-lt"/>
                <a:ea typeface="+mn-ea"/>
                <a:cs typeface="+mn-cs"/>
              </a:defRPr>
            </a:lvl4pPr>
            <a:lvl5pPr marL="707682"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1280953" algn="l"/>
              </a:tabLst>
              <a:defRPr sz="1800" kern="1200" spc="-51" baseline="0">
                <a:gradFill>
                  <a:gsLst>
                    <a:gs pos="100000">
                      <a:schemeClr val="tx1"/>
                    </a:gs>
                    <a:gs pos="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1961"/>
              </a:spcBef>
              <a:spcAft>
                <a:spcPts val="0"/>
              </a:spcAft>
              <a:buClrTx/>
              <a:buSzPct val="90000"/>
              <a:buFont typeface="Arial" pitchFamily="34" charset="0"/>
              <a:buNone/>
              <a:tabLst/>
              <a:defRPr/>
            </a:pPr>
            <a:r>
              <a:rPr kumimoji="0" lang="en-US" sz="1000" b="0" i="0" u="none" strike="noStrike" kern="1200" cap="none" spc="0" normalizeH="0" baseline="0" noProof="0" dirty="0">
                <a:ln>
                  <a:noFill/>
                </a:ln>
                <a:solidFill>
                  <a:schemeClr val="tx1"/>
                </a:solidFill>
                <a:effectLst/>
                <a:uLnTx/>
                <a:uFillTx/>
                <a:latin typeface="Segoe UI" panose="020B0502040204020203" pitchFamily="34" charset="0"/>
                <a:ea typeface="+mn-ea"/>
                <a:cs typeface="Segoe UI" panose="020B0502040204020203" pitchFamily="34" charset="0"/>
              </a:rPr>
              <a:t>RemoteApp</a:t>
            </a:r>
          </a:p>
        </p:txBody>
      </p:sp>
      <p:pic>
        <p:nvPicPr>
          <p:cNvPr id="37" name="Picture 36">
            <a:extLst>
              <a:ext uri="{FF2B5EF4-FFF2-40B4-BE49-F238E27FC236}">
                <a16:creationId xmlns:a16="http://schemas.microsoft.com/office/drawing/2014/main" id="{A24873AD-1EE7-4183-A23F-F723D7BC5006}"/>
              </a:ext>
            </a:extLst>
          </p:cNvPr>
          <p:cNvPicPr>
            <a:picLocks noChangeAspect="1"/>
          </p:cNvPicPr>
          <p:nvPr/>
        </p:nvPicPr>
        <p:blipFill>
          <a:blip r:embed="rId11"/>
          <a:stretch>
            <a:fillRect/>
          </a:stretch>
        </p:blipFill>
        <p:spPr>
          <a:xfrm>
            <a:off x="9446899" y="3734079"/>
            <a:ext cx="499148" cy="389960"/>
          </a:xfrm>
          <a:prstGeom prst="rect">
            <a:avLst/>
          </a:prstGeom>
        </p:spPr>
      </p:pic>
      <p:pic>
        <p:nvPicPr>
          <p:cNvPr id="38" name="Picture 37">
            <a:extLst>
              <a:ext uri="{FF2B5EF4-FFF2-40B4-BE49-F238E27FC236}">
                <a16:creationId xmlns:a16="http://schemas.microsoft.com/office/drawing/2014/main" id="{D7A435E0-178B-4DF1-8FFF-58B5B19CA1C0}"/>
              </a:ext>
            </a:extLst>
          </p:cNvPr>
          <p:cNvPicPr>
            <a:picLocks noChangeAspect="1"/>
          </p:cNvPicPr>
          <p:nvPr/>
        </p:nvPicPr>
        <p:blipFill>
          <a:blip r:embed="rId12"/>
          <a:stretch>
            <a:fillRect/>
          </a:stretch>
        </p:blipFill>
        <p:spPr>
          <a:xfrm>
            <a:off x="8053576" y="4124039"/>
            <a:ext cx="499148" cy="389960"/>
          </a:xfrm>
          <a:prstGeom prst="rect">
            <a:avLst/>
          </a:prstGeom>
        </p:spPr>
      </p:pic>
      <p:sp>
        <p:nvSpPr>
          <p:cNvPr id="39" name="Text Placeholder 2">
            <a:extLst>
              <a:ext uri="{FF2B5EF4-FFF2-40B4-BE49-F238E27FC236}">
                <a16:creationId xmlns:a16="http://schemas.microsoft.com/office/drawing/2014/main" id="{2B510766-4A81-4E7C-A83D-2436714D9FA5}"/>
              </a:ext>
            </a:extLst>
          </p:cNvPr>
          <p:cNvSpPr txBox="1">
            <a:spLocks/>
          </p:cNvSpPr>
          <p:nvPr/>
        </p:nvSpPr>
        <p:spPr>
          <a:xfrm>
            <a:off x="7824086" y="4626661"/>
            <a:ext cx="958128" cy="307777"/>
          </a:xfrm>
          <a:prstGeom prst="rect">
            <a:avLst/>
          </a:prstGeom>
        </p:spPr>
        <p:txBody>
          <a:bodyPr vert="horz" lIns="0" tIns="0" rIns="0" bIns="0" rtlCol="0">
            <a:spAutoFit/>
          </a:bodyPr>
          <a:lstStyle>
            <a:lvl1pPr marL="0" marR="0" indent="0" algn="l" defTabSz="932742" rtl="0" eaLnBrk="1" fontAlgn="auto" latinLnBrk="0" hangingPunct="1">
              <a:lnSpc>
                <a:spcPct val="90000"/>
              </a:lnSpc>
              <a:spcBef>
                <a:spcPts val="2448"/>
              </a:spcBef>
              <a:spcAft>
                <a:spcPts val="0"/>
              </a:spcAft>
              <a:buClrTx/>
              <a:buSzPct val="90000"/>
              <a:buFont typeface="Arial" pitchFamily="34" charset="0"/>
              <a:buNone/>
              <a:tabLst/>
              <a:defRPr sz="4000" kern="1200" spc="-71" baseline="0">
                <a:gradFill>
                  <a:gsLst>
                    <a:gs pos="100000">
                      <a:schemeClr val="tx1"/>
                    </a:gs>
                    <a:gs pos="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2000" kern="1200" spc="-51" baseline="0">
                <a:gradFill>
                  <a:gsLst>
                    <a:gs pos="100000">
                      <a:schemeClr val="tx1"/>
                    </a:gs>
                    <a:gs pos="0">
                      <a:schemeClr val="tx1"/>
                    </a:gs>
                  </a:gsLst>
                  <a:lin ang="5400000" scaled="0"/>
                </a:gradFill>
                <a:latin typeface="+mn-lt"/>
                <a:ea typeface="+mn-ea"/>
                <a:cs typeface="+mn-cs"/>
              </a:defRPr>
            </a:lvl2pPr>
            <a:lvl3pPr marL="236434"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814563" algn="l"/>
              </a:tabLst>
              <a:defRPr sz="2000" kern="1200" spc="-51" baseline="0">
                <a:gradFill>
                  <a:gsLst>
                    <a:gs pos="100000">
                      <a:schemeClr val="tx1"/>
                    </a:gs>
                    <a:gs pos="0">
                      <a:schemeClr val="tx1"/>
                    </a:gs>
                  </a:gsLst>
                  <a:lin ang="5400000" scaled="0"/>
                </a:gradFill>
                <a:latin typeface="+mn-lt"/>
                <a:ea typeface="+mn-ea"/>
                <a:cs typeface="+mn-cs"/>
              </a:defRPr>
            </a:lvl3pPr>
            <a:lvl4pPr marL="46639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1800" kern="1200" spc="-51" baseline="0">
                <a:gradFill>
                  <a:gsLst>
                    <a:gs pos="100000">
                      <a:schemeClr val="tx1"/>
                    </a:gs>
                    <a:gs pos="0">
                      <a:schemeClr val="tx1"/>
                    </a:gs>
                  </a:gsLst>
                  <a:lin ang="5400000" scaled="0"/>
                </a:gradFill>
                <a:latin typeface="+mn-lt"/>
                <a:ea typeface="+mn-ea"/>
                <a:cs typeface="+mn-cs"/>
              </a:defRPr>
            </a:lvl4pPr>
            <a:lvl5pPr marL="707682"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1280953" algn="l"/>
              </a:tabLst>
              <a:defRPr sz="1800" kern="1200" spc="-51" baseline="0">
                <a:gradFill>
                  <a:gsLst>
                    <a:gs pos="100000">
                      <a:schemeClr val="tx1"/>
                    </a:gs>
                    <a:gs pos="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1961"/>
              </a:spcBef>
              <a:spcAft>
                <a:spcPts val="0"/>
              </a:spcAft>
              <a:buClrTx/>
              <a:buSzPct val="90000"/>
              <a:buFont typeface="Arial" pitchFamily="34" charset="0"/>
              <a:buNone/>
              <a:tabLst/>
              <a:defRPr/>
            </a:pPr>
            <a:r>
              <a:rPr kumimoji="0" lang="en-US" sz="1000" b="0" i="0" u="none" strike="noStrike" kern="1200" cap="none" spc="0" normalizeH="0" baseline="0" noProof="0" dirty="0">
                <a:ln>
                  <a:noFill/>
                </a:ln>
                <a:solidFill>
                  <a:schemeClr val="tx1"/>
                </a:solidFill>
                <a:effectLst/>
                <a:uLnTx/>
                <a:uFillTx/>
                <a:latin typeface="Segoe UI" panose="020B0502040204020203" pitchFamily="34" charset="0"/>
                <a:ea typeface="+mn-ea"/>
                <a:cs typeface="Segoe UI" panose="020B0502040204020203" pitchFamily="34" charset="0"/>
              </a:rPr>
              <a:t>Windows 7 Enterprise</a:t>
            </a:r>
          </a:p>
        </p:txBody>
      </p:sp>
      <p:sp>
        <p:nvSpPr>
          <p:cNvPr id="40" name="Text Placeholder 2">
            <a:extLst>
              <a:ext uri="{FF2B5EF4-FFF2-40B4-BE49-F238E27FC236}">
                <a16:creationId xmlns:a16="http://schemas.microsoft.com/office/drawing/2014/main" id="{2AB11333-41B0-42AB-A360-9405B29B17B5}"/>
              </a:ext>
            </a:extLst>
          </p:cNvPr>
          <p:cNvSpPr txBox="1">
            <a:spLocks/>
          </p:cNvSpPr>
          <p:nvPr/>
        </p:nvSpPr>
        <p:spPr>
          <a:xfrm>
            <a:off x="9217409" y="4179784"/>
            <a:ext cx="958128" cy="307777"/>
          </a:xfrm>
          <a:prstGeom prst="rect">
            <a:avLst/>
          </a:prstGeom>
        </p:spPr>
        <p:txBody>
          <a:bodyPr vert="horz" lIns="0" tIns="0" rIns="0" bIns="0" rtlCol="0">
            <a:spAutoFit/>
          </a:bodyPr>
          <a:lstStyle>
            <a:lvl1pPr marL="0" marR="0" indent="0" algn="l" defTabSz="932742" rtl="0" eaLnBrk="1" fontAlgn="auto" latinLnBrk="0" hangingPunct="1">
              <a:lnSpc>
                <a:spcPct val="90000"/>
              </a:lnSpc>
              <a:spcBef>
                <a:spcPts val="2448"/>
              </a:spcBef>
              <a:spcAft>
                <a:spcPts val="0"/>
              </a:spcAft>
              <a:buClrTx/>
              <a:buSzPct val="90000"/>
              <a:buFont typeface="Arial" pitchFamily="34" charset="0"/>
              <a:buNone/>
              <a:tabLst/>
              <a:defRPr sz="4000" kern="1200" spc="-71" baseline="0">
                <a:gradFill>
                  <a:gsLst>
                    <a:gs pos="100000">
                      <a:schemeClr val="tx1"/>
                    </a:gs>
                    <a:gs pos="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2000" kern="1200" spc="-51" baseline="0">
                <a:gradFill>
                  <a:gsLst>
                    <a:gs pos="100000">
                      <a:schemeClr val="tx1"/>
                    </a:gs>
                    <a:gs pos="0">
                      <a:schemeClr val="tx1"/>
                    </a:gs>
                  </a:gsLst>
                  <a:lin ang="5400000" scaled="0"/>
                </a:gradFill>
                <a:latin typeface="+mn-lt"/>
                <a:ea typeface="+mn-ea"/>
                <a:cs typeface="+mn-cs"/>
              </a:defRPr>
            </a:lvl2pPr>
            <a:lvl3pPr marL="236434"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814563" algn="l"/>
              </a:tabLst>
              <a:defRPr sz="2000" kern="1200" spc="-51" baseline="0">
                <a:gradFill>
                  <a:gsLst>
                    <a:gs pos="100000">
                      <a:schemeClr val="tx1"/>
                    </a:gs>
                    <a:gs pos="0">
                      <a:schemeClr val="tx1"/>
                    </a:gs>
                  </a:gsLst>
                  <a:lin ang="5400000" scaled="0"/>
                </a:gradFill>
                <a:latin typeface="+mn-lt"/>
                <a:ea typeface="+mn-ea"/>
                <a:cs typeface="+mn-cs"/>
              </a:defRPr>
            </a:lvl3pPr>
            <a:lvl4pPr marL="46639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1800" kern="1200" spc="-51" baseline="0">
                <a:gradFill>
                  <a:gsLst>
                    <a:gs pos="100000">
                      <a:schemeClr val="tx1"/>
                    </a:gs>
                    <a:gs pos="0">
                      <a:schemeClr val="tx1"/>
                    </a:gs>
                  </a:gsLst>
                  <a:lin ang="5400000" scaled="0"/>
                </a:gradFill>
                <a:latin typeface="+mn-lt"/>
                <a:ea typeface="+mn-ea"/>
                <a:cs typeface="+mn-cs"/>
              </a:defRPr>
            </a:lvl4pPr>
            <a:lvl5pPr marL="707682"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1280953" algn="l"/>
              </a:tabLst>
              <a:defRPr sz="1800" kern="1200" spc="-51" baseline="0">
                <a:gradFill>
                  <a:gsLst>
                    <a:gs pos="100000">
                      <a:schemeClr val="tx1"/>
                    </a:gs>
                    <a:gs pos="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1961"/>
              </a:spcBef>
              <a:spcAft>
                <a:spcPts val="0"/>
              </a:spcAft>
              <a:buClrTx/>
              <a:buSzPct val="90000"/>
              <a:buFont typeface="Arial" pitchFamily="34" charset="0"/>
              <a:buNone/>
              <a:tabLst/>
              <a:defRPr/>
            </a:pPr>
            <a:r>
              <a:rPr kumimoji="0" lang="en-US" sz="1000" b="0" i="0" u="none" strike="noStrike" kern="1200" cap="none" spc="0" normalizeH="0" baseline="0" noProof="0" dirty="0">
                <a:ln>
                  <a:noFill/>
                </a:ln>
                <a:solidFill>
                  <a:schemeClr val="tx1"/>
                </a:solidFill>
                <a:effectLst/>
                <a:uLnTx/>
                <a:uFillTx/>
                <a:latin typeface="Segoe UI" panose="020B0502040204020203" pitchFamily="34" charset="0"/>
                <a:ea typeface="+mn-ea"/>
                <a:cs typeface="Segoe UI" panose="020B0502040204020203" pitchFamily="34" charset="0"/>
              </a:rPr>
              <a:t>Windows 10 Enterprise</a:t>
            </a:r>
          </a:p>
        </p:txBody>
      </p:sp>
      <p:sp>
        <p:nvSpPr>
          <p:cNvPr id="35" name="Rectangle 34">
            <a:extLst>
              <a:ext uri="{FF2B5EF4-FFF2-40B4-BE49-F238E27FC236}">
                <a16:creationId xmlns:a16="http://schemas.microsoft.com/office/drawing/2014/main" id="{56C987E0-1A53-4266-A5C3-29E4C9D23DC8}"/>
              </a:ext>
            </a:extLst>
          </p:cNvPr>
          <p:cNvSpPr/>
          <p:nvPr/>
        </p:nvSpPr>
        <p:spPr bwMode="auto">
          <a:xfrm>
            <a:off x="7508497" y="5765259"/>
            <a:ext cx="4459334" cy="801672"/>
          </a:xfrm>
          <a:prstGeom prst="rect">
            <a:avLst/>
          </a:prstGeom>
          <a:noFill/>
          <a:ln w="6350" cap="rnd">
            <a:solidFill>
              <a:schemeClr val="accent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solidFill>
                <a:schemeClr val="bg2"/>
              </a:solidFill>
              <a:effectLst/>
              <a:uLnTx/>
              <a:uFillTx/>
              <a:latin typeface="Segoe UI"/>
              <a:ea typeface="Segoe UI" pitchFamily="34" charset="0"/>
              <a:cs typeface="Segoe UI" pitchFamily="34" charset="0"/>
            </a:endParaRPr>
          </a:p>
        </p:txBody>
      </p:sp>
      <p:cxnSp>
        <p:nvCxnSpPr>
          <p:cNvPr id="23" name="Straight Arrow Connector 22">
            <a:extLst>
              <a:ext uri="{FF2B5EF4-FFF2-40B4-BE49-F238E27FC236}">
                <a16:creationId xmlns:a16="http://schemas.microsoft.com/office/drawing/2014/main" id="{6C55099D-ED94-4B68-BB27-E5E774D6DB8D}"/>
              </a:ext>
            </a:extLst>
          </p:cNvPr>
          <p:cNvCxnSpPr>
            <a:cxnSpLocks/>
          </p:cNvCxnSpPr>
          <p:nvPr/>
        </p:nvCxnSpPr>
        <p:spPr>
          <a:xfrm>
            <a:off x="9738067" y="5460343"/>
            <a:ext cx="97" cy="323966"/>
          </a:xfrm>
          <a:prstGeom prst="straightConnector1">
            <a:avLst/>
          </a:prstGeom>
          <a:ln w="12700" cap="rnd">
            <a:solidFill>
              <a:srgbClr val="181818"/>
            </a:solidFill>
            <a:prstDash val="sysDot"/>
            <a:headEnd type="none"/>
            <a:tailEnd type="none" w="lg" len="med"/>
          </a:ln>
        </p:spPr>
        <p:style>
          <a:lnRef idx="1">
            <a:schemeClr val="accent1"/>
          </a:lnRef>
          <a:fillRef idx="0">
            <a:schemeClr val="accent1"/>
          </a:fillRef>
          <a:effectRef idx="0">
            <a:schemeClr val="accent1"/>
          </a:effectRef>
          <a:fontRef idx="minor">
            <a:schemeClr val="tx1"/>
          </a:fontRef>
        </p:style>
      </p:cxnSp>
      <p:grpSp>
        <p:nvGrpSpPr>
          <p:cNvPr id="47" name="Group 46">
            <a:extLst>
              <a:ext uri="{FF2B5EF4-FFF2-40B4-BE49-F238E27FC236}">
                <a16:creationId xmlns:a16="http://schemas.microsoft.com/office/drawing/2014/main" id="{48A5F0A0-B874-4856-ACA8-2F6C0310BF6D}"/>
              </a:ext>
            </a:extLst>
          </p:cNvPr>
          <p:cNvGrpSpPr/>
          <p:nvPr/>
        </p:nvGrpSpPr>
        <p:grpSpPr>
          <a:xfrm>
            <a:off x="7836178" y="5890331"/>
            <a:ext cx="888876" cy="593837"/>
            <a:chOff x="7843677" y="5788731"/>
            <a:chExt cx="888876" cy="593837"/>
          </a:xfrm>
        </p:grpSpPr>
        <p:pic>
          <p:nvPicPr>
            <p:cNvPr id="13" name="Picture 12">
              <a:extLst>
                <a:ext uri="{FF2B5EF4-FFF2-40B4-BE49-F238E27FC236}">
                  <a16:creationId xmlns:a16="http://schemas.microsoft.com/office/drawing/2014/main" id="{434B5FF5-4597-4B29-9E25-CAC46BBE62DE}"/>
                </a:ext>
              </a:extLst>
            </p:cNvPr>
            <p:cNvPicPr>
              <a:picLocks noChangeAspect="1"/>
            </p:cNvPicPr>
            <p:nvPr/>
          </p:nvPicPr>
          <p:blipFill>
            <a:blip r:embed="rId13"/>
            <a:stretch>
              <a:fillRect/>
            </a:stretch>
          </p:blipFill>
          <p:spPr>
            <a:xfrm>
              <a:off x="8101882" y="5788731"/>
              <a:ext cx="403875" cy="366783"/>
            </a:xfrm>
            <a:prstGeom prst="rect">
              <a:avLst/>
            </a:prstGeom>
          </p:spPr>
        </p:pic>
        <p:sp>
          <p:nvSpPr>
            <p:cNvPr id="41" name="Text Placeholder 2">
              <a:extLst>
                <a:ext uri="{FF2B5EF4-FFF2-40B4-BE49-F238E27FC236}">
                  <a16:creationId xmlns:a16="http://schemas.microsoft.com/office/drawing/2014/main" id="{28D5EA29-95E6-4282-B26A-D3DFC225B3DD}"/>
                </a:ext>
              </a:extLst>
            </p:cNvPr>
            <p:cNvSpPr txBox="1">
              <a:spLocks/>
            </p:cNvSpPr>
            <p:nvPr/>
          </p:nvSpPr>
          <p:spPr>
            <a:xfrm>
              <a:off x="7843677" y="6228680"/>
              <a:ext cx="888876" cy="153888"/>
            </a:xfrm>
            <a:prstGeom prst="rect">
              <a:avLst/>
            </a:prstGeom>
          </p:spPr>
          <p:txBody>
            <a:bodyPr vert="horz" lIns="0" tIns="0" rIns="0" bIns="0" rtlCol="0">
              <a:spAutoFit/>
            </a:bodyPr>
            <a:lstStyle>
              <a:lvl1pPr marL="0" marR="0" indent="0" algn="l" defTabSz="932742" rtl="0" eaLnBrk="1" fontAlgn="auto" latinLnBrk="0" hangingPunct="1">
                <a:lnSpc>
                  <a:spcPct val="90000"/>
                </a:lnSpc>
                <a:spcBef>
                  <a:spcPts val="2448"/>
                </a:spcBef>
                <a:spcAft>
                  <a:spcPts val="0"/>
                </a:spcAft>
                <a:buClrTx/>
                <a:buSzPct val="90000"/>
                <a:buFont typeface="Arial" pitchFamily="34" charset="0"/>
                <a:buNone/>
                <a:tabLst/>
                <a:defRPr sz="4000" kern="1200" spc="-71" baseline="0">
                  <a:gradFill>
                    <a:gsLst>
                      <a:gs pos="100000">
                        <a:schemeClr val="tx1"/>
                      </a:gs>
                      <a:gs pos="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2000" kern="1200" spc="-51" baseline="0">
                  <a:gradFill>
                    <a:gsLst>
                      <a:gs pos="100000">
                        <a:schemeClr val="tx1"/>
                      </a:gs>
                      <a:gs pos="0">
                        <a:schemeClr val="tx1"/>
                      </a:gs>
                    </a:gsLst>
                    <a:lin ang="5400000" scaled="0"/>
                  </a:gradFill>
                  <a:latin typeface="+mn-lt"/>
                  <a:ea typeface="+mn-ea"/>
                  <a:cs typeface="+mn-cs"/>
                </a:defRPr>
              </a:lvl2pPr>
              <a:lvl3pPr marL="236434"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814563" algn="l"/>
                </a:tabLst>
                <a:defRPr sz="2000" kern="1200" spc="-51" baseline="0">
                  <a:gradFill>
                    <a:gsLst>
                      <a:gs pos="100000">
                        <a:schemeClr val="tx1"/>
                      </a:gs>
                      <a:gs pos="0">
                        <a:schemeClr val="tx1"/>
                      </a:gs>
                    </a:gsLst>
                    <a:lin ang="5400000" scaled="0"/>
                  </a:gradFill>
                  <a:latin typeface="+mn-lt"/>
                  <a:ea typeface="+mn-ea"/>
                  <a:cs typeface="+mn-cs"/>
                </a:defRPr>
              </a:lvl3pPr>
              <a:lvl4pPr marL="46639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1800" kern="1200" spc="-51" baseline="0">
                  <a:gradFill>
                    <a:gsLst>
                      <a:gs pos="100000">
                        <a:schemeClr val="tx1"/>
                      </a:gs>
                      <a:gs pos="0">
                        <a:schemeClr val="tx1"/>
                      </a:gs>
                    </a:gsLst>
                    <a:lin ang="5400000" scaled="0"/>
                  </a:gradFill>
                  <a:latin typeface="+mn-lt"/>
                  <a:ea typeface="+mn-ea"/>
                  <a:cs typeface="+mn-cs"/>
                </a:defRPr>
              </a:lvl4pPr>
              <a:lvl5pPr marL="707682"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1280953" algn="l"/>
                </a:tabLst>
                <a:defRPr sz="1800" kern="1200" spc="-51" baseline="0">
                  <a:gradFill>
                    <a:gsLst>
                      <a:gs pos="100000">
                        <a:schemeClr val="tx1"/>
                      </a:gs>
                      <a:gs pos="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1961"/>
                </a:spcBef>
                <a:spcAft>
                  <a:spcPts val="0"/>
                </a:spcAft>
                <a:buClrTx/>
                <a:buSzPct val="90000"/>
                <a:buFont typeface="Arial" pitchFamily="34" charset="0"/>
                <a:buNone/>
                <a:tabLst/>
                <a:defRPr/>
              </a:pPr>
              <a:r>
                <a:rPr kumimoji="0" lang="en-US" sz="1000" b="0" i="0" u="none" strike="noStrike" kern="1200" cap="none" spc="0" normalizeH="0" baseline="0" noProof="0" dirty="0">
                  <a:ln>
                    <a:noFill/>
                  </a:ln>
                  <a:solidFill>
                    <a:schemeClr val="tx1"/>
                  </a:solidFill>
                  <a:effectLst/>
                  <a:uLnTx/>
                  <a:uFillTx/>
                  <a:latin typeface="Segoe UI" panose="020B0502040204020203" pitchFamily="34" charset="0"/>
                  <a:ea typeface="+mn-ea"/>
                  <a:cs typeface="Segoe UI" panose="020B0502040204020203" pitchFamily="34" charset="0"/>
                </a:rPr>
                <a:t>Compute</a:t>
              </a:r>
            </a:p>
          </p:txBody>
        </p:sp>
      </p:grpSp>
      <p:grpSp>
        <p:nvGrpSpPr>
          <p:cNvPr id="48" name="Group 47">
            <a:extLst>
              <a:ext uri="{FF2B5EF4-FFF2-40B4-BE49-F238E27FC236}">
                <a16:creationId xmlns:a16="http://schemas.microsoft.com/office/drawing/2014/main" id="{DE9E0700-EBB5-44FE-89D1-5ABB112BB630}"/>
              </a:ext>
            </a:extLst>
          </p:cNvPr>
          <p:cNvGrpSpPr/>
          <p:nvPr/>
        </p:nvGrpSpPr>
        <p:grpSpPr>
          <a:xfrm>
            <a:off x="9293727" y="5895470"/>
            <a:ext cx="888876" cy="588698"/>
            <a:chOff x="9112230" y="5793870"/>
            <a:chExt cx="888876" cy="588698"/>
          </a:xfrm>
        </p:grpSpPr>
        <p:pic>
          <p:nvPicPr>
            <p:cNvPr id="14" name="Picture 13">
              <a:extLst>
                <a:ext uri="{FF2B5EF4-FFF2-40B4-BE49-F238E27FC236}">
                  <a16:creationId xmlns:a16="http://schemas.microsoft.com/office/drawing/2014/main" id="{1ED2AB7A-1021-41B0-9FCE-E48F22E9586C}"/>
                </a:ext>
              </a:extLst>
            </p:cNvPr>
            <p:cNvPicPr>
              <a:picLocks noChangeAspect="1"/>
            </p:cNvPicPr>
            <p:nvPr/>
          </p:nvPicPr>
          <p:blipFill>
            <a:blip r:embed="rId14"/>
            <a:stretch>
              <a:fillRect/>
            </a:stretch>
          </p:blipFill>
          <p:spPr>
            <a:xfrm>
              <a:off x="9385527" y="5793870"/>
              <a:ext cx="334350" cy="361644"/>
            </a:xfrm>
            <a:prstGeom prst="rect">
              <a:avLst/>
            </a:prstGeom>
          </p:spPr>
        </p:pic>
        <p:sp>
          <p:nvSpPr>
            <p:cNvPr id="42" name="Text Placeholder 2">
              <a:extLst>
                <a:ext uri="{FF2B5EF4-FFF2-40B4-BE49-F238E27FC236}">
                  <a16:creationId xmlns:a16="http://schemas.microsoft.com/office/drawing/2014/main" id="{FAA02CB0-2FB4-4D18-A6F5-CF4044237BDC}"/>
                </a:ext>
              </a:extLst>
            </p:cNvPr>
            <p:cNvSpPr txBox="1">
              <a:spLocks/>
            </p:cNvSpPr>
            <p:nvPr/>
          </p:nvSpPr>
          <p:spPr>
            <a:xfrm>
              <a:off x="9112230" y="6228680"/>
              <a:ext cx="888876" cy="153888"/>
            </a:xfrm>
            <a:prstGeom prst="rect">
              <a:avLst/>
            </a:prstGeom>
          </p:spPr>
          <p:txBody>
            <a:bodyPr vert="horz" lIns="0" tIns="0" rIns="0" bIns="0" rtlCol="0">
              <a:spAutoFit/>
            </a:bodyPr>
            <a:lstStyle>
              <a:lvl1pPr marL="0" marR="0" indent="0" algn="l" defTabSz="932742" rtl="0" eaLnBrk="1" fontAlgn="auto" latinLnBrk="0" hangingPunct="1">
                <a:lnSpc>
                  <a:spcPct val="90000"/>
                </a:lnSpc>
                <a:spcBef>
                  <a:spcPts val="2448"/>
                </a:spcBef>
                <a:spcAft>
                  <a:spcPts val="0"/>
                </a:spcAft>
                <a:buClrTx/>
                <a:buSzPct val="90000"/>
                <a:buFont typeface="Arial" pitchFamily="34" charset="0"/>
                <a:buNone/>
                <a:tabLst/>
                <a:defRPr sz="4000" kern="1200" spc="-71" baseline="0">
                  <a:gradFill>
                    <a:gsLst>
                      <a:gs pos="100000">
                        <a:schemeClr val="tx1"/>
                      </a:gs>
                      <a:gs pos="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2000" kern="1200" spc="-51" baseline="0">
                  <a:gradFill>
                    <a:gsLst>
                      <a:gs pos="100000">
                        <a:schemeClr val="tx1"/>
                      </a:gs>
                      <a:gs pos="0">
                        <a:schemeClr val="tx1"/>
                      </a:gs>
                    </a:gsLst>
                    <a:lin ang="5400000" scaled="0"/>
                  </a:gradFill>
                  <a:latin typeface="+mn-lt"/>
                  <a:ea typeface="+mn-ea"/>
                  <a:cs typeface="+mn-cs"/>
                </a:defRPr>
              </a:lvl2pPr>
              <a:lvl3pPr marL="236434"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814563" algn="l"/>
                </a:tabLst>
                <a:defRPr sz="2000" kern="1200" spc="-51" baseline="0">
                  <a:gradFill>
                    <a:gsLst>
                      <a:gs pos="100000">
                        <a:schemeClr val="tx1"/>
                      </a:gs>
                      <a:gs pos="0">
                        <a:schemeClr val="tx1"/>
                      </a:gs>
                    </a:gsLst>
                    <a:lin ang="5400000" scaled="0"/>
                  </a:gradFill>
                  <a:latin typeface="+mn-lt"/>
                  <a:ea typeface="+mn-ea"/>
                  <a:cs typeface="+mn-cs"/>
                </a:defRPr>
              </a:lvl3pPr>
              <a:lvl4pPr marL="46639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1800" kern="1200" spc="-51" baseline="0">
                  <a:gradFill>
                    <a:gsLst>
                      <a:gs pos="100000">
                        <a:schemeClr val="tx1"/>
                      </a:gs>
                      <a:gs pos="0">
                        <a:schemeClr val="tx1"/>
                      </a:gs>
                    </a:gsLst>
                    <a:lin ang="5400000" scaled="0"/>
                  </a:gradFill>
                  <a:latin typeface="+mn-lt"/>
                  <a:ea typeface="+mn-ea"/>
                  <a:cs typeface="+mn-cs"/>
                </a:defRPr>
              </a:lvl4pPr>
              <a:lvl5pPr marL="707682"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1280953" algn="l"/>
                </a:tabLst>
                <a:defRPr sz="1800" kern="1200" spc="-51" baseline="0">
                  <a:gradFill>
                    <a:gsLst>
                      <a:gs pos="100000">
                        <a:schemeClr val="tx1"/>
                      </a:gs>
                      <a:gs pos="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1961"/>
                </a:spcBef>
                <a:spcAft>
                  <a:spcPts val="0"/>
                </a:spcAft>
                <a:buClrTx/>
                <a:buSzPct val="90000"/>
                <a:buFont typeface="Arial" pitchFamily="34" charset="0"/>
                <a:buNone/>
                <a:tabLst/>
                <a:defRPr/>
              </a:pPr>
              <a:r>
                <a:rPr kumimoji="0" lang="en-US" sz="1000" b="0" i="0" u="none" strike="noStrike" kern="1200" cap="none" spc="0" normalizeH="0" baseline="0" noProof="0" dirty="0">
                  <a:ln>
                    <a:noFill/>
                  </a:ln>
                  <a:solidFill>
                    <a:schemeClr val="tx1"/>
                  </a:solidFill>
                  <a:effectLst/>
                  <a:uLnTx/>
                  <a:uFillTx/>
                  <a:latin typeface="Segoe UI" panose="020B0502040204020203" pitchFamily="34" charset="0"/>
                  <a:ea typeface="+mn-ea"/>
                  <a:cs typeface="Segoe UI" panose="020B0502040204020203" pitchFamily="34" charset="0"/>
                </a:rPr>
                <a:t>Storage</a:t>
              </a:r>
            </a:p>
          </p:txBody>
        </p:sp>
      </p:grpSp>
      <p:grpSp>
        <p:nvGrpSpPr>
          <p:cNvPr id="49" name="Group 48">
            <a:extLst>
              <a:ext uri="{FF2B5EF4-FFF2-40B4-BE49-F238E27FC236}">
                <a16:creationId xmlns:a16="http://schemas.microsoft.com/office/drawing/2014/main" id="{9CE94C58-4038-41D2-BBF2-8AC572E37944}"/>
              </a:ext>
            </a:extLst>
          </p:cNvPr>
          <p:cNvGrpSpPr/>
          <p:nvPr/>
        </p:nvGrpSpPr>
        <p:grpSpPr>
          <a:xfrm>
            <a:off x="10751275" y="5890331"/>
            <a:ext cx="888876" cy="593836"/>
            <a:chOff x="10380783" y="5788732"/>
            <a:chExt cx="888876" cy="593836"/>
          </a:xfrm>
        </p:grpSpPr>
        <p:pic>
          <p:nvPicPr>
            <p:cNvPr id="11" name="Picture 10">
              <a:extLst>
                <a:ext uri="{FF2B5EF4-FFF2-40B4-BE49-F238E27FC236}">
                  <a16:creationId xmlns:a16="http://schemas.microsoft.com/office/drawing/2014/main" id="{F25B1957-63FB-4274-8515-E81426555241}"/>
                </a:ext>
              </a:extLst>
            </p:cNvPr>
            <p:cNvPicPr>
              <a:picLocks noChangeAspect="1"/>
            </p:cNvPicPr>
            <p:nvPr/>
          </p:nvPicPr>
          <p:blipFill>
            <a:blip r:embed="rId15"/>
            <a:stretch>
              <a:fillRect/>
            </a:stretch>
          </p:blipFill>
          <p:spPr>
            <a:xfrm>
              <a:off x="10599648" y="5788732"/>
              <a:ext cx="422147" cy="366783"/>
            </a:xfrm>
            <a:prstGeom prst="rect">
              <a:avLst/>
            </a:prstGeom>
          </p:spPr>
        </p:pic>
        <p:sp>
          <p:nvSpPr>
            <p:cNvPr id="43" name="Text Placeholder 2">
              <a:extLst>
                <a:ext uri="{FF2B5EF4-FFF2-40B4-BE49-F238E27FC236}">
                  <a16:creationId xmlns:a16="http://schemas.microsoft.com/office/drawing/2014/main" id="{FCA6E71E-BC13-4EDE-86D2-5E983974A998}"/>
                </a:ext>
              </a:extLst>
            </p:cNvPr>
            <p:cNvSpPr txBox="1">
              <a:spLocks/>
            </p:cNvSpPr>
            <p:nvPr/>
          </p:nvSpPr>
          <p:spPr>
            <a:xfrm>
              <a:off x="10380783" y="6228680"/>
              <a:ext cx="888876" cy="153888"/>
            </a:xfrm>
            <a:prstGeom prst="rect">
              <a:avLst/>
            </a:prstGeom>
          </p:spPr>
          <p:txBody>
            <a:bodyPr vert="horz" lIns="0" tIns="0" rIns="0" bIns="0" rtlCol="0">
              <a:spAutoFit/>
            </a:bodyPr>
            <a:lstStyle>
              <a:lvl1pPr marL="0" marR="0" indent="0" algn="l" defTabSz="932742" rtl="0" eaLnBrk="1" fontAlgn="auto" latinLnBrk="0" hangingPunct="1">
                <a:lnSpc>
                  <a:spcPct val="90000"/>
                </a:lnSpc>
                <a:spcBef>
                  <a:spcPts val="2448"/>
                </a:spcBef>
                <a:spcAft>
                  <a:spcPts val="0"/>
                </a:spcAft>
                <a:buClrTx/>
                <a:buSzPct val="90000"/>
                <a:buFont typeface="Arial" pitchFamily="34" charset="0"/>
                <a:buNone/>
                <a:tabLst/>
                <a:defRPr sz="4000" kern="1200" spc="-71" baseline="0">
                  <a:gradFill>
                    <a:gsLst>
                      <a:gs pos="100000">
                        <a:schemeClr val="tx1"/>
                      </a:gs>
                      <a:gs pos="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2000" kern="1200" spc="-51" baseline="0">
                  <a:gradFill>
                    <a:gsLst>
                      <a:gs pos="100000">
                        <a:schemeClr val="tx1"/>
                      </a:gs>
                      <a:gs pos="0">
                        <a:schemeClr val="tx1"/>
                      </a:gs>
                    </a:gsLst>
                    <a:lin ang="5400000" scaled="0"/>
                  </a:gradFill>
                  <a:latin typeface="+mn-lt"/>
                  <a:ea typeface="+mn-ea"/>
                  <a:cs typeface="+mn-cs"/>
                </a:defRPr>
              </a:lvl2pPr>
              <a:lvl3pPr marL="236434"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814563" algn="l"/>
                </a:tabLst>
                <a:defRPr sz="2000" kern="1200" spc="-51" baseline="0">
                  <a:gradFill>
                    <a:gsLst>
                      <a:gs pos="100000">
                        <a:schemeClr val="tx1"/>
                      </a:gs>
                      <a:gs pos="0">
                        <a:schemeClr val="tx1"/>
                      </a:gs>
                    </a:gsLst>
                    <a:lin ang="5400000" scaled="0"/>
                  </a:gradFill>
                  <a:latin typeface="+mn-lt"/>
                  <a:ea typeface="+mn-ea"/>
                  <a:cs typeface="+mn-cs"/>
                </a:defRPr>
              </a:lvl3pPr>
              <a:lvl4pPr marL="46639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1800" kern="1200" spc="-51" baseline="0">
                  <a:gradFill>
                    <a:gsLst>
                      <a:gs pos="100000">
                        <a:schemeClr val="tx1"/>
                      </a:gs>
                      <a:gs pos="0">
                        <a:schemeClr val="tx1"/>
                      </a:gs>
                    </a:gsLst>
                    <a:lin ang="5400000" scaled="0"/>
                  </a:gradFill>
                  <a:latin typeface="+mn-lt"/>
                  <a:ea typeface="+mn-ea"/>
                  <a:cs typeface="+mn-cs"/>
                </a:defRPr>
              </a:lvl4pPr>
              <a:lvl5pPr marL="707682"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1280953" algn="l"/>
                </a:tabLst>
                <a:defRPr sz="1800" kern="1200" spc="-51" baseline="0">
                  <a:gradFill>
                    <a:gsLst>
                      <a:gs pos="100000">
                        <a:schemeClr val="tx1"/>
                      </a:gs>
                      <a:gs pos="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1961"/>
                </a:spcBef>
                <a:spcAft>
                  <a:spcPts val="0"/>
                </a:spcAft>
                <a:buClrTx/>
                <a:buSzPct val="90000"/>
                <a:buFont typeface="Arial" pitchFamily="34" charset="0"/>
                <a:buNone/>
                <a:tabLst/>
                <a:defRPr/>
              </a:pPr>
              <a:r>
                <a:rPr kumimoji="0" lang="en-US" sz="1000" b="0" i="0" u="none" strike="noStrike" kern="1200" cap="none" spc="0" normalizeH="0" baseline="0" noProof="0" dirty="0">
                  <a:ln>
                    <a:noFill/>
                  </a:ln>
                  <a:solidFill>
                    <a:schemeClr val="tx1"/>
                  </a:solidFill>
                  <a:effectLst/>
                  <a:uLnTx/>
                  <a:uFillTx/>
                  <a:latin typeface="Segoe UI" panose="020B0502040204020203" pitchFamily="34" charset="0"/>
                  <a:ea typeface="+mn-ea"/>
                  <a:cs typeface="Segoe UI" panose="020B0502040204020203" pitchFamily="34" charset="0"/>
                </a:rPr>
                <a:t>Compute</a:t>
              </a:r>
            </a:p>
          </p:txBody>
        </p:sp>
      </p:grpSp>
      <p:sp>
        <p:nvSpPr>
          <p:cNvPr id="36" name="TextBox 35">
            <a:extLst>
              <a:ext uri="{FF2B5EF4-FFF2-40B4-BE49-F238E27FC236}">
                <a16:creationId xmlns:a16="http://schemas.microsoft.com/office/drawing/2014/main" id="{540B7BB8-8624-4D9C-8348-131E3D74AF5E}"/>
              </a:ext>
            </a:extLst>
          </p:cNvPr>
          <p:cNvSpPr txBox="1"/>
          <p:nvPr/>
        </p:nvSpPr>
        <p:spPr>
          <a:xfrm>
            <a:off x="7534766" y="5595216"/>
            <a:ext cx="1758373" cy="258532"/>
          </a:xfrm>
          <a:prstGeom prst="rect">
            <a:avLst/>
          </a:prstGeom>
          <a:solidFill>
            <a:schemeClr val="bg1"/>
          </a:solidFill>
        </p:spPr>
        <p:txBody>
          <a:bodyPr wrap="square" lIns="91440" tIns="45720" rIns="91440" bIns="45720" rtlCol="0">
            <a:spAutoFit/>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1200" b="0" i="0" u="none" strike="noStrike" kern="1200" cap="none" spc="0" normalizeH="0" baseline="0" noProof="0" dirty="0">
                <a:ln>
                  <a:noFill/>
                </a:ln>
                <a:effectLst/>
                <a:uLnTx/>
                <a:uFillTx/>
                <a:latin typeface="Segoe UI"/>
                <a:ea typeface="+mn-ea"/>
                <a:cs typeface="+mn-cs"/>
              </a:rPr>
              <a:t>Managed by Microsoft </a:t>
            </a:r>
          </a:p>
        </p:txBody>
      </p:sp>
      <p:sp>
        <p:nvSpPr>
          <p:cNvPr id="34" name="TextBox 33">
            <a:extLst>
              <a:ext uri="{FF2B5EF4-FFF2-40B4-BE49-F238E27FC236}">
                <a16:creationId xmlns:a16="http://schemas.microsoft.com/office/drawing/2014/main" id="{18296AAB-BF9C-4F6F-BDBC-369B20CD7E5E}"/>
              </a:ext>
            </a:extLst>
          </p:cNvPr>
          <p:cNvSpPr txBox="1"/>
          <p:nvPr/>
        </p:nvSpPr>
        <p:spPr>
          <a:xfrm>
            <a:off x="7548070" y="3322411"/>
            <a:ext cx="2167430" cy="212366"/>
          </a:xfrm>
          <a:prstGeom prst="rect">
            <a:avLst/>
          </a:prstGeom>
          <a:solidFill>
            <a:schemeClr val="bg1"/>
          </a:solidFill>
        </p:spPr>
        <p:txBody>
          <a:bodyPr wrap="square" lIns="0" tIns="0" rIns="0" bIns="45720" rtlCol="0" anchor="ctr">
            <a:spAutoFit/>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1200" b="0" i="0" u="none" strike="noStrike" kern="1200" cap="none" spc="0" normalizeH="0" baseline="0" noProof="0" dirty="0">
                <a:ln>
                  <a:noFill/>
                </a:ln>
                <a:effectLst/>
                <a:uLnTx/>
                <a:uFillTx/>
                <a:latin typeface="Segoe UI"/>
                <a:ea typeface="+mn-ea"/>
                <a:cs typeface="+mn-cs"/>
              </a:rPr>
              <a:t>Your subscription – Your control</a:t>
            </a:r>
          </a:p>
        </p:txBody>
      </p:sp>
      <p:pic>
        <p:nvPicPr>
          <p:cNvPr id="5" name="Picture 4">
            <a:extLst>
              <a:ext uri="{FF2B5EF4-FFF2-40B4-BE49-F238E27FC236}">
                <a16:creationId xmlns:a16="http://schemas.microsoft.com/office/drawing/2014/main" id="{9AB4FAF5-DD56-448B-9566-AD33495FE8F3}"/>
              </a:ext>
            </a:extLst>
          </p:cNvPr>
          <p:cNvPicPr>
            <a:picLocks noChangeAspect="1"/>
          </p:cNvPicPr>
          <p:nvPr/>
        </p:nvPicPr>
        <p:blipFill>
          <a:blip r:embed="rId16"/>
          <a:stretch>
            <a:fillRect/>
          </a:stretch>
        </p:blipFill>
        <p:spPr>
          <a:xfrm>
            <a:off x="8211851" y="1479223"/>
            <a:ext cx="385815" cy="385815"/>
          </a:xfrm>
          <a:prstGeom prst="rect">
            <a:avLst/>
          </a:prstGeom>
        </p:spPr>
      </p:pic>
      <p:pic>
        <p:nvPicPr>
          <p:cNvPr id="6" name="Picture 5">
            <a:extLst>
              <a:ext uri="{FF2B5EF4-FFF2-40B4-BE49-F238E27FC236}">
                <a16:creationId xmlns:a16="http://schemas.microsoft.com/office/drawing/2014/main" id="{1E9C1041-36A7-440B-899B-94E70A989710}"/>
              </a:ext>
            </a:extLst>
          </p:cNvPr>
          <p:cNvPicPr>
            <a:picLocks noChangeAspect="1"/>
          </p:cNvPicPr>
          <p:nvPr/>
        </p:nvPicPr>
        <p:blipFill>
          <a:blip r:embed="rId17"/>
          <a:stretch>
            <a:fillRect/>
          </a:stretch>
        </p:blipFill>
        <p:spPr>
          <a:xfrm>
            <a:off x="9453009" y="1479222"/>
            <a:ext cx="385815" cy="385815"/>
          </a:xfrm>
          <a:prstGeom prst="rect">
            <a:avLst/>
          </a:prstGeom>
        </p:spPr>
      </p:pic>
      <p:pic>
        <p:nvPicPr>
          <p:cNvPr id="8" name="Picture 7">
            <a:extLst>
              <a:ext uri="{FF2B5EF4-FFF2-40B4-BE49-F238E27FC236}">
                <a16:creationId xmlns:a16="http://schemas.microsoft.com/office/drawing/2014/main" id="{328BC587-B1FC-4799-A002-5D602AD129E2}"/>
              </a:ext>
            </a:extLst>
          </p:cNvPr>
          <p:cNvPicPr>
            <a:picLocks noChangeAspect="1"/>
          </p:cNvPicPr>
          <p:nvPr/>
        </p:nvPicPr>
        <p:blipFill>
          <a:blip r:embed="rId18"/>
          <a:stretch>
            <a:fillRect/>
          </a:stretch>
        </p:blipFill>
        <p:spPr>
          <a:xfrm>
            <a:off x="10786060" y="1479221"/>
            <a:ext cx="385816" cy="385816"/>
          </a:xfrm>
          <a:prstGeom prst="rect">
            <a:avLst/>
          </a:prstGeom>
        </p:spPr>
      </p:pic>
      <p:pic>
        <p:nvPicPr>
          <p:cNvPr id="9" name="Picture 8">
            <a:extLst>
              <a:ext uri="{FF2B5EF4-FFF2-40B4-BE49-F238E27FC236}">
                <a16:creationId xmlns:a16="http://schemas.microsoft.com/office/drawing/2014/main" id="{C5AC8AF8-8A1D-4FC9-96AD-AECE056F345A}"/>
              </a:ext>
            </a:extLst>
          </p:cNvPr>
          <p:cNvPicPr>
            <a:picLocks noChangeAspect="1"/>
          </p:cNvPicPr>
          <p:nvPr/>
        </p:nvPicPr>
        <p:blipFill>
          <a:blip r:embed="rId19"/>
          <a:stretch>
            <a:fillRect/>
          </a:stretch>
        </p:blipFill>
        <p:spPr>
          <a:xfrm>
            <a:off x="8237572" y="2331453"/>
            <a:ext cx="334373" cy="385815"/>
          </a:xfrm>
          <a:prstGeom prst="rect">
            <a:avLst/>
          </a:prstGeom>
        </p:spPr>
      </p:pic>
      <p:pic>
        <p:nvPicPr>
          <p:cNvPr id="10" name="Picture 9">
            <a:extLst>
              <a:ext uri="{FF2B5EF4-FFF2-40B4-BE49-F238E27FC236}">
                <a16:creationId xmlns:a16="http://schemas.microsoft.com/office/drawing/2014/main" id="{17F1E340-3AD0-4C9F-B6E5-9936FB3FA846}"/>
              </a:ext>
            </a:extLst>
          </p:cNvPr>
          <p:cNvPicPr>
            <a:picLocks noChangeAspect="1"/>
          </p:cNvPicPr>
          <p:nvPr/>
        </p:nvPicPr>
        <p:blipFill>
          <a:blip r:embed="rId20"/>
          <a:stretch>
            <a:fillRect/>
          </a:stretch>
        </p:blipFill>
        <p:spPr>
          <a:xfrm>
            <a:off x="9494558" y="2331453"/>
            <a:ext cx="302717" cy="385815"/>
          </a:xfrm>
          <a:prstGeom prst="rect">
            <a:avLst/>
          </a:prstGeom>
        </p:spPr>
      </p:pic>
      <p:pic>
        <p:nvPicPr>
          <p:cNvPr id="18" name="Picture 17">
            <a:extLst>
              <a:ext uri="{FF2B5EF4-FFF2-40B4-BE49-F238E27FC236}">
                <a16:creationId xmlns:a16="http://schemas.microsoft.com/office/drawing/2014/main" id="{15F3A842-7117-405F-94BF-A793402779C6}"/>
              </a:ext>
            </a:extLst>
          </p:cNvPr>
          <p:cNvPicPr>
            <a:picLocks noChangeAspect="1"/>
          </p:cNvPicPr>
          <p:nvPr/>
        </p:nvPicPr>
        <p:blipFill>
          <a:blip r:embed="rId21"/>
          <a:stretch>
            <a:fillRect/>
          </a:stretch>
        </p:blipFill>
        <p:spPr>
          <a:xfrm>
            <a:off x="10770082" y="2328934"/>
            <a:ext cx="450969" cy="388334"/>
          </a:xfrm>
          <a:prstGeom prst="rect">
            <a:avLst/>
          </a:prstGeom>
        </p:spPr>
      </p:pic>
      <p:sp>
        <p:nvSpPr>
          <p:cNvPr id="24" name="Text Placeholder 2">
            <a:extLst>
              <a:ext uri="{FF2B5EF4-FFF2-40B4-BE49-F238E27FC236}">
                <a16:creationId xmlns:a16="http://schemas.microsoft.com/office/drawing/2014/main" id="{37C1D114-0D02-403C-BF26-AEE448D8C5F1}"/>
              </a:ext>
            </a:extLst>
          </p:cNvPr>
          <p:cNvSpPr txBox="1">
            <a:spLocks/>
          </p:cNvSpPr>
          <p:nvPr/>
        </p:nvSpPr>
        <p:spPr>
          <a:xfrm>
            <a:off x="7937259" y="1927109"/>
            <a:ext cx="934999" cy="182880"/>
          </a:xfrm>
          <a:prstGeom prst="rect">
            <a:avLst/>
          </a:prstGeom>
        </p:spPr>
        <p:txBody>
          <a:bodyPr lIns="0" tIns="0" rIns="0" bIns="0"/>
          <a:lstStyle>
            <a:lvl1pPr marL="0"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2600" kern="1200" spc="0" baseline="0">
                <a:solidFill>
                  <a:srgbClr val="000000"/>
                </a:solidFill>
                <a:latin typeface="+mn-lt"/>
                <a:ea typeface="+mn-ea"/>
                <a:cs typeface="+mn-cs"/>
              </a:defRPr>
            </a:lvl1pPr>
            <a:lvl2pPr marL="228557"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2000" kern="1200" spc="0" baseline="0">
                <a:solidFill>
                  <a:srgbClr val="000000"/>
                </a:solidFill>
                <a:latin typeface="+mn-lt"/>
                <a:ea typeface="+mn-ea"/>
                <a:cs typeface="+mn-cs"/>
              </a:defRPr>
            </a:lvl2pPr>
            <a:lvl3pPr marL="457112"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1599" kern="1200" spc="0" baseline="0">
                <a:solidFill>
                  <a:srgbClr val="000000"/>
                </a:solidFill>
                <a:latin typeface="+mn-lt"/>
                <a:ea typeface="+mn-ea"/>
                <a:cs typeface="+mn-cs"/>
              </a:defRPr>
            </a:lvl3pPr>
            <a:lvl4pPr marL="685669"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1599" kern="1200" spc="0" baseline="0">
                <a:solidFill>
                  <a:srgbClr val="000000"/>
                </a:solidFill>
                <a:latin typeface="+mn-lt"/>
                <a:ea typeface="+mn-ea"/>
                <a:cs typeface="+mn-cs"/>
              </a:defRPr>
            </a:lvl4pPr>
            <a:lvl5pPr marL="914224"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1599" kern="1200" spc="0" baseline="0">
                <a:solidFill>
                  <a:srgbClr val="000000"/>
                </a:soli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lnSpc>
                <a:spcPct val="100000"/>
              </a:lnSpc>
              <a:spcBef>
                <a:spcPts val="1961"/>
              </a:spcBef>
            </a:pPr>
            <a:r>
              <a:rPr lang="en-US" sz="1000">
                <a:solidFill>
                  <a:schemeClr val="tx1"/>
                </a:solidFill>
                <a:latin typeface="Segoe UI" panose="020B0502040204020203" pitchFamily="34" charset="0"/>
                <a:cs typeface="Segoe UI" panose="020B0502040204020203" pitchFamily="34" charset="0"/>
              </a:rPr>
              <a:t>Web access</a:t>
            </a:r>
          </a:p>
        </p:txBody>
      </p:sp>
      <p:sp>
        <p:nvSpPr>
          <p:cNvPr id="25" name="Text Placeholder 2">
            <a:extLst>
              <a:ext uri="{FF2B5EF4-FFF2-40B4-BE49-F238E27FC236}">
                <a16:creationId xmlns:a16="http://schemas.microsoft.com/office/drawing/2014/main" id="{2B72C72B-1944-4579-9D14-B4EECF7C09BD}"/>
              </a:ext>
            </a:extLst>
          </p:cNvPr>
          <p:cNvSpPr txBox="1">
            <a:spLocks/>
          </p:cNvSpPr>
          <p:nvPr/>
        </p:nvSpPr>
        <p:spPr>
          <a:xfrm>
            <a:off x="9178417" y="1935734"/>
            <a:ext cx="934999" cy="153888"/>
          </a:xfrm>
          <a:prstGeom prst="rect">
            <a:avLst/>
          </a:prstGeom>
        </p:spPr>
        <p:txBody>
          <a:bodyPr vert="horz" lIns="0" tIns="0" rIns="0" bIns="0" rtlCol="0">
            <a:spAutoFit/>
          </a:bodyPr>
          <a:lstStyle>
            <a:lvl1pPr marL="0" marR="0" indent="0" algn="l" defTabSz="932742" rtl="0" eaLnBrk="1" fontAlgn="auto" latinLnBrk="0" hangingPunct="1">
              <a:lnSpc>
                <a:spcPct val="90000"/>
              </a:lnSpc>
              <a:spcBef>
                <a:spcPts val="2448"/>
              </a:spcBef>
              <a:spcAft>
                <a:spcPts val="0"/>
              </a:spcAft>
              <a:buClrTx/>
              <a:buSzPct val="90000"/>
              <a:buFont typeface="Arial" pitchFamily="34" charset="0"/>
              <a:buNone/>
              <a:tabLst/>
              <a:defRPr sz="4000" kern="1200" spc="-71" baseline="0">
                <a:gradFill>
                  <a:gsLst>
                    <a:gs pos="100000">
                      <a:schemeClr val="tx1"/>
                    </a:gs>
                    <a:gs pos="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2000" kern="1200" spc="-51" baseline="0">
                <a:gradFill>
                  <a:gsLst>
                    <a:gs pos="100000">
                      <a:schemeClr val="tx1"/>
                    </a:gs>
                    <a:gs pos="0">
                      <a:schemeClr val="tx1"/>
                    </a:gs>
                  </a:gsLst>
                  <a:lin ang="5400000" scaled="0"/>
                </a:gradFill>
                <a:latin typeface="+mn-lt"/>
                <a:ea typeface="+mn-ea"/>
                <a:cs typeface="+mn-cs"/>
              </a:defRPr>
            </a:lvl2pPr>
            <a:lvl3pPr marL="236434"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814563" algn="l"/>
              </a:tabLst>
              <a:defRPr sz="2000" kern="1200" spc="-51" baseline="0">
                <a:gradFill>
                  <a:gsLst>
                    <a:gs pos="100000">
                      <a:schemeClr val="tx1"/>
                    </a:gs>
                    <a:gs pos="0">
                      <a:schemeClr val="tx1"/>
                    </a:gs>
                  </a:gsLst>
                  <a:lin ang="5400000" scaled="0"/>
                </a:gradFill>
                <a:latin typeface="+mn-lt"/>
                <a:ea typeface="+mn-ea"/>
                <a:cs typeface="+mn-cs"/>
              </a:defRPr>
            </a:lvl3pPr>
            <a:lvl4pPr marL="46639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1800" kern="1200" spc="-51" baseline="0">
                <a:gradFill>
                  <a:gsLst>
                    <a:gs pos="100000">
                      <a:schemeClr val="tx1"/>
                    </a:gs>
                    <a:gs pos="0">
                      <a:schemeClr val="tx1"/>
                    </a:gs>
                  </a:gsLst>
                  <a:lin ang="5400000" scaled="0"/>
                </a:gradFill>
                <a:latin typeface="+mn-lt"/>
                <a:ea typeface="+mn-ea"/>
                <a:cs typeface="+mn-cs"/>
              </a:defRPr>
            </a:lvl4pPr>
            <a:lvl5pPr marL="707682"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1280953" algn="l"/>
              </a:tabLst>
              <a:defRPr sz="1800" kern="1200" spc="-51" baseline="0">
                <a:gradFill>
                  <a:gsLst>
                    <a:gs pos="100000">
                      <a:schemeClr val="tx1"/>
                    </a:gs>
                    <a:gs pos="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1961"/>
              </a:spcBef>
              <a:spcAft>
                <a:spcPts val="0"/>
              </a:spcAft>
              <a:buClrTx/>
              <a:buSzPct val="90000"/>
              <a:buFont typeface="Arial" pitchFamily="34" charset="0"/>
              <a:buNone/>
              <a:tabLst/>
              <a:defRPr/>
            </a:pPr>
            <a:r>
              <a:rPr kumimoji="0" lang="en-US" sz="1000" b="0" i="0" u="none" strike="noStrike" kern="1200" cap="none" spc="0" normalizeH="0" baseline="0" noProof="0" dirty="0">
                <a:ln>
                  <a:noFill/>
                </a:ln>
                <a:solidFill>
                  <a:schemeClr val="tx1"/>
                </a:solidFill>
                <a:effectLst/>
                <a:uLnTx/>
                <a:uFillTx/>
                <a:latin typeface="Segoe UI" panose="020B0502040204020203" pitchFamily="34" charset="0"/>
                <a:ea typeface="+mn-ea"/>
                <a:cs typeface="Segoe UI" panose="020B0502040204020203" pitchFamily="34" charset="0"/>
              </a:rPr>
              <a:t>Diagnostics</a:t>
            </a:r>
          </a:p>
        </p:txBody>
      </p:sp>
      <p:sp>
        <p:nvSpPr>
          <p:cNvPr id="26" name="Text Placeholder 2">
            <a:extLst>
              <a:ext uri="{FF2B5EF4-FFF2-40B4-BE49-F238E27FC236}">
                <a16:creationId xmlns:a16="http://schemas.microsoft.com/office/drawing/2014/main" id="{ECEA20B6-FB07-401B-86D8-D1F6BD017547}"/>
              </a:ext>
            </a:extLst>
          </p:cNvPr>
          <p:cNvSpPr txBox="1">
            <a:spLocks/>
          </p:cNvSpPr>
          <p:nvPr/>
        </p:nvSpPr>
        <p:spPr>
          <a:xfrm>
            <a:off x="10511469" y="1927109"/>
            <a:ext cx="934999" cy="153888"/>
          </a:xfrm>
          <a:prstGeom prst="rect">
            <a:avLst/>
          </a:prstGeom>
        </p:spPr>
        <p:txBody>
          <a:bodyPr vert="horz" wrap="square" lIns="0" tIns="0" rIns="0" bIns="0" rtlCol="0">
            <a:spAutoFit/>
          </a:bodyPr>
          <a:lstStyle>
            <a:lvl1pPr marL="0" marR="0" indent="0" algn="l" defTabSz="932742" rtl="0" eaLnBrk="1" fontAlgn="auto" latinLnBrk="0" hangingPunct="1">
              <a:lnSpc>
                <a:spcPct val="90000"/>
              </a:lnSpc>
              <a:spcBef>
                <a:spcPts val="2448"/>
              </a:spcBef>
              <a:spcAft>
                <a:spcPts val="0"/>
              </a:spcAft>
              <a:buClrTx/>
              <a:buSzPct val="90000"/>
              <a:buFont typeface="Arial" pitchFamily="34" charset="0"/>
              <a:buNone/>
              <a:tabLst/>
              <a:defRPr sz="4000" kern="1200" spc="-71" baseline="0">
                <a:gradFill>
                  <a:gsLst>
                    <a:gs pos="100000">
                      <a:schemeClr val="tx1"/>
                    </a:gs>
                    <a:gs pos="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2000" kern="1200" spc="-51" baseline="0">
                <a:gradFill>
                  <a:gsLst>
                    <a:gs pos="100000">
                      <a:schemeClr val="tx1"/>
                    </a:gs>
                    <a:gs pos="0">
                      <a:schemeClr val="tx1"/>
                    </a:gs>
                  </a:gsLst>
                  <a:lin ang="5400000" scaled="0"/>
                </a:gradFill>
                <a:latin typeface="+mn-lt"/>
                <a:ea typeface="+mn-ea"/>
                <a:cs typeface="+mn-cs"/>
              </a:defRPr>
            </a:lvl2pPr>
            <a:lvl3pPr marL="236434"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814563" algn="l"/>
              </a:tabLst>
              <a:defRPr sz="2000" kern="1200" spc="-51" baseline="0">
                <a:gradFill>
                  <a:gsLst>
                    <a:gs pos="100000">
                      <a:schemeClr val="tx1"/>
                    </a:gs>
                    <a:gs pos="0">
                      <a:schemeClr val="tx1"/>
                    </a:gs>
                  </a:gsLst>
                  <a:lin ang="5400000" scaled="0"/>
                </a:gradFill>
                <a:latin typeface="+mn-lt"/>
                <a:ea typeface="+mn-ea"/>
                <a:cs typeface="+mn-cs"/>
              </a:defRPr>
            </a:lvl3pPr>
            <a:lvl4pPr marL="46639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1800" kern="1200" spc="-51" baseline="0">
                <a:gradFill>
                  <a:gsLst>
                    <a:gs pos="100000">
                      <a:schemeClr val="tx1"/>
                    </a:gs>
                    <a:gs pos="0">
                      <a:schemeClr val="tx1"/>
                    </a:gs>
                  </a:gsLst>
                  <a:lin ang="5400000" scaled="0"/>
                </a:gradFill>
                <a:latin typeface="+mn-lt"/>
                <a:ea typeface="+mn-ea"/>
                <a:cs typeface="+mn-cs"/>
              </a:defRPr>
            </a:lvl4pPr>
            <a:lvl5pPr marL="707682"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1280953" algn="l"/>
              </a:tabLst>
              <a:defRPr sz="1800" kern="1200" spc="-51" baseline="0">
                <a:gradFill>
                  <a:gsLst>
                    <a:gs pos="100000">
                      <a:schemeClr val="tx1"/>
                    </a:gs>
                    <a:gs pos="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1961"/>
              </a:spcBef>
              <a:spcAft>
                <a:spcPts val="0"/>
              </a:spcAft>
              <a:buClrTx/>
              <a:buSzPct val="90000"/>
              <a:buFont typeface="Arial" pitchFamily="34" charset="0"/>
              <a:buNone/>
              <a:tabLst/>
              <a:defRPr/>
            </a:pPr>
            <a:r>
              <a:rPr kumimoji="0" lang="en-US" sz="1000" b="0" i="0" u="none" strike="noStrike" kern="1200" cap="none" spc="0" normalizeH="0" baseline="0" noProof="0">
                <a:ln>
                  <a:noFill/>
                </a:ln>
                <a:solidFill>
                  <a:schemeClr val="tx1"/>
                </a:solidFill>
                <a:effectLst/>
                <a:uLnTx/>
                <a:uFillTx/>
                <a:latin typeface="Segoe UI" panose="020B0502040204020203" pitchFamily="34" charset="0"/>
                <a:ea typeface="+mn-ea"/>
                <a:cs typeface="Segoe UI" panose="020B0502040204020203" pitchFamily="34" charset="0"/>
              </a:rPr>
              <a:t>Gateway</a:t>
            </a:r>
          </a:p>
        </p:txBody>
      </p:sp>
      <p:sp>
        <p:nvSpPr>
          <p:cNvPr id="27" name="Text Placeholder 2">
            <a:extLst>
              <a:ext uri="{FF2B5EF4-FFF2-40B4-BE49-F238E27FC236}">
                <a16:creationId xmlns:a16="http://schemas.microsoft.com/office/drawing/2014/main" id="{DB9F1D7E-593A-4225-87E4-F76B199352EA}"/>
              </a:ext>
            </a:extLst>
          </p:cNvPr>
          <p:cNvSpPr txBox="1">
            <a:spLocks/>
          </p:cNvSpPr>
          <p:nvPr/>
        </p:nvSpPr>
        <p:spPr>
          <a:xfrm>
            <a:off x="7831514" y="2766760"/>
            <a:ext cx="1146489" cy="153888"/>
          </a:xfrm>
          <a:prstGeom prst="rect">
            <a:avLst/>
          </a:prstGeom>
        </p:spPr>
        <p:txBody>
          <a:bodyPr vert="horz" wrap="square" lIns="0" tIns="0" rIns="0" bIns="0" rtlCol="0">
            <a:spAutoFit/>
          </a:bodyPr>
          <a:lstStyle>
            <a:lvl1pPr marL="0" marR="0" indent="0" algn="l" defTabSz="932742" rtl="0" eaLnBrk="1" fontAlgn="auto" latinLnBrk="0" hangingPunct="1">
              <a:lnSpc>
                <a:spcPct val="90000"/>
              </a:lnSpc>
              <a:spcBef>
                <a:spcPts val="2448"/>
              </a:spcBef>
              <a:spcAft>
                <a:spcPts val="0"/>
              </a:spcAft>
              <a:buClrTx/>
              <a:buSzPct val="90000"/>
              <a:buFont typeface="Arial" pitchFamily="34" charset="0"/>
              <a:buNone/>
              <a:tabLst/>
              <a:defRPr sz="4000" kern="1200" spc="-71" baseline="0">
                <a:gradFill>
                  <a:gsLst>
                    <a:gs pos="100000">
                      <a:schemeClr val="tx1"/>
                    </a:gs>
                    <a:gs pos="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2000" kern="1200" spc="-51" baseline="0">
                <a:gradFill>
                  <a:gsLst>
                    <a:gs pos="100000">
                      <a:schemeClr val="tx1"/>
                    </a:gs>
                    <a:gs pos="0">
                      <a:schemeClr val="tx1"/>
                    </a:gs>
                  </a:gsLst>
                  <a:lin ang="5400000" scaled="0"/>
                </a:gradFill>
                <a:latin typeface="+mn-lt"/>
                <a:ea typeface="+mn-ea"/>
                <a:cs typeface="+mn-cs"/>
              </a:defRPr>
            </a:lvl2pPr>
            <a:lvl3pPr marL="236434"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814563" algn="l"/>
              </a:tabLst>
              <a:defRPr sz="2000" kern="1200" spc="-51" baseline="0">
                <a:gradFill>
                  <a:gsLst>
                    <a:gs pos="100000">
                      <a:schemeClr val="tx1"/>
                    </a:gs>
                    <a:gs pos="0">
                      <a:schemeClr val="tx1"/>
                    </a:gs>
                  </a:gsLst>
                  <a:lin ang="5400000" scaled="0"/>
                </a:gradFill>
                <a:latin typeface="+mn-lt"/>
                <a:ea typeface="+mn-ea"/>
                <a:cs typeface="+mn-cs"/>
              </a:defRPr>
            </a:lvl3pPr>
            <a:lvl4pPr marL="46639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1800" kern="1200" spc="-51" baseline="0">
                <a:gradFill>
                  <a:gsLst>
                    <a:gs pos="100000">
                      <a:schemeClr val="tx1"/>
                    </a:gs>
                    <a:gs pos="0">
                      <a:schemeClr val="tx1"/>
                    </a:gs>
                  </a:gsLst>
                  <a:lin ang="5400000" scaled="0"/>
                </a:gradFill>
                <a:latin typeface="+mn-lt"/>
                <a:ea typeface="+mn-ea"/>
                <a:cs typeface="+mn-cs"/>
              </a:defRPr>
            </a:lvl4pPr>
            <a:lvl5pPr marL="707682"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1280953" algn="l"/>
              </a:tabLst>
              <a:defRPr sz="1800" kern="1200" spc="-51" baseline="0">
                <a:gradFill>
                  <a:gsLst>
                    <a:gs pos="100000">
                      <a:schemeClr val="tx1"/>
                    </a:gs>
                    <a:gs pos="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1961"/>
              </a:spcBef>
              <a:spcAft>
                <a:spcPts val="0"/>
              </a:spcAft>
              <a:buClrTx/>
              <a:buSzPct val="90000"/>
              <a:buFont typeface="Arial" pitchFamily="34" charset="0"/>
              <a:buNone/>
              <a:tabLst/>
              <a:defRPr/>
            </a:pPr>
            <a:r>
              <a:rPr kumimoji="0" lang="en-US" sz="1000" b="0" i="0" u="none" strike="noStrike" kern="1200" cap="none" spc="0" normalizeH="0" baseline="0" noProof="0" dirty="0">
                <a:ln>
                  <a:noFill/>
                </a:ln>
                <a:solidFill>
                  <a:schemeClr val="tx1"/>
                </a:solidFill>
                <a:effectLst/>
                <a:uLnTx/>
                <a:uFillTx/>
                <a:latin typeface="Segoe UI" panose="020B0502040204020203" pitchFamily="34" charset="0"/>
                <a:ea typeface="+mn-ea"/>
                <a:cs typeface="Segoe UI" panose="020B0502040204020203" pitchFamily="34" charset="0"/>
              </a:rPr>
              <a:t>Management</a:t>
            </a:r>
          </a:p>
        </p:txBody>
      </p:sp>
      <p:sp>
        <p:nvSpPr>
          <p:cNvPr id="28" name="Text Placeholder 2">
            <a:extLst>
              <a:ext uri="{FF2B5EF4-FFF2-40B4-BE49-F238E27FC236}">
                <a16:creationId xmlns:a16="http://schemas.microsoft.com/office/drawing/2014/main" id="{AC56B194-14A7-4494-8D0F-99A46FEFE5CE}"/>
              </a:ext>
            </a:extLst>
          </p:cNvPr>
          <p:cNvSpPr txBox="1">
            <a:spLocks/>
          </p:cNvSpPr>
          <p:nvPr/>
        </p:nvSpPr>
        <p:spPr>
          <a:xfrm>
            <a:off x="9164563" y="2766760"/>
            <a:ext cx="962707" cy="153888"/>
          </a:xfrm>
          <a:prstGeom prst="rect">
            <a:avLst/>
          </a:prstGeom>
        </p:spPr>
        <p:txBody>
          <a:bodyPr vert="horz" wrap="square" lIns="0" tIns="0" rIns="0" bIns="0" rtlCol="0">
            <a:spAutoFit/>
          </a:bodyPr>
          <a:lstStyle>
            <a:lvl1pPr marL="0" marR="0" indent="0" algn="l" defTabSz="932742" rtl="0" eaLnBrk="1" fontAlgn="auto" latinLnBrk="0" hangingPunct="1">
              <a:lnSpc>
                <a:spcPct val="90000"/>
              </a:lnSpc>
              <a:spcBef>
                <a:spcPts val="2448"/>
              </a:spcBef>
              <a:spcAft>
                <a:spcPts val="0"/>
              </a:spcAft>
              <a:buClrTx/>
              <a:buSzPct val="90000"/>
              <a:buFont typeface="Arial" pitchFamily="34" charset="0"/>
              <a:buNone/>
              <a:tabLst/>
              <a:defRPr sz="4000" kern="1200" spc="-71" baseline="0">
                <a:gradFill>
                  <a:gsLst>
                    <a:gs pos="100000">
                      <a:schemeClr val="tx1"/>
                    </a:gs>
                    <a:gs pos="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2000" kern="1200" spc="-51" baseline="0">
                <a:gradFill>
                  <a:gsLst>
                    <a:gs pos="100000">
                      <a:schemeClr val="tx1"/>
                    </a:gs>
                    <a:gs pos="0">
                      <a:schemeClr val="tx1"/>
                    </a:gs>
                  </a:gsLst>
                  <a:lin ang="5400000" scaled="0"/>
                </a:gradFill>
                <a:latin typeface="+mn-lt"/>
                <a:ea typeface="+mn-ea"/>
                <a:cs typeface="+mn-cs"/>
              </a:defRPr>
            </a:lvl2pPr>
            <a:lvl3pPr marL="236434"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814563" algn="l"/>
              </a:tabLst>
              <a:defRPr sz="2000" kern="1200" spc="-51" baseline="0">
                <a:gradFill>
                  <a:gsLst>
                    <a:gs pos="100000">
                      <a:schemeClr val="tx1"/>
                    </a:gs>
                    <a:gs pos="0">
                      <a:schemeClr val="tx1"/>
                    </a:gs>
                  </a:gsLst>
                  <a:lin ang="5400000" scaled="0"/>
                </a:gradFill>
                <a:latin typeface="+mn-lt"/>
                <a:ea typeface="+mn-ea"/>
                <a:cs typeface="+mn-cs"/>
              </a:defRPr>
            </a:lvl3pPr>
            <a:lvl4pPr marL="46639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1800" kern="1200" spc="-51" baseline="0">
                <a:gradFill>
                  <a:gsLst>
                    <a:gs pos="100000">
                      <a:schemeClr val="tx1"/>
                    </a:gs>
                    <a:gs pos="0">
                      <a:schemeClr val="tx1"/>
                    </a:gs>
                  </a:gsLst>
                  <a:lin ang="5400000" scaled="0"/>
                </a:gradFill>
                <a:latin typeface="+mn-lt"/>
                <a:ea typeface="+mn-ea"/>
                <a:cs typeface="+mn-cs"/>
              </a:defRPr>
            </a:lvl4pPr>
            <a:lvl5pPr marL="707682"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1280953" algn="l"/>
              </a:tabLst>
              <a:defRPr sz="1800" kern="1200" spc="-51" baseline="0">
                <a:gradFill>
                  <a:gsLst>
                    <a:gs pos="100000">
                      <a:schemeClr val="tx1"/>
                    </a:gs>
                    <a:gs pos="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1961"/>
              </a:spcBef>
              <a:spcAft>
                <a:spcPts val="0"/>
              </a:spcAft>
              <a:buClrTx/>
              <a:buSzPct val="90000"/>
              <a:buFont typeface="Arial" pitchFamily="34" charset="0"/>
              <a:buNone/>
              <a:tabLst/>
              <a:defRPr/>
            </a:pPr>
            <a:r>
              <a:rPr kumimoji="0" lang="en-US" sz="1000" b="0" i="0" u="none" strike="noStrike" kern="1200" cap="none" spc="0" normalizeH="0" baseline="0" noProof="0" dirty="0">
                <a:ln>
                  <a:noFill/>
                </a:ln>
                <a:solidFill>
                  <a:schemeClr val="tx1"/>
                </a:solidFill>
                <a:effectLst/>
                <a:uLnTx/>
                <a:uFillTx/>
                <a:latin typeface="Segoe UI" panose="020B0502040204020203" pitchFamily="34" charset="0"/>
                <a:ea typeface="+mn-ea"/>
                <a:cs typeface="Segoe UI" panose="020B0502040204020203" pitchFamily="34" charset="0"/>
              </a:rPr>
              <a:t>Broker</a:t>
            </a:r>
          </a:p>
        </p:txBody>
      </p:sp>
      <p:sp>
        <p:nvSpPr>
          <p:cNvPr id="29" name="Text Placeholder 2">
            <a:extLst>
              <a:ext uri="{FF2B5EF4-FFF2-40B4-BE49-F238E27FC236}">
                <a16:creationId xmlns:a16="http://schemas.microsoft.com/office/drawing/2014/main" id="{89781219-0EC4-4FA2-925A-C927011F5B65}"/>
              </a:ext>
            </a:extLst>
          </p:cNvPr>
          <p:cNvSpPr txBox="1">
            <a:spLocks/>
          </p:cNvSpPr>
          <p:nvPr/>
        </p:nvSpPr>
        <p:spPr>
          <a:xfrm>
            <a:off x="10319015" y="2766760"/>
            <a:ext cx="1353102" cy="153888"/>
          </a:xfrm>
          <a:prstGeom prst="rect">
            <a:avLst/>
          </a:prstGeom>
        </p:spPr>
        <p:txBody>
          <a:bodyPr vert="horz" wrap="square" lIns="0" tIns="0" rIns="0" bIns="0" rtlCol="0">
            <a:spAutoFit/>
          </a:bodyPr>
          <a:lstStyle>
            <a:lvl1pPr marL="0" marR="0" indent="0" algn="l" defTabSz="932742" rtl="0" eaLnBrk="1" fontAlgn="auto" latinLnBrk="0" hangingPunct="1">
              <a:lnSpc>
                <a:spcPct val="90000"/>
              </a:lnSpc>
              <a:spcBef>
                <a:spcPts val="2448"/>
              </a:spcBef>
              <a:spcAft>
                <a:spcPts val="0"/>
              </a:spcAft>
              <a:buClrTx/>
              <a:buSzPct val="90000"/>
              <a:buFont typeface="Arial" pitchFamily="34" charset="0"/>
              <a:buNone/>
              <a:tabLst/>
              <a:defRPr sz="4000" kern="1200" spc="-71" baseline="0">
                <a:gradFill>
                  <a:gsLst>
                    <a:gs pos="100000">
                      <a:schemeClr val="tx1"/>
                    </a:gs>
                    <a:gs pos="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2000" kern="1200" spc="-51" baseline="0">
                <a:gradFill>
                  <a:gsLst>
                    <a:gs pos="100000">
                      <a:schemeClr val="tx1"/>
                    </a:gs>
                    <a:gs pos="0">
                      <a:schemeClr val="tx1"/>
                    </a:gs>
                  </a:gsLst>
                  <a:lin ang="5400000" scaled="0"/>
                </a:gradFill>
                <a:latin typeface="+mn-lt"/>
                <a:ea typeface="+mn-ea"/>
                <a:cs typeface="+mn-cs"/>
              </a:defRPr>
            </a:lvl2pPr>
            <a:lvl3pPr marL="236434"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814563" algn="l"/>
              </a:tabLst>
              <a:defRPr sz="2000" kern="1200" spc="-51" baseline="0">
                <a:gradFill>
                  <a:gsLst>
                    <a:gs pos="100000">
                      <a:schemeClr val="tx1"/>
                    </a:gs>
                    <a:gs pos="0">
                      <a:schemeClr val="tx1"/>
                    </a:gs>
                  </a:gsLst>
                  <a:lin ang="5400000" scaled="0"/>
                </a:gradFill>
                <a:latin typeface="+mn-lt"/>
                <a:ea typeface="+mn-ea"/>
                <a:cs typeface="+mn-cs"/>
              </a:defRPr>
            </a:lvl3pPr>
            <a:lvl4pPr marL="466390" marR="0" indent="0" algn="l" defTabSz="932742" rtl="0" eaLnBrk="1" fontAlgn="auto" latinLnBrk="0" hangingPunct="1">
              <a:lnSpc>
                <a:spcPct val="90000"/>
              </a:lnSpc>
              <a:spcBef>
                <a:spcPct val="20000"/>
              </a:spcBef>
              <a:spcAft>
                <a:spcPts val="0"/>
              </a:spcAft>
              <a:buClrTx/>
              <a:buSzPct val="90000"/>
              <a:buFont typeface="Wingdings" pitchFamily="2" charset="2"/>
              <a:buNone/>
              <a:tabLst/>
              <a:defRPr sz="1800" kern="1200" spc="-51" baseline="0">
                <a:gradFill>
                  <a:gsLst>
                    <a:gs pos="100000">
                      <a:schemeClr val="tx1"/>
                    </a:gs>
                    <a:gs pos="0">
                      <a:schemeClr val="tx1"/>
                    </a:gs>
                  </a:gsLst>
                  <a:lin ang="5400000" scaled="0"/>
                </a:gradFill>
                <a:latin typeface="+mn-lt"/>
                <a:ea typeface="+mn-ea"/>
                <a:cs typeface="+mn-cs"/>
              </a:defRPr>
            </a:lvl4pPr>
            <a:lvl5pPr marL="707682" marR="0" indent="0" algn="l" defTabSz="932742" rtl="0" eaLnBrk="1" fontAlgn="auto" latinLnBrk="0" hangingPunct="1">
              <a:lnSpc>
                <a:spcPct val="90000"/>
              </a:lnSpc>
              <a:spcBef>
                <a:spcPct val="20000"/>
              </a:spcBef>
              <a:spcAft>
                <a:spcPts val="0"/>
              </a:spcAft>
              <a:buClrTx/>
              <a:buSzPct val="90000"/>
              <a:buFont typeface="Wingdings" pitchFamily="2" charset="2"/>
              <a:buNone/>
              <a:tabLst>
                <a:tab pos="1280953" algn="l"/>
              </a:tabLst>
              <a:defRPr sz="1800" kern="1200" spc="-51" baseline="0">
                <a:gradFill>
                  <a:gsLst>
                    <a:gs pos="100000">
                      <a:schemeClr val="tx1"/>
                    </a:gs>
                    <a:gs pos="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1961"/>
              </a:spcBef>
              <a:spcAft>
                <a:spcPts val="0"/>
              </a:spcAft>
              <a:buClrTx/>
              <a:buSzPct val="90000"/>
              <a:buFont typeface="Arial" pitchFamily="34" charset="0"/>
              <a:buNone/>
              <a:tabLst/>
              <a:defRPr/>
            </a:pPr>
            <a:r>
              <a:rPr kumimoji="0" lang="en-US" sz="1000" b="0" i="0" u="none" strike="noStrike" kern="1200" cap="none" spc="0" normalizeH="0" baseline="0" noProof="0">
                <a:ln>
                  <a:noFill/>
                </a:ln>
                <a:solidFill>
                  <a:schemeClr val="tx1"/>
                </a:solidFill>
                <a:effectLst/>
                <a:uLnTx/>
                <a:uFillTx/>
                <a:latin typeface="Segoe UI" panose="020B0502040204020203" pitchFamily="34" charset="0"/>
                <a:ea typeface="+mn-ea"/>
                <a:cs typeface="Segoe UI" panose="020B0502040204020203" pitchFamily="34" charset="0"/>
              </a:rPr>
              <a:t>Load balancing</a:t>
            </a:r>
          </a:p>
        </p:txBody>
      </p:sp>
      <p:sp>
        <p:nvSpPr>
          <p:cNvPr id="33" name="TextBox 32">
            <a:extLst>
              <a:ext uri="{FF2B5EF4-FFF2-40B4-BE49-F238E27FC236}">
                <a16:creationId xmlns:a16="http://schemas.microsoft.com/office/drawing/2014/main" id="{C33C5220-3292-4A69-9B47-BCAC9251EB03}"/>
              </a:ext>
            </a:extLst>
          </p:cNvPr>
          <p:cNvSpPr txBox="1"/>
          <p:nvPr/>
        </p:nvSpPr>
        <p:spPr>
          <a:xfrm>
            <a:off x="7588656" y="1037146"/>
            <a:ext cx="1650594" cy="166199"/>
          </a:xfrm>
          <a:prstGeom prst="rect">
            <a:avLst/>
          </a:prstGeom>
          <a:solidFill>
            <a:srgbClr val="FFFFFF"/>
          </a:solidFill>
        </p:spPr>
        <p:txBody>
          <a:bodyPr wrap="square" lIns="0" tIns="0" rIns="0" bIns="0" rtlCol="0">
            <a:spAutoFit/>
          </a:bodyPr>
          <a:lstStyle/>
          <a:p>
            <a:pPr marL="0" marR="0" lvl="0" indent="0" algn="ctr" defTabSz="932742" rtl="0" eaLnBrk="1" fontAlgn="auto" latinLnBrk="0" hangingPunct="1">
              <a:lnSpc>
                <a:spcPct val="90000"/>
              </a:lnSpc>
              <a:spcBef>
                <a:spcPts val="0"/>
              </a:spcBef>
              <a:spcAft>
                <a:spcPts val="0"/>
              </a:spcAft>
              <a:buClrTx/>
              <a:buSzTx/>
              <a:buFontTx/>
              <a:buNone/>
              <a:tabLst/>
              <a:defRPr/>
            </a:pPr>
            <a:r>
              <a:rPr kumimoji="0" lang="en-US" sz="1200" b="0" i="0" u="none" strike="noStrike" kern="1200" cap="none" spc="0" normalizeH="0" baseline="0" noProof="0" dirty="0">
                <a:ln>
                  <a:noFill/>
                </a:ln>
                <a:effectLst/>
                <a:uLnTx/>
                <a:uFillTx/>
                <a:latin typeface="Segoe UI"/>
                <a:ea typeface="+mn-ea"/>
                <a:cs typeface="+mn-cs"/>
              </a:rPr>
              <a:t>Managed by Microsoft </a:t>
            </a:r>
          </a:p>
        </p:txBody>
      </p:sp>
      <p:sp>
        <p:nvSpPr>
          <p:cNvPr id="3" name="Rectangle 2">
            <a:extLst>
              <a:ext uri="{FF2B5EF4-FFF2-40B4-BE49-F238E27FC236}">
                <a16:creationId xmlns:a16="http://schemas.microsoft.com/office/drawing/2014/main" id="{BB5E21E1-49E9-4636-B306-504AEF159BBD}"/>
              </a:ext>
            </a:extLst>
          </p:cNvPr>
          <p:cNvSpPr/>
          <p:nvPr/>
        </p:nvSpPr>
        <p:spPr bwMode="auto">
          <a:xfrm>
            <a:off x="442913" y="1722879"/>
            <a:ext cx="6472237" cy="729809"/>
          </a:xfrm>
          <a:prstGeom prst="rect">
            <a:avLst/>
          </a:prstGeom>
          <a:solidFill>
            <a:schemeClr val="accent1"/>
          </a:solidFill>
          <a:ln w="63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lvl="0" defTabSz="932472" fontAlgn="base">
              <a:lnSpc>
                <a:spcPct val="90000"/>
              </a:lnSpc>
              <a:spcBef>
                <a:spcPts val="800"/>
              </a:spcBef>
            </a:pPr>
            <a:r>
              <a:rPr lang="en-US" sz="2400" dirty="0">
                <a:solidFill>
                  <a:schemeClr val="bg1"/>
                </a:solidFill>
                <a:cs typeface="Segoe UI" pitchFamily="34" charset="0"/>
              </a:rPr>
              <a:t>High Level Architecture</a:t>
            </a:r>
            <a:endParaRPr lang="en-US" sz="2400" dirty="0">
              <a:solidFill>
                <a:schemeClr val="bg1"/>
              </a:solidFill>
            </a:endParaRPr>
          </a:p>
        </p:txBody>
      </p:sp>
    </p:spTree>
    <p:extLst>
      <p:ext uri="{BB962C8B-B14F-4D97-AF65-F5344CB8AC3E}">
        <p14:creationId xmlns:p14="http://schemas.microsoft.com/office/powerpoint/2010/main" val="4053372393"/>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6A448-B625-457B-B8E3-7EB67F99E95A}"/>
              </a:ext>
            </a:extLst>
          </p:cNvPr>
          <p:cNvSpPr>
            <a:spLocks noGrp="1"/>
          </p:cNvSpPr>
          <p:nvPr>
            <p:ph type="title"/>
          </p:nvPr>
        </p:nvSpPr>
        <p:spPr/>
        <p:txBody>
          <a:bodyPr/>
          <a:lstStyle/>
          <a:p>
            <a:r>
              <a:rPr lang="en-US" dirty="0">
                <a:solidFill>
                  <a:schemeClr val="tx1"/>
                </a:solidFill>
              </a:rPr>
              <a:t>Windows Virtual Desktop and Citrix: Architectural Guidance </a:t>
            </a:r>
          </a:p>
        </p:txBody>
      </p:sp>
      <p:sp>
        <p:nvSpPr>
          <p:cNvPr id="7" name="Rectangle 6">
            <a:extLst>
              <a:ext uri="{FF2B5EF4-FFF2-40B4-BE49-F238E27FC236}">
                <a16:creationId xmlns:a16="http://schemas.microsoft.com/office/drawing/2014/main" id="{F8FB072B-EFA6-486C-8BCB-450AD6BD7FEF}"/>
              </a:ext>
            </a:extLst>
          </p:cNvPr>
          <p:cNvSpPr/>
          <p:nvPr/>
        </p:nvSpPr>
        <p:spPr>
          <a:xfrm>
            <a:off x="444940" y="1282709"/>
            <a:ext cx="11563350" cy="950969"/>
          </a:xfrm>
          <a:prstGeom prst="rect">
            <a:avLst/>
          </a:prstGeom>
        </p:spPr>
        <p:txBody>
          <a:bodyPr wrap="square" lIns="0" tIns="0" rIns="0" bIns="0">
            <a:noAutofit/>
          </a:bodyPr>
          <a:lstStyle/>
          <a:p>
            <a:pPr lvl="0" defTabSz="932472" fontAlgn="base">
              <a:spcBef>
                <a:spcPts val="600"/>
              </a:spcBef>
            </a:pPr>
            <a:r>
              <a:rPr lang="en-US" sz="1600" dirty="0">
                <a:solidFill>
                  <a:srgbClr val="0078D7"/>
                </a:solidFill>
                <a:latin typeface="+mj-lt"/>
                <a:cs typeface="Segoe UI" pitchFamily="34" charset="0"/>
              </a:rPr>
              <a:t>Option 1: </a:t>
            </a:r>
            <a:r>
              <a:rPr lang="en-US" sz="1600" dirty="0">
                <a:solidFill>
                  <a:srgbClr val="0078D7"/>
                </a:solidFill>
                <a:cs typeface="Segoe UI" pitchFamily="34" charset="0"/>
              </a:rPr>
              <a:t>Use full Windows Virtual Desktop with Citrix Workspace to aggregate resource feeds from Windows Virtual Desktop and Citrix on-premises and cloud deployments</a:t>
            </a:r>
          </a:p>
          <a:p>
            <a:pPr defTabSz="932472" fontAlgn="base">
              <a:spcBef>
                <a:spcPts val="600"/>
              </a:spcBef>
            </a:pPr>
            <a:r>
              <a:rPr lang="en-US" sz="1600" dirty="0">
                <a:solidFill>
                  <a:srgbClr val="0078D7"/>
                </a:solidFill>
                <a:latin typeface="+mj-lt"/>
                <a:cs typeface="Segoe UI" pitchFamily="34" charset="0"/>
              </a:rPr>
              <a:t>Option 2: </a:t>
            </a:r>
            <a:r>
              <a:rPr lang="en-US" sz="1600" dirty="0">
                <a:solidFill>
                  <a:srgbClr val="0078D7"/>
                </a:solidFill>
                <a:cs typeface="Segoe UI" pitchFamily="34" charset="0"/>
              </a:rPr>
              <a:t>Use Windows Virtual Desktop with Windows 10 multi-session capabilities, Profile Container, and Office 365 Container with Citrix clients, agents, and management plane services</a:t>
            </a:r>
          </a:p>
        </p:txBody>
      </p:sp>
      <p:sp>
        <p:nvSpPr>
          <p:cNvPr id="102" name="Rectangle 101">
            <a:extLst>
              <a:ext uri="{FF2B5EF4-FFF2-40B4-BE49-F238E27FC236}">
                <a16:creationId xmlns:a16="http://schemas.microsoft.com/office/drawing/2014/main" id="{213CA39D-13AE-446D-8BC6-23FDB88F0C9C}"/>
              </a:ext>
            </a:extLst>
          </p:cNvPr>
          <p:cNvSpPr/>
          <p:nvPr/>
        </p:nvSpPr>
        <p:spPr bwMode="auto">
          <a:xfrm>
            <a:off x="3640009" y="2692605"/>
            <a:ext cx="3919032" cy="3982255"/>
          </a:xfrm>
          <a:prstGeom prst="rect">
            <a:avLst/>
          </a:prstGeom>
          <a:noFill/>
          <a:ln w="12700">
            <a:solidFill>
              <a:srgbClr val="3675D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6521" tIns="186521" rIns="186521" bIns="47565" numCol="1" spcCol="0" rtlCol="0" fromWordArt="0" anchor="t" anchorCtr="0" forceAA="0" compatLnSpc="1">
            <a:prstTxWarp prst="textNoShape">
              <a:avLst/>
            </a:prstTxWarp>
            <a:noAutofit/>
          </a:bodyPr>
          <a:lstStyle/>
          <a:p>
            <a:pPr marL="0" marR="0" lvl="0" indent="0" algn="ctr" defTabSz="878223" rtl="0" eaLnBrk="1" fontAlgn="auto" latinLnBrk="0" hangingPunct="1">
              <a:lnSpc>
                <a:spcPct val="100000"/>
              </a:lnSpc>
              <a:spcBef>
                <a:spcPts val="0"/>
              </a:spcBef>
              <a:spcAft>
                <a:spcPts val="0"/>
              </a:spcAft>
              <a:buClrTx/>
              <a:buSzTx/>
              <a:buFontTx/>
              <a:buNone/>
              <a:tabLst/>
              <a:defRPr/>
            </a:pPr>
            <a:endParaRPr kumimoji="0" lang="en-US" sz="1632" b="0" i="0" u="none" strike="noStrike" kern="1200" cap="none" spc="0" normalizeH="0" baseline="0" noProof="0">
              <a:ln>
                <a:noFill/>
              </a:ln>
              <a:solidFill>
                <a:srgbClr val="505050"/>
              </a:solidFill>
              <a:effectLst/>
              <a:uLnTx/>
              <a:uFillTx/>
              <a:latin typeface="Segoe Pro Semibold" panose="020B0702040504020203" pitchFamily="34" charset="0"/>
              <a:ea typeface="+mn-ea"/>
              <a:cs typeface="Segoe UI Light"/>
            </a:endParaRPr>
          </a:p>
        </p:txBody>
      </p:sp>
      <p:sp>
        <p:nvSpPr>
          <p:cNvPr id="123" name="Rectangle 122">
            <a:extLst>
              <a:ext uri="{FF2B5EF4-FFF2-40B4-BE49-F238E27FC236}">
                <a16:creationId xmlns:a16="http://schemas.microsoft.com/office/drawing/2014/main" id="{DFED2F48-2FA7-410C-802A-D7C4610C322B}"/>
              </a:ext>
            </a:extLst>
          </p:cNvPr>
          <p:cNvSpPr/>
          <p:nvPr/>
        </p:nvSpPr>
        <p:spPr bwMode="auto">
          <a:xfrm>
            <a:off x="3800279" y="3574395"/>
            <a:ext cx="3602736" cy="2689517"/>
          </a:xfrm>
          <a:prstGeom prst="rect">
            <a:avLst/>
          </a:prstGeom>
          <a:solidFill>
            <a:srgbClr val="767676"/>
          </a:solidFill>
          <a:ln w="10795" cap="flat" cmpd="sng" algn="ctr">
            <a:noFill/>
            <a:prstDash val="solid"/>
          </a:ln>
          <a:effectLst/>
        </p:spPr>
        <p:txBody>
          <a:bodyPr rot="0" spcFirstLastPara="0" vertOverflow="overflow" horzOverflow="overflow" vert="horz" wrap="square" lIns="559562" tIns="139891" rIns="0" bIns="47558" numCol="1" spcCol="0" rtlCol="0" fromWordArt="0" anchor="t" anchorCtr="0" forceAA="0" compatLnSpc="1">
            <a:prstTxWarp prst="textNoShape">
              <a:avLst/>
            </a:prstTxWarp>
            <a:noAutofit/>
          </a:bodyPr>
          <a:lstStyle/>
          <a:p>
            <a:pPr marL="0" marR="0" lvl="0" indent="0" algn="l" defTabSz="950846" rtl="0" eaLnBrk="1" fontAlgn="base" latinLnBrk="0" hangingPunct="1">
              <a:lnSpc>
                <a:spcPct val="100000"/>
              </a:lnSpc>
              <a:spcBef>
                <a:spcPct val="0"/>
              </a:spcBef>
              <a:spcAft>
                <a:spcPct val="0"/>
              </a:spcAft>
              <a:buClrTx/>
              <a:buSzTx/>
              <a:buFontTx/>
              <a:buNone/>
              <a:tabLst/>
              <a:defRPr/>
            </a:pPr>
            <a:r>
              <a:rPr kumimoji="0" lang="en-US" sz="1428" b="0" i="0" u="none" strike="noStrike" kern="1200" cap="none" spc="0" normalizeH="0" baseline="0" noProof="0">
                <a:ln>
                  <a:noFill/>
                </a:ln>
                <a:solidFill>
                  <a:srgbClr val="EFEFEF"/>
                </a:solidFill>
                <a:effectLst/>
                <a:uLnTx/>
                <a:uFillTx/>
                <a:latin typeface="Segoe Pro Semibold" panose="020B0702040504020203" pitchFamily="34" charset="0"/>
                <a:ea typeface="+mn-ea"/>
                <a:cs typeface="Segoe UI Light"/>
              </a:rPr>
              <a:t>Windows</a:t>
            </a:r>
            <a:r>
              <a:rPr kumimoji="0" lang="en-US" sz="1428" b="0" i="0" u="none" strike="noStrike" kern="1200" cap="none" spc="0" normalizeH="0" baseline="0" noProof="0">
                <a:ln>
                  <a:noFill/>
                </a:ln>
                <a:solidFill>
                  <a:srgbClr val="505050"/>
                </a:solidFill>
                <a:effectLst/>
                <a:uLnTx/>
                <a:uFillTx/>
                <a:latin typeface="Segoe Pro Semibold" panose="020B0702040504020203" pitchFamily="34" charset="0"/>
                <a:ea typeface="+mn-ea"/>
                <a:cs typeface="Segoe UI Light"/>
              </a:rPr>
              <a:t> </a:t>
            </a:r>
            <a:r>
              <a:rPr kumimoji="0" lang="en-US" sz="1428" b="0" i="0" u="none" strike="noStrike" kern="1200" cap="none" spc="0" normalizeH="0" baseline="0" noProof="0">
                <a:ln>
                  <a:noFill/>
                </a:ln>
                <a:solidFill>
                  <a:srgbClr val="EFEFEF"/>
                </a:solidFill>
                <a:effectLst/>
                <a:uLnTx/>
                <a:uFillTx/>
                <a:latin typeface="Segoe Pro Semibold" panose="020B0702040504020203" pitchFamily="34" charset="0"/>
                <a:ea typeface="+mn-ea"/>
                <a:cs typeface="Segoe UI Light"/>
              </a:rPr>
              <a:t>Virtual</a:t>
            </a:r>
            <a:r>
              <a:rPr kumimoji="0" lang="en-US" sz="1428" b="0" i="0" u="none" strike="noStrike" kern="1200" cap="none" spc="0" normalizeH="0" baseline="0" noProof="0">
                <a:ln>
                  <a:noFill/>
                </a:ln>
                <a:solidFill>
                  <a:srgbClr val="505050"/>
                </a:solidFill>
                <a:effectLst/>
                <a:uLnTx/>
                <a:uFillTx/>
                <a:latin typeface="Segoe Pro Semibold" panose="020B0702040504020203" pitchFamily="34" charset="0"/>
                <a:ea typeface="+mn-ea"/>
                <a:cs typeface="Segoe UI Light"/>
              </a:rPr>
              <a:t> </a:t>
            </a:r>
            <a:r>
              <a:rPr kumimoji="0" lang="en-US" sz="1428" b="0" i="0" u="none" strike="noStrike" kern="1200" cap="none" spc="0" normalizeH="0" baseline="0" noProof="0">
                <a:ln>
                  <a:noFill/>
                </a:ln>
                <a:solidFill>
                  <a:srgbClr val="EFEFEF"/>
                </a:solidFill>
                <a:effectLst/>
                <a:uLnTx/>
                <a:uFillTx/>
                <a:latin typeface="Segoe Pro Semibold" panose="020B0702040504020203" pitchFamily="34" charset="0"/>
                <a:ea typeface="+mn-ea"/>
                <a:cs typeface="Segoe UI Light"/>
              </a:rPr>
              <a:t>Desktop</a:t>
            </a:r>
            <a:r>
              <a:rPr kumimoji="0" lang="en-US" sz="1428" b="0" i="0" u="none" strike="noStrike" kern="1200" cap="none" spc="0" normalizeH="0" baseline="0" noProof="0">
                <a:ln>
                  <a:noFill/>
                </a:ln>
                <a:solidFill>
                  <a:srgbClr val="505050"/>
                </a:solidFill>
                <a:effectLst/>
                <a:uLnTx/>
                <a:uFillTx/>
                <a:latin typeface="Segoe Pro Semibold" panose="020B0702040504020203" pitchFamily="34" charset="0"/>
                <a:ea typeface="+mn-ea"/>
                <a:cs typeface="Segoe UI Light"/>
              </a:rPr>
              <a:t> </a:t>
            </a:r>
            <a:r>
              <a:rPr kumimoji="0" lang="en-US" sz="1428" b="0" i="0" u="none" strike="noStrike" kern="1200" cap="none" spc="0" normalizeH="0" baseline="0" noProof="0">
                <a:ln>
                  <a:noFill/>
                </a:ln>
                <a:solidFill>
                  <a:srgbClr val="EFEFEF"/>
                </a:solidFill>
                <a:effectLst/>
                <a:uLnTx/>
                <a:uFillTx/>
                <a:latin typeface="Segoe Pro Semibold" panose="020B0702040504020203" pitchFamily="34" charset="0"/>
                <a:ea typeface="+mn-ea"/>
                <a:cs typeface="Segoe UI Light"/>
              </a:rPr>
              <a:t>services</a:t>
            </a:r>
          </a:p>
        </p:txBody>
      </p:sp>
      <p:sp>
        <p:nvSpPr>
          <p:cNvPr id="136" name="Rectangle 135">
            <a:extLst>
              <a:ext uri="{FF2B5EF4-FFF2-40B4-BE49-F238E27FC236}">
                <a16:creationId xmlns:a16="http://schemas.microsoft.com/office/drawing/2014/main" id="{BFE7C1A8-53CE-45BD-AE7F-9C333F5A92C2}"/>
              </a:ext>
            </a:extLst>
          </p:cNvPr>
          <p:cNvSpPr/>
          <p:nvPr/>
        </p:nvSpPr>
        <p:spPr bwMode="auto">
          <a:xfrm>
            <a:off x="7700103" y="2683934"/>
            <a:ext cx="4309335" cy="3990926"/>
          </a:xfrm>
          <a:prstGeom prst="rect">
            <a:avLst/>
          </a:prstGeom>
          <a:noFill/>
          <a:ln w="6350">
            <a:solidFill>
              <a:schemeClr val="bg1">
                <a:lumMod val="75000"/>
              </a:schemeClr>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6521" tIns="186521" rIns="186521" bIns="47565" numCol="1" rtlCol="0" anchor="t" anchorCtr="0" compatLnSpc="1">
            <a:prstTxWarp prst="textNoShape">
              <a:avLst/>
            </a:prstTxWarp>
          </a:bodyPr>
          <a:lstStyle/>
          <a:p>
            <a:pPr marL="0" marR="0" lvl="0" indent="0" algn="ctr" defTabSz="878223" rtl="0" eaLnBrk="1" fontAlgn="auto" latinLnBrk="0" hangingPunct="1">
              <a:lnSpc>
                <a:spcPct val="100000"/>
              </a:lnSpc>
              <a:spcBef>
                <a:spcPts val="0"/>
              </a:spcBef>
              <a:spcAft>
                <a:spcPts val="0"/>
              </a:spcAft>
              <a:buClrTx/>
              <a:buSzTx/>
              <a:buFontTx/>
              <a:buNone/>
              <a:tabLst/>
              <a:defRPr/>
            </a:pPr>
            <a:endParaRPr kumimoji="0" lang="en-US" sz="1632" b="0" i="0" u="none" strike="noStrike" kern="1200" cap="none" spc="0" normalizeH="0" baseline="0" noProof="0">
              <a:ln>
                <a:noFill/>
              </a:ln>
              <a:solidFill>
                <a:srgbClr val="505050"/>
              </a:solidFill>
              <a:effectLst/>
              <a:uLnTx/>
              <a:uFillTx/>
              <a:latin typeface="Segoe Pro Semibold" panose="020B0702040504020203" pitchFamily="34" charset="0"/>
              <a:ea typeface="+mn-ea"/>
              <a:cs typeface="Segoe UI Light"/>
            </a:endParaRPr>
          </a:p>
        </p:txBody>
      </p:sp>
      <p:sp>
        <p:nvSpPr>
          <p:cNvPr id="137" name="Rectangle 136">
            <a:extLst>
              <a:ext uri="{FF2B5EF4-FFF2-40B4-BE49-F238E27FC236}">
                <a16:creationId xmlns:a16="http://schemas.microsoft.com/office/drawing/2014/main" id="{D1667064-A50D-47CF-9988-C6E7F81D4510}"/>
              </a:ext>
            </a:extLst>
          </p:cNvPr>
          <p:cNvSpPr/>
          <p:nvPr/>
        </p:nvSpPr>
        <p:spPr bwMode="auto">
          <a:xfrm>
            <a:off x="318239" y="2692606"/>
            <a:ext cx="2056325" cy="3982254"/>
          </a:xfrm>
          <a:prstGeom prst="rect">
            <a:avLst/>
          </a:prstGeom>
          <a:noFill/>
          <a:ln w="12700">
            <a:solidFill>
              <a:srgbClr val="3675D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6521" tIns="186521" rIns="186521" bIns="47565" numCol="1" spcCol="0" rtlCol="0" fromWordArt="0" anchor="t" anchorCtr="0" forceAA="0" compatLnSpc="1">
            <a:prstTxWarp prst="textNoShape">
              <a:avLst/>
            </a:prstTxWarp>
            <a:noAutofit/>
          </a:bodyPr>
          <a:lstStyle/>
          <a:p>
            <a:pPr marL="0" marR="0" lvl="0" indent="0" algn="ctr" defTabSz="878223"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Pro Semibold" panose="020B0702040504020203" pitchFamily="34" charset="0"/>
              <a:ea typeface="+mn-ea"/>
              <a:cs typeface="Segoe UI Light"/>
            </a:endParaRPr>
          </a:p>
        </p:txBody>
      </p:sp>
      <p:grpSp>
        <p:nvGrpSpPr>
          <p:cNvPr id="138" name="Group 137">
            <a:extLst>
              <a:ext uri="{FF2B5EF4-FFF2-40B4-BE49-F238E27FC236}">
                <a16:creationId xmlns:a16="http://schemas.microsoft.com/office/drawing/2014/main" id="{6A36FE07-B06C-4DC8-93F9-BA355405C405}"/>
              </a:ext>
            </a:extLst>
          </p:cNvPr>
          <p:cNvGrpSpPr/>
          <p:nvPr/>
        </p:nvGrpSpPr>
        <p:grpSpPr>
          <a:xfrm>
            <a:off x="5632715" y="4292117"/>
            <a:ext cx="1663622" cy="508697"/>
            <a:chOff x="7937451" y="879425"/>
            <a:chExt cx="1663622" cy="508697"/>
          </a:xfrm>
        </p:grpSpPr>
        <p:sp>
          <p:nvSpPr>
            <p:cNvPr id="139" name="Rectangle: Rounded Corners 138">
              <a:extLst>
                <a:ext uri="{FF2B5EF4-FFF2-40B4-BE49-F238E27FC236}">
                  <a16:creationId xmlns:a16="http://schemas.microsoft.com/office/drawing/2014/main" id="{0C3DDB15-780A-4A1A-A5BC-20105E29B32F}"/>
                </a:ext>
              </a:extLst>
            </p:cNvPr>
            <p:cNvSpPr/>
            <p:nvPr/>
          </p:nvSpPr>
          <p:spPr bwMode="auto">
            <a:xfrm>
              <a:off x="7937451" y="879425"/>
              <a:ext cx="1663622" cy="508697"/>
            </a:xfrm>
            <a:prstGeom prst="roundRect">
              <a:avLst/>
            </a:prstGeom>
            <a:solidFill>
              <a:srgbClr val="3675D0"/>
            </a:solidFill>
            <a:ln w="10795" cap="flat" cmpd="sng" algn="ctr">
              <a:noFill/>
              <a:prstDash val="solid"/>
            </a:ln>
            <a:effectLst/>
          </p:spPr>
          <p:txBody>
            <a:bodyPr rot="0" spcFirstLastPara="0" vertOverflow="overflow" horzOverflow="overflow" vert="horz" wrap="square" lIns="46630" tIns="47558" rIns="46630" bIns="47558" numCol="1" spcCol="0" rtlCol="0" fromWordArt="0" anchor="ctr" anchorCtr="0" forceAA="0" compatLnSpc="1">
              <a:prstTxWarp prst="textNoShape">
                <a:avLst/>
              </a:prstTxWarp>
              <a:noAutofit/>
            </a:bodyPr>
            <a:lstStyle/>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100" b="1" i="0" u="none" strike="noStrike" kern="0" cap="none" spc="0" normalizeH="0" baseline="0" noProof="0" dirty="0">
                  <a:ln>
                    <a:noFill/>
                  </a:ln>
                  <a:solidFill>
                    <a:schemeClr val="bg1"/>
                  </a:solidFill>
                  <a:effectLst/>
                  <a:uLnTx/>
                  <a:uFillTx/>
                  <a:ea typeface="+mn-ea"/>
                  <a:cs typeface="+mn-cs"/>
                </a:rPr>
                <a:t>Diagnostics</a:t>
              </a:r>
            </a:p>
          </p:txBody>
        </p:sp>
        <p:sp>
          <p:nvSpPr>
            <p:cNvPr id="140" name="algorithm" title="Icon of a heartbeat">
              <a:extLst>
                <a:ext uri="{FF2B5EF4-FFF2-40B4-BE49-F238E27FC236}">
                  <a16:creationId xmlns:a16="http://schemas.microsoft.com/office/drawing/2014/main" id="{FDDE9B60-B6F0-4D42-A9B3-2EE1DCAC4217}"/>
                </a:ext>
              </a:extLst>
            </p:cNvPr>
            <p:cNvSpPr>
              <a:spLocks noChangeAspect="1" noEditPoints="1"/>
            </p:cNvSpPr>
            <p:nvPr/>
          </p:nvSpPr>
          <p:spPr bwMode="auto">
            <a:xfrm>
              <a:off x="9136302" y="1004893"/>
              <a:ext cx="322473" cy="279164"/>
            </a:xfrm>
            <a:custGeom>
              <a:avLst/>
              <a:gdLst>
                <a:gd name="T0" fmla="*/ 0 w 349"/>
                <a:gd name="T1" fmla="*/ 148 h 302"/>
                <a:gd name="T2" fmla="*/ 78 w 349"/>
                <a:gd name="T3" fmla="*/ 148 h 302"/>
                <a:gd name="T4" fmla="*/ 127 w 349"/>
                <a:gd name="T5" fmla="*/ 0 h 302"/>
                <a:gd name="T6" fmla="*/ 204 w 349"/>
                <a:gd name="T7" fmla="*/ 302 h 302"/>
                <a:gd name="T8" fmla="*/ 265 w 349"/>
                <a:gd name="T9" fmla="*/ 50 h 302"/>
                <a:gd name="T10" fmla="*/ 288 w 349"/>
                <a:gd name="T11" fmla="*/ 148 h 302"/>
                <a:gd name="T12" fmla="*/ 335 w 349"/>
                <a:gd name="T13" fmla="*/ 148 h 302"/>
                <a:gd name="T14" fmla="*/ 335 w 349"/>
                <a:gd name="T15" fmla="*/ 148 h 302"/>
                <a:gd name="T16" fmla="*/ 342 w 349"/>
                <a:gd name="T17" fmla="*/ 155 h 302"/>
                <a:gd name="T18" fmla="*/ 349 w 349"/>
                <a:gd name="T19" fmla="*/ 148 h 302"/>
                <a:gd name="T20" fmla="*/ 342 w 349"/>
                <a:gd name="T21" fmla="*/ 140 h 302"/>
                <a:gd name="T22" fmla="*/ 335 w 349"/>
                <a:gd name="T23" fmla="*/ 148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9" h="302">
                  <a:moveTo>
                    <a:pt x="0" y="148"/>
                  </a:moveTo>
                  <a:cubicBezTo>
                    <a:pt x="78" y="148"/>
                    <a:pt x="78" y="148"/>
                    <a:pt x="78" y="148"/>
                  </a:cubicBezTo>
                  <a:cubicBezTo>
                    <a:pt x="127" y="0"/>
                    <a:pt x="127" y="0"/>
                    <a:pt x="127" y="0"/>
                  </a:cubicBezTo>
                  <a:cubicBezTo>
                    <a:pt x="204" y="302"/>
                    <a:pt x="204" y="302"/>
                    <a:pt x="204" y="302"/>
                  </a:cubicBezTo>
                  <a:cubicBezTo>
                    <a:pt x="265" y="50"/>
                    <a:pt x="265" y="50"/>
                    <a:pt x="265" y="50"/>
                  </a:cubicBezTo>
                  <a:cubicBezTo>
                    <a:pt x="288" y="148"/>
                    <a:pt x="288" y="148"/>
                    <a:pt x="288" y="148"/>
                  </a:cubicBezTo>
                  <a:cubicBezTo>
                    <a:pt x="335" y="148"/>
                    <a:pt x="335" y="148"/>
                    <a:pt x="335" y="148"/>
                  </a:cubicBezTo>
                  <a:moveTo>
                    <a:pt x="335" y="148"/>
                  </a:moveTo>
                  <a:cubicBezTo>
                    <a:pt x="335" y="152"/>
                    <a:pt x="338" y="155"/>
                    <a:pt x="342" y="155"/>
                  </a:cubicBezTo>
                  <a:cubicBezTo>
                    <a:pt x="346" y="155"/>
                    <a:pt x="349" y="152"/>
                    <a:pt x="349" y="148"/>
                  </a:cubicBezTo>
                  <a:cubicBezTo>
                    <a:pt x="349" y="144"/>
                    <a:pt x="346" y="140"/>
                    <a:pt x="342" y="140"/>
                  </a:cubicBezTo>
                  <a:cubicBezTo>
                    <a:pt x="338" y="140"/>
                    <a:pt x="335" y="144"/>
                    <a:pt x="335" y="148"/>
                  </a:cubicBezTo>
                  <a:close/>
                </a:path>
              </a:pathLst>
            </a:custGeom>
            <a:noFill/>
            <a:ln w="19050"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1699" b="0" i="0" u="none" strike="noStrike" kern="1200" cap="none" spc="0" normalizeH="0" baseline="0" noProof="0">
                <a:ln>
                  <a:noFill/>
                </a:ln>
                <a:solidFill>
                  <a:schemeClr val="bg1"/>
                </a:solidFill>
                <a:effectLst/>
                <a:uLnTx/>
                <a:uFillTx/>
                <a:ea typeface="+mn-ea"/>
                <a:cs typeface="+mn-cs"/>
              </a:endParaRPr>
            </a:p>
          </p:txBody>
        </p:sp>
      </p:grpSp>
      <p:grpSp>
        <p:nvGrpSpPr>
          <p:cNvPr id="141" name="Group 140">
            <a:extLst>
              <a:ext uri="{FF2B5EF4-FFF2-40B4-BE49-F238E27FC236}">
                <a16:creationId xmlns:a16="http://schemas.microsoft.com/office/drawing/2014/main" id="{949F3B3F-ABF5-406E-963E-6BA116E233DB}"/>
              </a:ext>
            </a:extLst>
          </p:cNvPr>
          <p:cNvGrpSpPr/>
          <p:nvPr/>
        </p:nvGrpSpPr>
        <p:grpSpPr>
          <a:xfrm>
            <a:off x="3887972" y="4938003"/>
            <a:ext cx="1663622" cy="508697"/>
            <a:chOff x="9832375" y="559208"/>
            <a:chExt cx="1631150" cy="498768"/>
          </a:xfrm>
          <a:solidFill>
            <a:srgbClr val="3675D0"/>
          </a:solidFill>
          <a:effectLst/>
        </p:grpSpPr>
        <p:sp>
          <p:nvSpPr>
            <p:cNvPr id="142" name="Rectangle: Rounded Corners 141">
              <a:extLst>
                <a:ext uri="{FF2B5EF4-FFF2-40B4-BE49-F238E27FC236}">
                  <a16:creationId xmlns:a16="http://schemas.microsoft.com/office/drawing/2014/main" id="{10737D97-9C75-49D2-ABCA-57A7C5F723E9}"/>
                </a:ext>
              </a:extLst>
            </p:cNvPr>
            <p:cNvSpPr/>
            <p:nvPr/>
          </p:nvSpPr>
          <p:spPr bwMode="auto">
            <a:xfrm>
              <a:off x="9832375" y="559208"/>
              <a:ext cx="1631150" cy="498768"/>
            </a:xfrm>
            <a:prstGeom prst="roundRect">
              <a:avLst/>
            </a:prstGeom>
            <a:grpFill/>
            <a:ln w="10795" cap="flat" cmpd="sng" algn="ctr">
              <a:noFill/>
              <a:prstDash val="solid"/>
            </a:ln>
            <a:effectLst/>
          </p:spPr>
          <p:txBody>
            <a:bodyPr rot="0" spcFirstLastPara="0" vertOverflow="overflow" horzOverflow="overflow" vert="horz" wrap="square" lIns="46630" tIns="47558" rIns="46630" bIns="47558" numCol="1" spcCol="0" rtlCol="0" fromWordArt="0" anchor="ctr" anchorCtr="0" forceAA="0" compatLnSpc="1">
              <a:prstTxWarp prst="textNoShape">
                <a:avLst/>
              </a:prstTxWarp>
              <a:noAutofit/>
            </a:bodyPr>
            <a:lstStyle/>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100" b="1" i="0" u="none" strike="noStrike" kern="0" cap="none" spc="0" normalizeH="0" baseline="0" noProof="0">
                  <a:ln>
                    <a:noFill/>
                  </a:ln>
                  <a:solidFill>
                    <a:schemeClr val="bg1"/>
                  </a:solidFill>
                  <a:effectLst/>
                  <a:uLnTx/>
                  <a:uFillTx/>
                  <a:ea typeface="+mn-ea"/>
                  <a:cs typeface="+mn-cs"/>
                </a:rPr>
                <a:t>Broker</a:t>
              </a:r>
            </a:p>
          </p:txBody>
        </p:sp>
        <p:cxnSp>
          <p:nvCxnSpPr>
            <p:cNvPr id="143" name="Straight Connector 142">
              <a:extLst>
                <a:ext uri="{FF2B5EF4-FFF2-40B4-BE49-F238E27FC236}">
                  <a16:creationId xmlns:a16="http://schemas.microsoft.com/office/drawing/2014/main" id="{2C92BCA0-50D8-4258-B1C9-C9384820FC3E}"/>
                </a:ext>
              </a:extLst>
            </p:cNvPr>
            <p:cNvCxnSpPr>
              <a:cxnSpLocks/>
            </p:cNvCxnSpPr>
            <p:nvPr/>
          </p:nvCxnSpPr>
          <p:spPr>
            <a:xfrm>
              <a:off x="11024112" y="792333"/>
              <a:ext cx="283604" cy="0"/>
            </a:xfrm>
            <a:prstGeom prst="line">
              <a:avLst/>
            </a:prstGeom>
            <a:grpFill/>
            <a:ln w="19050">
              <a:solidFill>
                <a:schemeClr val="bg1"/>
              </a:solidFill>
              <a:headEnd type="oval" w="sm" len="sm"/>
              <a:tailEnd type="arrow" w="sm" len="sm"/>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353E7B72-D7A3-4D7F-83D0-96EBA187CD23}"/>
                </a:ext>
              </a:extLst>
            </p:cNvPr>
            <p:cNvCxnSpPr>
              <a:cxnSpLocks/>
            </p:cNvCxnSpPr>
            <p:nvPr/>
          </p:nvCxnSpPr>
          <p:spPr>
            <a:xfrm flipV="1">
              <a:off x="11090238" y="640960"/>
              <a:ext cx="113442" cy="147818"/>
            </a:xfrm>
            <a:prstGeom prst="line">
              <a:avLst/>
            </a:prstGeom>
            <a:grpFill/>
            <a:ln w="19050">
              <a:solidFill>
                <a:schemeClr val="bg1"/>
              </a:solidFill>
              <a:headEnd type="none" w="sm" len="sm"/>
              <a:tailEnd type="arrow" w="sm" len="sm"/>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D641CC3B-2F13-446E-B186-8BA0FC4ABDA4}"/>
                </a:ext>
              </a:extLst>
            </p:cNvPr>
            <p:cNvCxnSpPr>
              <a:cxnSpLocks/>
            </p:cNvCxnSpPr>
            <p:nvPr/>
          </p:nvCxnSpPr>
          <p:spPr>
            <a:xfrm>
              <a:off x="11091591" y="795888"/>
              <a:ext cx="113442" cy="147818"/>
            </a:xfrm>
            <a:prstGeom prst="line">
              <a:avLst/>
            </a:prstGeom>
            <a:grpFill/>
            <a:ln w="19050">
              <a:solidFill>
                <a:schemeClr val="bg1"/>
              </a:solidFill>
              <a:headEnd type="none" w="sm" len="sm"/>
              <a:tailEnd type="arrow" w="sm" len="sm"/>
            </a:ln>
          </p:spPr>
          <p:style>
            <a:lnRef idx="1">
              <a:schemeClr val="accent1"/>
            </a:lnRef>
            <a:fillRef idx="0">
              <a:schemeClr val="accent1"/>
            </a:fillRef>
            <a:effectRef idx="0">
              <a:schemeClr val="accent1"/>
            </a:effectRef>
            <a:fontRef idx="minor">
              <a:schemeClr val="tx1"/>
            </a:fontRef>
          </p:style>
        </p:cxnSp>
      </p:grpSp>
      <p:sp>
        <p:nvSpPr>
          <p:cNvPr id="146" name="Rectangle 145">
            <a:extLst>
              <a:ext uri="{FF2B5EF4-FFF2-40B4-BE49-F238E27FC236}">
                <a16:creationId xmlns:a16="http://schemas.microsoft.com/office/drawing/2014/main" id="{EFA5ABE8-6461-4D9D-A68B-52EA53191B5E}"/>
              </a:ext>
            </a:extLst>
          </p:cNvPr>
          <p:cNvSpPr/>
          <p:nvPr/>
        </p:nvSpPr>
        <p:spPr bwMode="auto">
          <a:xfrm>
            <a:off x="7910533" y="3199160"/>
            <a:ext cx="4023329" cy="2685780"/>
          </a:xfrm>
          <a:prstGeom prst="rect">
            <a:avLst/>
          </a:prstGeom>
          <a:solidFill>
            <a:schemeClr val="bg1"/>
          </a:solidFill>
          <a:ln w="10795" cap="flat" cmpd="sng" algn="ctr">
            <a:noFill/>
            <a:prstDash val="solid"/>
          </a:ln>
          <a:effectLst/>
        </p:spPr>
        <p:txBody>
          <a:bodyPr rot="0" spcFirstLastPara="0" vertOverflow="overflow" horzOverflow="overflow" vert="horz" wrap="square" lIns="559562" tIns="139891" rIns="0" bIns="47558" numCol="1" spcCol="0" rtlCol="0" fromWordArt="0" anchor="t" anchorCtr="0" forceAA="0" compatLnSpc="1">
            <a:prstTxWarp prst="textNoShape">
              <a:avLst/>
            </a:prstTxWarp>
            <a:noAutofit/>
          </a:bodyPr>
          <a:lstStyle/>
          <a:p>
            <a:pPr marL="0" marR="0" lvl="0" indent="0" algn="l" defTabSz="950846" rtl="0" eaLnBrk="1" fontAlgn="base" latinLnBrk="0" hangingPunct="1">
              <a:lnSpc>
                <a:spcPct val="100000"/>
              </a:lnSpc>
              <a:spcBef>
                <a:spcPct val="0"/>
              </a:spcBef>
              <a:spcAft>
                <a:spcPct val="0"/>
              </a:spcAft>
              <a:buClrTx/>
              <a:buSzTx/>
              <a:buFontTx/>
              <a:buNone/>
              <a:tabLst/>
              <a:defRPr/>
            </a:pPr>
            <a:endParaRPr kumimoji="0" lang="en-US" sz="1428" b="0" i="0" u="none" strike="noStrike" kern="1200" cap="none" spc="0" normalizeH="0" baseline="0" noProof="0">
              <a:ln>
                <a:noFill/>
              </a:ln>
              <a:solidFill>
                <a:srgbClr val="505050"/>
              </a:solidFill>
              <a:effectLst/>
              <a:uLnTx/>
              <a:uFillTx/>
              <a:latin typeface="Segoe Pro Semibold" panose="020B0702040504020203" pitchFamily="34" charset="0"/>
              <a:ea typeface="+mn-ea"/>
              <a:cs typeface="Segoe UI Light"/>
            </a:endParaRPr>
          </a:p>
        </p:txBody>
      </p:sp>
      <p:grpSp>
        <p:nvGrpSpPr>
          <p:cNvPr id="147" name="Group 146">
            <a:extLst>
              <a:ext uri="{FF2B5EF4-FFF2-40B4-BE49-F238E27FC236}">
                <a16:creationId xmlns:a16="http://schemas.microsoft.com/office/drawing/2014/main" id="{D7A5B708-3339-468C-9C4C-6EF77F41E443}"/>
              </a:ext>
            </a:extLst>
          </p:cNvPr>
          <p:cNvGrpSpPr/>
          <p:nvPr/>
        </p:nvGrpSpPr>
        <p:grpSpPr>
          <a:xfrm>
            <a:off x="1562383" y="3696369"/>
            <a:ext cx="491662" cy="2300816"/>
            <a:chOff x="2224274" y="2338191"/>
            <a:chExt cx="482065" cy="2255907"/>
          </a:xfrm>
        </p:grpSpPr>
        <p:grpSp>
          <p:nvGrpSpPr>
            <p:cNvPr id="148" name="Group 147">
              <a:extLst>
                <a:ext uri="{FF2B5EF4-FFF2-40B4-BE49-F238E27FC236}">
                  <a16:creationId xmlns:a16="http://schemas.microsoft.com/office/drawing/2014/main" id="{446020C4-2DB5-4C17-B0C3-33A82037444D}"/>
                </a:ext>
              </a:extLst>
            </p:cNvPr>
            <p:cNvGrpSpPr/>
            <p:nvPr/>
          </p:nvGrpSpPr>
          <p:grpSpPr>
            <a:xfrm>
              <a:off x="2281302" y="3639439"/>
              <a:ext cx="319498" cy="414180"/>
              <a:chOff x="5866856" y="4829242"/>
              <a:chExt cx="702675" cy="865083"/>
            </a:xfrm>
          </p:grpSpPr>
          <p:sp>
            <p:nvSpPr>
              <p:cNvPr id="156" name="Freeform 12">
                <a:extLst>
                  <a:ext uri="{FF2B5EF4-FFF2-40B4-BE49-F238E27FC236}">
                    <a16:creationId xmlns:a16="http://schemas.microsoft.com/office/drawing/2014/main" id="{EDC2D3F9-CC32-491A-87D9-05587001A46B}"/>
                  </a:ext>
                </a:extLst>
              </p:cNvPr>
              <p:cNvSpPr>
                <a:spLocks/>
              </p:cNvSpPr>
              <p:nvPr/>
            </p:nvSpPr>
            <p:spPr bwMode="auto">
              <a:xfrm>
                <a:off x="5866856" y="5025048"/>
                <a:ext cx="702675" cy="669277"/>
              </a:xfrm>
              <a:custGeom>
                <a:avLst/>
                <a:gdLst>
                  <a:gd name="T0" fmla="*/ 379 w 454"/>
                  <a:gd name="T1" fmla="*/ 174 h 432"/>
                  <a:gd name="T2" fmla="*/ 440 w 454"/>
                  <a:gd name="T3" fmla="*/ 60 h 432"/>
                  <a:gd name="T4" fmla="*/ 412 w 454"/>
                  <a:gd name="T5" fmla="*/ 33 h 432"/>
                  <a:gd name="T6" fmla="*/ 275 w 454"/>
                  <a:gd name="T7" fmla="*/ 18 h 432"/>
                  <a:gd name="T8" fmla="*/ 187 w 454"/>
                  <a:gd name="T9" fmla="*/ 18 h 432"/>
                  <a:gd name="T10" fmla="*/ 96 w 454"/>
                  <a:gd name="T11" fmla="*/ 16 h 432"/>
                  <a:gd name="T12" fmla="*/ 3 w 454"/>
                  <a:gd name="T13" fmla="*/ 154 h 432"/>
                  <a:gd name="T14" fmla="*/ 32 w 454"/>
                  <a:gd name="T15" fmla="*/ 304 h 432"/>
                  <a:gd name="T16" fmla="*/ 101 w 454"/>
                  <a:gd name="T17" fmla="*/ 405 h 432"/>
                  <a:gd name="T18" fmla="*/ 170 w 454"/>
                  <a:gd name="T19" fmla="*/ 421 h 432"/>
                  <a:gd name="T20" fmla="*/ 193 w 454"/>
                  <a:gd name="T21" fmla="*/ 413 h 432"/>
                  <a:gd name="T22" fmla="*/ 285 w 454"/>
                  <a:gd name="T23" fmla="*/ 413 h 432"/>
                  <a:gd name="T24" fmla="*/ 307 w 454"/>
                  <a:gd name="T25" fmla="*/ 421 h 432"/>
                  <a:gd name="T26" fmla="*/ 374 w 454"/>
                  <a:gd name="T27" fmla="*/ 406 h 432"/>
                  <a:gd name="T28" fmla="*/ 426 w 454"/>
                  <a:gd name="T29" fmla="*/ 338 h 432"/>
                  <a:gd name="T30" fmla="*/ 454 w 454"/>
                  <a:gd name="T31" fmla="*/ 280 h 432"/>
                  <a:gd name="T32" fmla="*/ 379 w 454"/>
                  <a:gd name="T33" fmla="*/ 174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54" h="432">
                    <a:moveTo>
                      <a:pt x="379" y="174"/>
                    </a:moveTo>
                    <a:cubicBezTo>
                      <a:pt x="375" y="125"/>
                      <a:pt x="397" y="88"/>
                      <a:pt x="440" y="60"/>
                    </a:cubicBezTo>
                    <a:cubicBezTo>
                      <a:pt x="430" y="51"/>
                      <a:pt x="422" y="40"/>
                      <a:pt x="412" y="33"/>
                    </a:cubicBezTo>
                    <a:cubicBezTo>
                      <a:pt x="369" y="2"/>
                      <a:pt x="323" y="0"/>
                      <a:pt x="275" y="18"/>
                    </a:cubicBezTo>
                    <a:cubicBezTo>
                      <a:pt x="224" y="36"/>
                      <a:pt x="239" y="37"/>
                      <a:pt x="187" y="18"/>
                    </a:cubicBezTo>
                    <a:cubicBezTo>
                      <a:pt x="156" y="6"/>
                      <a:pt x="126" y="4"/>
                      <a:pt x="96" y="16"/>
                    </a:cubicBezTo>
                    <a:cubicBezTo>
                      <a:pt x="36" y="39"/>
                      <a:pt x="7" y="96"/>
                      <a:pt x="3" y="154"/>
                    </a:cubicBezTo>
                    <a:cubicBezTo>
                      <a:pt x="0" y="207"/>
                      <a:pt x="11" y="256"/>
                      <a:pt x="32" y="304"/>
                    </a:cubicBezTo>
                    <a:cubicBezTo>
                      <a:pt x="49" y="342"/>
                      <a:pt x="71" y="376"/>
                      <a:pt x="101" y="405"/>
                    </a:cubicBezTo>
                    <a:cubicBezTo>
                      <a:pt x="121" y="424"/>
                      <a:pt x="143" y="432"/>
                      <a:pt x="170" y="421"/>
                    </a:cubicBezTo>
                    <a:cubicBezTo>
                      <a:pt x="178" y="418"/>
                      <a:pt x="186" y="416"/>
                      <a:pt x="193" y="413"/>
                    </a:cubicBezTo>
                    <a:cubicBezTo>
                      <a:pt x="224" y="400"/>
                      <a:pt x="254" y="400"/>
                      <a:pt x="285" y="413"/>
                    </a:cubicBezTo>
                    <a:cubicBezTo>
                      <a:pt x="292" y="417"/>
                      <a:pt x="300" y="419"/>
                      <a:pt x="307" y="421"/>
                    </a:cubicBezTo>
                    <a:cubicBezTo>
                      <a:pt x="332" y="428"/>
                      <a:pt x="355" y="424"/>
                      <a:pt x="374" y="406"/>
                    </a:cubicBezTo>
                    <a:cubicBezTo>
                      <a:pt x="396" y="387"/>
                      <a:pt x="412" y="363"/>
                      <a:pt x="426" y="338"/>
                    </a:cubicBezTo>
                    <a:cubicBezTo>
                      <a:pt x="437" y="319"/>
                      <a:pt x="445" y="299"/>
                      <a:pt x="454" y="280"/>
                    </a:cubicBezTo>
                    <a:cubicBezTo>
                      <a:pt x="409" y="257"/>
                      <a:pt x="382" y="223"/>
                      <a:pt x="379" y="174"/>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798" b="0" i="0" u="none" strike="noStrike" kern="1200" cap="none" spc="0" normalizeH="0" baseline="0" noProof="0">
                  <a:ln>
                    <a:noFill/>
                  </a:ln>
                  <a:solidFill>
                    <a:srgbClr val="505050"/>
                  </a:solidFill>
                  <a:effectLst/>
                  <a:uLnTx/>
                  <a:uFillTx/>
                  <a:latin typeface="Segoe UI"/>
                  <a:ea typeface="+mn-ea"/>
                  <a:cs typeface="+mn-cs"/>
                </a:endParaRPr>
              </a:p>
            </p:txBody>
          </p:sp>
          <p:sp>
            <p:nvSpPr>
              <p:cNvPr id="157" name="Freeform 13">
                <a:extLst>
                  <a:ext uri="{FF2B5EF4-FFF2-40B4-BE49-F238E27FC236}">
                    <a16:creationId xmlns:a16="http://schemas.microsoft.com/office/drawing/2014/main" id="{9A53CC08-CD34-400B-A099-C1D893BD7533}"/>
                  </a:ext>
                </a:extLst>
              </p:cNvPr>
              <p:cNvSpPr>
                <a:spLocks/>
              </p:cNvSpPr>
              <p:nvPr/>
            </p:nvSpPr>
            <p:spPr bwMode="auto">
              <a:xfrm>
                <a:off x="6211971" y="4829242"/>
                <a:ext cx="185983" cy="203008"/>
              </a:xfrm>
              <a:custGeom>
                <a:avLst/>
                <a:gdLst>
                  <a:gd name="T0" fmla="*/ 115 w 120"/>
                  <a:gd name="T1" fmla="*/ 0 h 131"/>
                  <a:gd name="T2" fmla="*/ 38 w 120"/>
                  <a:gd name="T3" fmla="*/ 36 h 131"/>
                  <a:gd name="T4" fmla="*/ 4 w 120"/>
                  <a:gd name="T5" fmla="*/ 126 h 131"/>
                  <a:gd name="T6" fmla="*/ 115 w 120"/>
                  <a:gd name="T7" fmla="*/ 0 h 131"/>
                </a:gdLst>
                <a:ahLst/>
                <a:cxnLst>
                  <a:cxn ang="0">
                    <a:pos x="T0" y="T1"/>
                  </a:cxn>
                  <a:cxn ang="0">
                    <a:pos x="T2" y="T3"/>
                  </a:cxn>
                  <a:cxn ang="0">
                    <a:pos x="T4" y="T5"/>
                  </a:cxn>
                  <a:cxn ang="0">
                    <a:pos x="T6" y="T7"/>
                  </a:cxn>
                </a:cxnLst>
                <a:rect l="0" t="0" r="r" b="b"/>
                <a:pathLst>
                  <a:path w="120" h="131">
                    <a:moveTo>
                      <a:pt x="115" y="0"/>
                    </a:moveTo>
                    <a:cubicBezTo>
                      <a:pt x="84" y="2"/>
                      <a:pt x="59" y="15"/>
                      <a:pt x="38" y="36"/>
                    </a:cubicBezTo>
                    <a:cubicBezTo>
                      <a:pt x="14" y="61"/>
                      <a:pt x="0" y="90"/>
                      <a:pt x="4" y="126"/>
                    </a:cubicBezTo>
                    <a:cubicBezTo>
                      <a:pt x="64" y="131"/>
                      <a:pt x="120" y="68"/>
                      <a:pt x="115"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798"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149" name="Group 148">
              <a:extLst>
                <a:ext uri="{FF2B5EF4-FFF2-40B4-BE49-F238E27FC236}">
                  <a16:creationId xmlns:a16="http://schemas.microsoft.com/office/drawing/2014/main" id="{98CA17DF-E19D-4386-A347-AC578778924C}"/>
                </a:ext>
              </a:extLst>
            </p:cNvPr>
            <p:cNvGrpSpPr/>
            <p:nvPr/>
          </p:nvGrpSpPr>
          <p:grpSpPr>
            <a:xfrm>
              <a:off x="2286418" y="3019895"/>
              <a:ext cx="335350" cy="419905"/>
              <a:chOff x="13987161" y="3323588"/>
              <a:chExt cx="2047876" cy="2435225"/>
            </a:xfrm>
            <a:solidFill>
              <a:schemeClr val="bg1"/>
            </a:solidFill>
          </p:grpSpPr>
          <p:sp>
            <p:nvSpPr>
              <p:cNvPr id="152" name="Freeform 50">
                <a:extLst>
                  <a:ext uri="{FF2B5EF4-FFF2-40B4-BE49-F238E27FC236}">
                    <a16:creationId xmlns:a16="http://schemas.microsoft.com/office/drawing/2014/main" id="{3D9744C7-BDE6-4750-8258-790D3DAFC51C}"/>
                  </a:ext>
                </a:extLst>
              </p:cNvPr>
              <p:cNvSpPr>
                <a:spLocks/>
              </p:cNvSpPr>
              <p:nvPr/>
            </p:nvSpPr>
            <p:spPr bwMode="auto">
              <a:xfrm>
                <a:off x="14341178" y="4145911"/>
                <a:ext cx="1344611" cy="1612902"/>
              </a:xfrm>
              <a:custGeom>
                <a:avLst/>
                <a:gdLst>
                  <a:gd name="T0" fmla="*/ 0 w 358"/>
                  <a:gd name="T1" fmla="*/ 6 h 429"/>
                  <a:gd name="T2" fmla="*/ 0 w 358"/>
                  <a:gd name="T3" fmla="*/ 258 h 429"/>
                  <a:gd name="T4" fmla="*/ 44 w 358"/>
                  <a:gd name="T5" fmla="*/ 302 h 429"/>
                  <a:gd name="T6" fmla="*/ 72 w 358"/>
                  <a:gd name="T7" fmla="*/ 302 h 429"/>
                  <a:gd name="T8" fmla="*/ 72 w 358"/>
                  <a:gd name="T9" fmla="*/ 388 h 429"/>
                  <a:gd name="T10" fmla="*/ 112 w 358"/>
                  <a:gd name="T11" fmla="*/ 429 h 429"/>
                  <a:gd name="T12" fmla="*/ 152 w 358"/>
                  <a:gd name="T13" fmla="*/ 388 h 429"/>
                  <a:gd name="T14" fmla="*/ 152 w 358"/>
                  <a:gd name="T15" fmla="*/ 313 h 429"/>
                  <a:gd name="T16" fmla="*/ 152 w 358"/>
                  <a:gd name="T17" fmla="*/ 303 h 429"/>
                  <a:gd name="T18" fmla="*/ 205 w 358"/>
                  <a:gd name="T19" fmla="*/ 303 h 429"/>
                  <a:gd name="T20" fmla="*/ 205 w 358"/>
                  <a:gd name="T21" fmla="*/ 317 h 429"/>
                  <a:gd name="T22" fmla="*/ 205 w 358"/>
                  <a:gd name="T23" fmla="*/ 388 h 429"/>
                  <a:gd name="T24" fmla="*/ 246 w 358"/>
                  <a:gd name="T25" fmla="*/ 429 h 429"/>
                  <a:gd name="T26" fmla="*/ 285 w 358"/>
                  <a:gd name="T27" fmla="*/ 388 h 429"/>
                  <a:gd name="T28" fmla="*/ 285 w 358"/>
                  <a:gd name="T29" fmla="*/ 332 h 429"/>
                  <a:gd name="T30" fmla="*/ 285 w 358"/>
                  <a:gd name="T31" fmla="*/ 302 h 429"/>
                  <a:gd name="T32" fmla="*/ 307 w 358"/>
                  <a:gd name="T33" fmla="*/ 302 h 429"/>
                  <a:gd name="T34" fmla="*/ 358 w 358"/>
                  <a:gd name="T35" fmla="*/ 251 h 429"/>
                  <a:gd name="T36" fmla="*/ 358 w 358"/>
                  <a:gd name="T37" fmla="*/ 12 h 429"/>
                  <a:gd name="T38" fmla="*/ 358 w 358"/>
                  <a:gd name="T39" fmla="*/ 0 h 429"/>
                  <a:gd name="T40" fmla="*/ 1 w 358"/>
                  <a:gd name="T41" fmla="*/ 0 h 429"/>
                  <a:gd name="T42" fmla="*/ 0 w 358"/>
                  <a:gd name="T43" fmla="*/ 6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8" h="429">
                    <a:moveTo>
                      <a:pt x="0" y="6"/>
                    </a:moveTo>
                    <a:cubicBezTo>
                      <a:pt x="0" y="90"/>
                      <a:pt x="0" y="174"/>
                      <a:pt x="0" y="258"/>
                    </a:cubicBezTo>
                    <a:cubicBezTo>
                      <a:pt x="0" y="284"/>
                      <a:pt x="18" y="301"/>
                      <a:pt x="44" y="302"/>
                    </a:cubicBezTo>
                    <a:cubicBezTo>
                      <a:pt x="53" y="302"/>
                      <a:pt x="62" y="302"/>
                      <a:pt x="72" y="302"/>
                    </a:cubicBezTo>
                    <a:cubicBezTo>
                      <a:pt x="72" y="332"/>
                      <a:pt x="72" y="360"/>
                      <a:pt x="72" y="388"/>
                    </a:cubicBezTo>
                    <a:cubicBezTo>
                      <a:pt x="72" y="412"/>
                      <a:pt x="90" y="429"/>
                      <a:pt x="112" y="429"/>
                    </a:cubicBezTo>
                    <a:cubicBezTo>
                      <a:pt x="135" y="429"/>
                      <a:pt x="152" y="412"/>
                      <a:pt x="152" y="388"/>
                    </a:cubicBezTo>
                    <a:cubicBezTo>
                      <a:pt x="152" y="363"/>
                      <a:pt x="152" y="338"/>
                      <a:pt x="152" y="313"/>
                    </a:cubicBezTo>
                    <a:cubicBezTo>
                      <a:pt x="152" y="309"/>
                      <a:pt x="152" y="306"/>
                      <a:pt x="152" y="303"/>
                    </a:cubicBezTo>
                    <a:cubicBezTo>
                      <a:pt x="171" y="303"/>
                      <a:pt x="188" y="303"/>
                      <a:pt x="205" y="303"/>
                    </a:cubicBezTo>
                    <a:cubicBezTo>
                      <a:pt x="205" y="308"/>
                      <a:pt x="205" y="313"/>
                      <a:pt x="205" y="317"/>
                    </a:cubicBezTo>
                    <a:cubicBezTo>
                      <a:pt x="205" y="341"/>
                      <a:pt x="205" y="364"/>
                      <a:pt x="205" y="388"/>
                    </a:cubicBezTo>
                    <a:cubicBezTo>
                      <a:pt x="206" y="412"/>
                      <a:pt x="223" y="429"/>
                      <a:pt x="246" y="429"/>
                    </a:cubicBezTo>
                    <a:cubicBezTo>
                      <a:pt x="269" y="428"/>
                      <a:pt x="285" y="411"/>
                      <a:pt x="285" y="388"/>
                    </a:cubicBezTo>
                    <a:cubicBezTo>
                      <a:pt x="285" y="369"/>
                      <a:pt x="285" y="350"/>
                      <a:pt x="285" y="332"/>
                    </a:cubicBezTo>
                    <a:cubicBezTo>
                      <a:pt x="285" y="322"/>
                      <a:pt x="285" y="312"/>
                      <a:pt x="285" y="302"/>
                    </a:cubicBezTo>
                    <a:cubicBezTo>
                      <a:pt x="293" y="302"/>
                      <a:pt x="300" y="302"/>
                      <a:pt x="307" y="302"/>
                    </a:cubicBezTo>
                    <a:cubicBezTo>
                      <a:pt x="342" y="302"/>
                      <a:pt x="358" y="285"/>
                      <a:pt x="358" y="251"/>
                    </a:cubicBezTo>
                    <a:cubicBezTo>
                      <a:pt x="358" y="171"/>
                      <a:pt x="358" y="91"/>
                      <a:pt x="358" y="12"/>
                    </a:cubicBezTo>
                    <a:cubicBezTo>
                      <a:pt x="358" y="8"/>
                      <a:pt x="358" y="4"/>
                      <a:pt x="358" y="0"/>
                    </a:cubicBezTo>
                    <a:cubicBezTo>
                      <a:pt x="238" y="0"/>
                      <a:pt x="119" y="0"/>
                      <a:pt x="1" y="0"/>
                    </a:cubicBezTo>
                    <a:cubicBezTo>
                      <a:pt x="0" y="3"/>
                      <a:pt x="0" y="5"/>
                      <a:pt x="0" y="6"/>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798" b="0" i="0" u="none" strike="noStrike" kern="1200" cap="none" spc="0" normalizeH="0" baseline="0" noProof="0">
                  <a:ln>
                    <a:noFill/>
                  </a:ln>
                  <a:solidFill>
                    <a:srgbClr val="505050"/>
                  </a:solidFill>
                  <a:effectLst/>
                  <a:uLnTx/>
                  <a:uFillTx/>
                  <a:latin typeface="Segoe UI"/>
                  <a:ea typeface="+mn-ea"/>
                  <a:cs typeface="+mn-cs"/>
                </a:endParaRPr>
              </a:p>
            </p:txBody>
          </p:sp>
          <p:sp>
            <p:nvSpPr>
              <p:cNvPr id="153" name="Freeform 51">
                <a:extLst>
                  <a:ext uri="{FF2B5EF4-FFF2-40B4-BE49-F238E27FC236}">
                    <a16:creationId xmlns:a16="http://schemas.microsoft.com/office/drawing/2014/main" id="{FE3FCC13-5B7A-4B4C-A1A5-A7DBDA503BD1}"/>
                  </a:ext>
                </a:extLst>
              </p:cNvPr>
              <p:cNvSpPr>
                <a:spLocks noEditPoints="1"/>
              </p:cNvSpPr>
              <p:nvPr/>
            </p:nvSpPr>
            <p:spPr bwMode="auto">
              <a:xfrm>
                <a:off x="14341178" y="3323588"/>
                <a:ext cx="1344611" cy="766765"/>
              </a:xfrm>
              <a:custGeom>
                <a:avLst/>
                <a:gdLst>
                  <a:gd name="T0" fmla="*/ 267 w 358"/>
                  <a:gd name="T1" fmla="*/ 61 h 204"/>
                  <a:gd name="T2" fmla="*/ 273 w 358"/>
                  <a:gd name="T3" fmla="*/ 49 h 204"/>
                  <a:gd name="T4" fmla="*/ 293 w 358"/>
                  <a:gd name="T5" fmla="*/ 12 h 204"/>
                  <a:gd name="T6" fmla="*/ 293 w 358"/>
                  <a:gd name="T7" fmla="*/ 4 h 204"/>
                  <a:gd name="T8" fmla="*/ 284 w 358"/>
                  <a:gd name="T9" fmla="*/ 7 h 204"/>
                  <a:gd name="T10" fmla="*/ 280 w 358"/>
                  <a:gd name="T11" fmla="*/ 14 h 204"/>
                  <a:gd name="T12" fmla="*/ 256 w 358"/>
                  <a:gd name="T13" fmla="*/ 56 h 204"/>
                  <a:gd name="T14" fmla="*/ 179 w 358"/>
                  <a:gd name="T15" fmla="*/ 40 h 204"/>
                  <a:gd name="T16" fmla="*/ 101 w 358"/>
                  <a:gd name="T17" fmla="*/ 56 h 204"/>
                  <a:gd name="T18" fmla="*/ 77 w 358"/>
                  <a:gd name="T19" fmla="*/ 12 h 204"/>
                  <a:gd name="T20" fmla="*/ 66 w 358"/>
                  <a:gd name="T21" fmla="*/ 4 h 204"/>
                  <a:gd name="T22" fmla="*/ 67 w 358"/>
                  <a:gd name="T23" fmla="*/ 18 h 204"/>
                  <a:gd name="T24" fmla="*/ 91 w 358"/>
                  <a:gd name="T25" fmla="*/ 61 h 204"/>
                  <a:gd name="T26" fmla="*/ 0 w 358"/>
                  <a:gd name="T27" fmla="*/ 204 h 204"/>
                  <a:gd name="T28" fmla="*/ 358 w 358"/>
                  <a:gd name="T29" fmla="*/ 204 h 204"/>
                  <a:gd name="T30" fmla="*/ 267 w 358"/>
                  <a:gd name="T31" fmla="*/ 61 h 204"/>
                  <a:gd name="T32" fmla="*/ 98 w 358"/>
                  <a:gd name="T33" fmla="*/ 140 h 204"/>
                  <a:gd name="T34" fmla="*/ 82 w 358"/>
                  <a:gd name="T35" fmla="*/ 124 h 204"/>
                  <a:gd name="T36" fmla="*/ 98 w 358"/>
                  <a:gd name="T37" fmla="*/ 110 h 204"/>
                  <a:gd name="T38" fmla="*/ 112 w 358"/>
                  <a:gd name="T39" fmla="*/ 125 h 204"/>
                  <a:gd name="T40" fmla="*/ 98 w 358"/>
                  <a:gd name="T41" fmla="*/ 140 h 204"/>
                  <a:gd name="T42" fmla="*/ 261 w 358"/>
                  <a:gd name="T43" fmla="*/ 140 h 204"/>
                  <a:gd name="T44" fmla="*/ 245 w 358"/>
                  <a:gd name="T45" fmla="*/ 126 h 204"/>
                  <a:gd name="T46" fmla="*/ 259 w 358"/>
                  <a:gd name="T47" fmla="*/ 110 h 204"/>
                  <a:gd name="T48" fmla="*/ 275 w 358"/>
                  <a:gd name="T49" fmla="*/ 125 h 204"/>
                  <a:gd name="T50" fmla="*/ 261 w 358"/>
                  <a:gd name="T51" fmla="*/ 14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8" h="204">
                    <a:moveTo>
                      <a:pt x="267" y="61"/>
                    </a:moveTo>
                    <a:cubicBezTo>
                      <a:pt x="269" y="57"/>
                      <a:pt x="271" y="53"/>
                      <a:pt x="273" y="49"/>
                    </a:cubicBezTo>
                    <a:cubicBezTo>
                      <a:pt x="280" y="37"/>
                      <a:pt x="287" y="25"/>
                      <a:pt x="293" y="12"/>
                    </a:cubicBezTo>
                    <a:cubicBezTo>
                      <a:pt x="294" y="10"/>
                      <a:pt x="293" y="7"/>
                      <a:pt x="293" y="4"/>
                    </a:cubicBezTo>
                    <a:cubicBezTo>
                      <a:pt x="290" y="5"/>
                      <a:pt x="286" y="6"/>
                      <a:pt x="284" y="7"/>
                    </a:cubicBezTo>
                    <a:cubicBezTo>
                      <a:pt x="282" y="8"/>
                      <a:pt x="281" y="11"/>
                      <a:pt x="280" y="14"/>
                    </a:cubicBezTo>
                    <a:cubicBezTo>
                      <a:pt x="272" y="28"/>
                      <a:pt x="264" y="42"/>
                      <a:pt x="256" y="56"/>
                    </a:cubicBezTo>
                    <a:cubicBezTo>
                      <a:pt x="231" y="45"/>
                      <a:pt x="205" y="41"/>
                      <a:pt x="179" y="40"/>
                    </a:cubicBezTo>
                    <a:cubicBezTo>
                      <a:pt x="152" y="40"/>
                      <a:pt x="126" y="46"/>
                      <a:pt x="101" y="56"/>
                    </a:cubicBezTo>
                    <a:cubicBezTo>
                      <a:pt x="93" y="41"/>
                      <a:pt x="85" y="27"/>
                      <a:pt x="77" y="12"/>
                    </a:cubicBezTo>
                    <a:cubicBezTo>
                      <a:pt x="74" y="8"/>
                      <a:pt x="73" y="0"/>
                      <a:pt x="66" y="4"/>
                    </a:cubicBezTo>
                    <a:cubicBezTo>
                      <a:pt x="58" y="8"/>
                      <a:pt x="65" y="14"/>
                      <a:pt x="67" y="18"/>
                    </a:cubicBezTo>
                    <a:cubicBezTo>
                      <a:pt x="75" y="32"/>
                      <a:pt x="83" y="46"/>
                      <a:pt x="91" y="61"/>
                    </a:cubicBezTo>
                    <a:cubicBezTo>
                      <a:pt x="35" y="94"/>
                      <a:pt x="2" y="139"/>
                      <a:pt x="0" y="204"/>
                    </a:cubicBezTo>
                    <a:cubicBezTo>
                      <a:pt x="120" y="204"/>
                      <a:pt x="239" y="204"/>
                      <a:pt x="358" y="204"/>
                    </a:cubicBezTo>
                    <a:cubicBezTo>
                      <a:pt x="355" y="139"/>
                      <a:pt x="322" y="93"/>
                      <a:pt x="267" y="61"/>
                    </a:cubicBezTo>
                    <a:close/>
                    <a:moveTo>
                      <a:pt x="98" y="140"/>
                    </a:moveTo>
                    <a:cubicBezTo>
                      <a:pt x="89" y="140"/>
                      <a:pt x="82" y="133"/>
                      <a:pt x="82" y="124"/>
                    </a:cubicBezTo>
                    <a:cubicBezTo>
                      <a:pt x="83" y="116"/>
                      <a:pt x="89" y="110"/>
                      <a:pt x="98" y="110"/>
                    </a:cubicBezTo>
                    <a:cubicBezTo>
                      <a:pt x="106" y="111"/>
                      <a:pt x="112" y="117"/>
                      <a:pt x="112" y="125"/>
                    </a:cubicBezTo>
                    <a:cubicBezTo>
                      <a:pt x="112" y="133"/>
                      <a:pt x="105" y="140"/>
                      <a:pt x="98" y="140"/>
                    </a:cubicBezTo>
                    <a:close/>
                    <a:moveTo>
                      <a:pt x="261" y="140"/>
                    </a:moveTo>
                    <a:cubicBezTo>
                      <a:pt x="253" y="140"/>
                      <a:pt x="246" y="134"/>
                      <a:pt x="245" y="126"/>
                    </a:cubicBezTo>
                    <a:cubicBezTo>
                      <a:pt x="245" y="118"/>
                      <a:pt x="251" y="111"/>
                      <a:pt x="259" y="110"/>
                    </a:cubicBezTo>
                    <a:cubicBezTo>
                      <a:pt x="268" y="110"/>
                      <a:pt x="275" y="116"/>
                      <a:pt x="275" y="125"/>
                    </a:cubicBezTo>
                    <a:cubicBezTo>
                      <a:pt x="275" y="133"/>
                      <a:pt x="269" y="140"/>
                      <a:pt x="261" y="14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798" b="0" i="0" u="none" strike="noStrike" kern="1200" cap="none" spc="0" normalizeH="0" baseline="0" noProof="0">
                  <a:ln>
                    <a:noFill/>
                  </a:ln>
                  <a:solidFill>
                    <a:srgbClr val="505050"/>
                  </a:solidFill>
                  <a:effectLst/>
                  <a:uLnTx/>
                  <a:uFillTx/>
                  <a:latin typeface="Segoe UI"/>
                  <a:ea typeface="+mn-ea"/>
                  <a:cs typeface="+mn-cs"/>
                </a:endParaRPr>
              </a:p>
            </p:txBody>
          </p:sp>
          <p:sp>
            <p:nvSpPr>
              <p:cNvPr id="154" name="Freeform 52">
                <a:extLst>
                  <a:ext uri="{FF2B5EF4-FFF2-40B4-BE49-F238E27FC236}">
                    <a16:creationId xmlns:a16="http://schemas.microsoft.com/office/drawing/2014/main" id="{932F53F3-969A-4D17-B6AE-37FD6628A7A2}"/>
                  </a:ext>
                </a:extLst>
              </p:cNvPr>
              <p:cNvSpPr>
                <a:spLocks/>
              </p:cNvSpPr>
              <p:nvPr/>
            </p:nvSpPr>
            <p:spPr bwMode="auto">
              <a:xfrm>
                <a:off x="13987161" y="4117341"/>
                <a:ext cx="300035" cy="927097"/>
              </a:xfrm>
              <a:custGeom>
                <a:avLst/>
                <a:gdLst>
                  <a:gd name="T0" fmla="*/ 40 w 80"/>
                  <a:gd name="T1" fmla="*/ 247 h 247"/>
                  <a:gd name="T2" fmla="*/ 80 w 80"/>
                  <a:gd name="T3" fmla="*/ 205 h 247"/>
                  <a:gd name="T4" fmla="*/ 80 w 80"/>
                  <a:gd name="T5" fmla="*/ 124 h 247"/>
                  <a:gd name="T6" fmla="*/ 80 w 80"/>
                  <a:gd name="T7" fmla="*/ 42 h 247"/>
                  <a:gd name="T8" fmla="*/ 40 w 80"/>
                  <a:gd name="T9" fmla="*/ 0 h 247"/>
                  <a:gd name="T10" fmla="*/ 0 w 80"/>
                  <a:gd name="T11" fmla="*/ 42 h 247"/>
                  <a:gd name="T12" fmla="*/ 0 w 80"/>
                  <a:gd name="T13" fmla="*/ 206 h 247"/>
                  <a:gd name="T14" fmla="*/ 40 w 80"/>
                  <a:gd name="T15" fmla="*/ 247 h 2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247">
                    <a:moveTo>
                      <a:pt x="40" y="247"/>
                    </a:moveTo>
                    <a:cubicBezTo>
                      <a:pt x="63" y="247"/>
                      <a:pt x="80" y="229"/>
                      <a:pt x="80" y="205"/>
                    </a:cubicBezTo>
                    <a:cubicBezTo>
                      <a:pt x="80" y="178"/>
                      <a:pt x="80" y="151"/>
                      <a:pt x="80" y="124"/>
                    </a:cubicBezTo>
                    <a:cubicBezTo>
                      <a:pt x="80" y="97"/>
                      <a:pt x="80" y="70"/>
                      <a:pt x="80" y="42"/>
                    </a:cubicBezTo>
                    <a:cubicBezTo>
                      <a:pt x="80" y="18"/>
                      <a:pt x="63" y="0"/>
                      <a:pt x="40" y="0"/>
                    </a:cubicBezTo>
                    <a:cubicBezTo>
                      <a:pt x="17" y="0"/>
                      <a:pt x="1" y="18"/>
                      <a:pt x="0" y="42"/>
                    </a:cubicBezTo>
                    <a:cubicBezTo>
                      <a:pt x="0" y="96"/>
                      <a:pt x="0" y="151"/>
                      <a:pt x="0" y="206"/>
                    </a:cubicBezTo>
                    <a:cubicBezTo>
                      <a:pt x="1" y="230"/>
                      <a:pt x="18" y="247"/>
                      <a:pt x="40" y="247"/>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798" b="0" i="0" u="none" strike="noStrike" kern="1200" cap="none" spc="0" normalizeH="0" baseline="0" noProof="0">
                  <a:ln>
                    <a:noFill/>
                  </a:ln>
                  <a:solidFill>
                    <a:srgbClr val="505050"/>
                  </a:solidFill>
                  <a:effectLst/>
                  <a:uLnTx/>
                  <a:uFillTx/>
                  <a:latin typeface="Segoe UI"/>
                  <a:ea typeface="+mn-ea"/>
                  <a:cs typeface="+mn-cs"/>
                </a:endParaRPr>
              </a:p>
            </p:txBody>
          </p:sp>
          <p:sp>
            <p:nvSpPr>
              <p:cNvPr id="155" name="Freeform 53">
                <a:extLst>
                  <a:ext uri="{FF2B5EF4-FFF2-40B4-BE49-F238E27FC236}">
                    <a16:creationId xmlns:a16="http://schemas.microsoft.com/office/drawing/2014/main" id="{6BF8DF21-FACA-4BEE-AFB0-EEA4D6995DC5}"/>
                  </a:ext>
                </a:extLst>
              </p:cNvPr>
              <p:cNvSpPr>
                <a:spLocks/>
              </p:cNvSpPr>
              <p:nvPr/>
            </p:nvSpPr>
            <p:spPr bwMode="auto">
              <a:xfrm>
                <a:off x="15733414" y="4117341"/>
                <a:ext cx="301623" cy="931866"/>
              </a:xfrm>
              <a:custGeom>
                <a:avLst/>
                <a:gdLst>
                  <a:gd name="T0" fmla="*/ 41 w 80"/>
                  <a:gd name="T1" fmla="*/ 247 h 248"/>
                  <a:gd name="T2" fmla="*/ 80 w 80"/>
                  <a:gd name="T3" fmla="*/ 206 h 248"/>
                  <a:gd name="T4" fmla="*/ 80 w 80"/>
                  <a:gd name="T5" fmla="*/ 124 h 248"/>
                  <a:gd name="T6" fmla="*/ 80 w 80"/>
                  <a:gd name="T7" fmla="*/ 42 h 248"/>
                  <a:gd name="T8" fmla="*/ 42 w 80"/>
                  <a:gd name="T9" fmla="*/ 0 h 248"/>
                  <a:gd name="T10" fmla="*/ 0 w 80"/>
                  <a:gd name="T11" fmla="*/ 40 h 248"/>
                  <a:gd name="T12" fmla="*/ 0 w 80"/>
                  <a:gd name="T13" fmla="*/ 208 h 248"/>
                  <a:gd name="T14" fmla="*/ 41 w 80"/>
                  <a:gd name="T15" fmla="*/ 247 h 2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248">
                    <a:moveTo>
                      <a:pt x="41" y="247"/>
                    </a:moveTo>
                    <a:cubicBezTo>
                      <a:pt x="63" y="247"/>
                      <a:pt x="80" y="229"/>
                      <a:pt x="80" y="206"/>
                    </a:cubicBezTo>
                    <a:cubicBezTo>
                      <a:pt x="80" y="179"/>
                      <a:pt x="80" y="151"/>
                      <a:pt x="80" y="124"/>
                    </a:cubicBezTo>
                    <a:cubicBezTo>
                      <a:pt x="80" y="96"/>
                      <a:pt x="80" y="69"/>
                      <a:pt x="80" y="42"/>
                    </a:cubicBezTo>
                    <a:cubicBezTo>
                      <a:pt x="80" y="18"/>
                      <a:pt x="64" y="1"/>
                      <a:pt x="42" y="0"/>
                    </a:cubicBezTo>
                    <a:cubicBezTo>
                      <a:pt x="19" y="0"/>
                      <a:pt x="1" y="17"/>
                      <a:pt x="0" y="40"/>
                    </a:cubicBezTo>
                    <a:cubicBezTo>
                      <a:pt x="0" y="96"/>
                      <a:pt x="0" y="152"/>
                      <a:pt x="0" y="208"/>
                    </a:cubicBezTo>
                    <a:cubicBezTo>
                      <a:pt x="1" y="230"/>
                      <a:pt x="19" y="248"/>
                      <a:pt x="41" y="247"/>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798" b="0" i="0" u="none" strike="noStrike" kern="1200" cap="none" spc="0" normalizeH="0" baseline="0" noProof="0">
                  <a:ln>
                    <a:noFill/>
                  </a:ln>
                  <a:solidFill>
                    <a:srgbClr val="505050"/>
                  </a:solidFill>
                  <a:effectLst/>
                  <a:uLnTx/>
                  <a:uFillTx/>
                  <a:latin typeface="Segoe UI"/>
                  <a:ea typeface="+mn-ea"/>
                  <a:cs typeface="+mn-cs"/>
                </a:endParaRPr>
              </a:p>
            </p:txBody>
          </p:sp>
        </p:grpSp>
        <p:pic>
          <p:nvPicPr>
            <p:cNvPr id="150" name="Picture 149">
              <a:extLst>
                <a:ext uri="{FF2B5EF4-FFF2-40B4-BE49-F238E27FC236}">
                  <a16:creationId xmlns:a16="http://schemas.microsoft.com/office/drawing/2014/main" id="{19B4985D-DF0B-4987-9DCF-4490A742A975}"/>
                </a:ext>
              </a:extLst>
            </p:cNvPr>
            <p:cNvPicPr>
              <a:picLocks noChangeAspect="1"/>
            </p:cNvPicPr>
            <p:nvPr/>
          </p:nvPicPr>
          <p:blipFill rotWithShape="1">
            <a:blip r:embed="rId3" cstate="print">
              <a:duotone>
                <a:prstClr val="black"/>
                <a:schemeClr val="tx1">
                  <a:tint val="45000"/>
                  <a:satMod val="400000"/>
                </a:schemeClr>
              </a:duotone>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rcRect r="76523"/>
            <a:stretch/>
          </p:blipFill>
          <p:spPr>
            <a:xfrm>
              <a:off x="2286418" y="4253257"/>
              <a:ext cx="364301" cy="340841"/>
            </a:xfrm>
            <a:prstGeom prst="rect">
              <a:avLst/>
            </a:prstGeom>
          </p:spPr>
        </p:pic>
        <p:pic>
          <p:nvPicPr>
            <p:cNvPr id="151" name="Picture 150">
              <a:extLst>
                <a:ext uri="{FF2B5EF4-FFF2-40B4-BE49-F238E27FC236}">
                  <a16:creationId xmlns:a16="http://schemas.microsoft.com/office/drawing/2014/main" id="{40ED2427-BA8C-47EF-BC75-FF5F910A04C5}"/>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2224274" y="2338191"/>
              <a:ext cx="482065" cy="482065"/>
            </a:xfrm>
            <a:prstGeom prst="rect">
              <a:avLst/>
            </a:prstGeom>
          </p:spPr>
        </p:pic>
      </p:grpSp>
      <p:sp>
        <p:nvSpPr>
          <p:cNvPr id="158" name="CellPhone_E8EA" title="Icon of a cellphone">
            <a:extLst>
              <a:ext uri="{FF2B5EF4-FFF2-40B4-BE49-F238E27FC236}">
                <a16:creationId xmlns:a16="http://schemas.microsoft.com/office/drawing/2014/main" id="{6796DA58-528A-4F51-B562-C6C70CDBB848}"/>
              </a:ext>
            </a:extLst>
          </p:cNvPr>
          <p:cNvSpPr>
            <a:spLocks noChangeAspect="1" noEditPoints="1"/>
          </p:cNvSpPr>
          <p:nvPr/>
        </p:nvSpPr>
        <p:spPr bwMode="auto">
          <a:xfrm>
            <a:off x="916450" y="3571773"/>
            <a:ext cx="290050" cy="483338"/>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59" name="Laptop_E770" title="Icon of a laptop">
            <a:extLst>
              <a:ext uri="{FF2B5EF4-FFF2-40B4-BE49-F238E27FC236}">
                <a16:creationId xmlns:a16="http://schemas.microsoft.com/office/drawing/2014/main" id="{ABD510AE-C1AE-4472-BE6F-7C94821834BE}"/>
              </a:ext>
            </a:extLst>
          </p:cNvPr>
          <p:cNvSpPr>
            <a:spLocks noChangeAspect="1" noEditPoints="1"/>
          </p:cNvSpPr>
          <p:nvPr/>
        </p:nvSpPr>
        <p:spPr bwMode="auto">
          <a:xfrm>
            <a:off x="775999" y="5737446"/>
            <a:ext cx="570955" cy="380985"/>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19050"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60" name="Tablet_E70A" title="Icon of a tablet">
            <a:extLst>
              <a:ext uri="{FF2B5EF4-FFF2-40B4-BE49-F238E27FC236}">
                <a16:creationId xmlns:a16="http://schemas.microsoft.com/office/drawing/2014/main" id="{B3D98FF0-9A02-44A8-9642-A9D2FBF059B8}"/>
              </a:ext>
            </a:extLst>
          </p:cNvPr>
          <p:cNvSpPr>
            <a:spLocks noChangeAspect="1" noEditPoints="1"/>
          </p:cNvSpPr>
          <p:nvPr/>
        </p:nvSpPr>
        <p:spPr bwMode="auto">
          <a:xfrm>
            <a:off x="819043" y="4692721"/>
            <a:ext cx="484864" cy="355937"/>
          </a:xfrm>
          <a:custGeom>
            <a:avLst/>
            <a:gdLst>
              <a:gd name="T0" fmla="*/ 3748 w 3748"/>
              <a:gd name="T1" fmla="*/ 2562 h 2749"/>
              <a:gd name="T2" fmla="*/ 3561 w 3748"/>
              <a:gd name="T3" fmla="*/ 2749 h 2749"/>
              <a:gd name="T4" fmla="*/ 187 w 3748"/>
              <a:gd name="T5" fmla="*/ 2749 h 2749"/>
              <a:gd name="T6" fmla="*/ 0 w 3748"/>
              <a:gd name="T7" fmla="*/ 2562 h 2749"/>
              <a:gd name="T8" fmla="*/ 0 w 3748"/>
              <a:gd name="T9" fmla="*/ 187 h 2749"/>
              <a:gd name="T10" fmla="*/ 187 w 3748"/>
              <a:gd name="T11" fmla="*/ 0 h 2749"/>
              <a:gd name="T12" fmla="*/ 3561 w 3748"/>
              <a:gd name="T13" fmla="*/ 0 h 2749"/>
              <a:gd name="T14" fmla="*/ 3748 w 3748"/>
              <a:gd name="T15" fmla="*/ 187 h 2749"/>
              <a:gd name="T16" fmla="*/ 3748 w 3748"/>
              <a:gd name="T17" fmla="*/ 2562 h 2749"/>
              <a:gd name="T18" fmla="*/ 2124 w 3748"/>
              <a:gd name="T19" fmla="*/ 2249 h 2749"/>
              <a:gd name="T20" fmla="*/ 1624 w 3748"/>
              <a:gd name="T21" fmla="*/ 2249 h 2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48" h="2749">
                <a:moveTo>
                  <a:pt x="3748" y="2562"/>
                </a:moveTo>
                <a:cubicBezTo>
                  <a:pt x="3748" y="2665"/>
                  <a:pt x="3665" y="2749"/>
                  <a:pt x="3561" y="2749"/>
                </a:cubicBezTo>
                <a:cubicBezTo>
                  <a:pt x="187" y="2749"/>
                  <a:pt x="187" y="2749"/>
                  <a:pt x="187" y="2749"/>
                </a:cubicBezTo>
                <a:cubicBezTo>
                  <a:pt x="83" y="2749"/>
                  <a:pt x="0" y="2665"/>
                  <a:pt x="0" y="2562"/>
                </a:cubicBezTo>
                <a:cubicBezTo>
                  <a:pt x="0" y="187"/>
                  <a:pt x="0" y="187"/>
                  <a:pt x="0" y="187"/>
                </a:cubicBezTo>
                <a:cubicBezTo>
                  <a:pt x="0" y="84"/>
                  <a:pt x="83" y="0"/>
                  <a:pt x="187" y="0"/>
                </a:cubicBezTo>
                <a:cubicBezTo>
                  <a:pt x="3561" y="0"/>
                  <a:pt x="3561" y="0"/>
                  <a:pt x="3561" y="0"/>
                </a:cubicBezTo>
                <a:cubicBezTo>
                  <a:pt x="3665" y="0"/>
                  <a:pt x="3748" y="84"/>
                  <a:pt x="3748" y="187"/>
                </a:cubicBezTo>
                <a:lnTo>
                  <a:pt x="3748" y="2562"/>
                </a:lnTo>
                <a:close/>
                <a:moveTo>
                  <a:pt x="2124" y="2249"/>
                </a:moveTo>
                <a:cubicBezTo>
                  <a:pt x="1624" y="2249"/>
                  <a:pt x="1624" y="2249"/>
                  <a:pt x="1624" y="2249"/>
                </a:cubicBezTo>
              </a:path>
            </a:pathLst>
          </a:custGeom>
          <a:noFill/>
          <a:ln w="19050"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61" name="Rectangle: Rounded Corners 160">
            <a:extLst>
              <a:ext uri="{FF2B5EF4-FFF2-40B4-BE49-F238E27FC236}">
                <a16:creationId xmlns:a16="http://schemas.microsoft.com/office/drawing/2014/main" id="{39E54500-D77B-40DC-88C4-06C7BBEEFA8B}"/>
              </a:ext>
            </a:extLst>
          </p:cNvPr>
          <p:cNvSpPr/>
          <p:nvPr/>
        </p:nvSpPr>
        <p:spPr bwMode="auto">
          <a:xfrm>
            <a:off x="5617028" y="5689902"/>
            <a:ext cx="1750381" cy="508697"/>
          </a:xfrm>
          <a:prstGeom prst="roundRect">
            <a:avLst/>
          </a:prstGeom>
          <a:noFill/>
          <a:ln w="10795" cap="flat" cmpd="sng" algn="ctr">
            <a:noFill/>
            <a:prstDash val="solid"/>
          </a:ln>
          <a:effectLst/>
        </p:spPr>
        <p:txBody>
          <a:bodyPr rot="0" spcFirstLastPara="0" vertOverflow="overflow" horzOverflow="overflow" vert="horz" wrap="square" lIns="46630" tIns="47558" rIns="46630" bIns="47558" numCol="1" spcCol="0" rtlCol="0" fromWordArt="0" anchor="ctr" anchorCtr="0" forceAA="0" compatLnSpc="1">
            <a:prstTxWarp prst="textNoShape">
              <a:avLst/>
            </a:prstTxWarp>
            <a:noAutofit/>
          </a:bodyPr>
          <a:lstStyle/>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400" b="0" i="0" u="none" strike="noStrike" kern="0" cap="none" spc="0" normalizeH="0" baseline="0" noProof="0" dirty="0">
                <a:ln>
                  <a:noFill/>
                </a:ln>
                <a:solidFill>
                  <a:schemeClr val="bg1"/>
                </a:solidFill>
                <a:effectLst/>
                <a:uLnTx/>
                <a:uFillTx/>
                <a:latin typeface="Segoe UI Light"/>
                <a:ea typeface="+mn-ea"/>
                <a:cs typeface="+mn-cs"/>
              </a:rPr>
              <a:t>Azure SQL DB</a:t>
            </a:r>
          </a:p>
        </p:txBody>
      </p:sp>
      <p:sp>
        <p:nvSpPr>
          <p:cNvPr id="162" name="Rectangle 161">
            <a:extLst>
              <a:ext uri="{FF2B5EF4-FFF2-40B4-BE49-F238E27FC236}">
                <a16:creationId xmlns:a16="http://schemas.microsoft.com/office/drawing/2014/main" id="{DFDD1DD6-678F-41D6-931C-F615B48BCFEB}"/>
              </a:ext>
            </a:extLst>
          </p:cNvPr>
          <p:cNvSpPr/>
          <p:nvPr/>
        </p:nvSpPr>
        <p:spPr>
          <a:xfrm>
            <a:off x="10850552" y="3851335"/>
            <a:ext cx="885113" cy="338554"/>
          </a:xfrm>
          <a:prstGeom prst="rect">
            <a:avLst/>
          </a:prstGeom>
        </p:spPr>
        <p:txBody>
          <a:bodyPr wrap="square" anchor="ctr">
            <a:spAutoFit/>
          </a:bodyPr>
          <a:lstStyle/>
          <a:p>
            <a:pPr marL="0" marR="0" lvl="0" indent="0" algn="r" defTabSz="878223" rtl="0" eaLnBrk="1" fontAlgn="auto" latinLnBrk="0" hangingPunct="1">
              <a:lnSpc>
                <a:spcPct val="100000"/>
              </a:lnSpc>
              <a:spcBef>
                <a:spcPts val="0"/>
              </a:spcBef>
              <a:spcAft>
                <a:spcPts val="0"/>
              </a:spcAft>
              <a:buClrTx/>
              <a:buSzTx/>
              <a:buFontTx/>
              <a:buNone/>
              <a:tabLst/>
              <a:defRPr/>
            </a:pPr>
            <a:r>
              <a:rPr kumimoji="0" lang="en-US" sz="1600" b="0" i="0" u="none" strike="noStrike" kern="1200" cap="all" spc="0" normalizeH="0" baseline="0" noProof="0" dirty="0">
                <a:ln>
                  <a:noFill/>
                </a:ln>
                <a:effectLst/>
                <a:uLnTx/>
                <a:uFillTx/>
                <a:latin typeface="+mj-lt"/>
                <a:ea typeface="+mn-ea"/>
                <a:cs typeface="Segoe UI Light"/>
              </a:rPr>
              <a:t> </a:t>
            </a:r>
            <a:r>
              <a:rPr kumimoji="0" lang="en-US" sz="1600" b="0" i="0" u="none" strike="noStrike" kern="1200" cap="none" spc="0" normalizeH="0" baseline="0" noProof="0" dirty="0">
                <a:ln>
                  <a:noFill/>
                </a:ln>
                <a:effectLst/>
                <a:uLnTx/>
                <a:uFillTx/>
                <a:latin typeface="+mj-lt"/>
                <a:ea typeface="+mn-ea"/>
                <a:cs typeface="Segoe UI Light"/>
              </a:rPr>
              <a:t>VMs</a:t>
            </a:r>
          </a:p>
        </p:txBody>
      </p:sp>
      <p:sp>
        <p:nvSpPr>
          <p:cNvPr id="163" name="Right Bracket 162">
            <a:extLst>
              <a:ext uri="{FF2B5EF4-FFF2-40B4-BE49-F238E27FC236}">
                <a16:creationId xmlns:a16="http://schemas.microsoft.com/office/drawing/2014/main" id="{2A80C927-9CEE-4B94-AA58-DF5AAE11D9CB}"/>
              </a:ext>
            </a:extLst>
          </p:cNvPr>
          <p:cNvSpPr/>
          <p:nvPr/>
        </p:nvSpPr>
        <p:spPr>
          <a:xfrm>
            <a:off x="2035318" y="3662761"/>
            <a:ext cx="129025" cy="2455671"/>
          </a:xfrm>
          <a:prstGeom prst="rightBracket">
            <a:avLst>
              <a:gd name="adj" fmla="val 0"/>
            </a:avLst>
          </a:prstGeom>
          <a:ln w="19050" cap="rnd">
            <a:solidFill>
              <a:srgbClr val="2F2F2F"/>
            </a:solidFill>
            <a:prstDash val="solid"/>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14" tIns="45706" rIns="91414" bIns="45706" numCol="1" spcCol="0" rtlCol="0" fromWordArt="0" anchor="ctr" anchorCtr="0" forceAA="0" compatLnSpc="1">
            <a:prstTxWarp prst="textNoShape">
              <a:avLst/>
            </a:prstTxWarp>
            <a:noAutofit/>
          </a:bodyPr>
          <a:lstStyle/>
          <a:p>
            <a:pPr marL="0" marR="0" lvl="0" indent="0" algn="ctr" defTabSz="932384" rtl="0" eaLnBrk="1" fontAlgn="auto" latinLnBrk="0" hangingPunct="1">
              <a:lnSpc>
                <a:spcPct val="100000"/>
              </a:lnSpc>
              <a:spcBef>
                <a:spcPts val="0"/>
              </a:spcBef>
              <a:spcAft>
                <a:spcPts val="0"/>
              </a:spcAft>
              <a:buClrTx/>
              <a:buSzTx/>
              <a:buFontTx/>
              <a:buNone/>
              <a:tabLst/>
              <a:defRPr/>
            </a:pPr>
            <a:endParaRPr kumimoji="0" lang="en-US" sz="13794" b="0" i="0" u="none" strike="noStrike" kern="1200" cap="none" spc="0" normalizeH="0" baseline="0" noProof="0">
              <a:ln>
                <a:noFill/>
              </a:ln>
              <a:solidFill>
                <a:srgbClr val="505050"/>
              </a:solidFill>
              <a:effectLst/>
              <a:uLnTx/>
              <a:uFillTx/>
              <a:latin typeface="Segoe UI"/>
              <a:ea typeface="+mn-ea"/>
              <a:cs typeface="+mn-cs"/>
            </a:endParaRPr>
          </a:p>
        </p:txBody>
      </p:sp>
      <p:grpSp>
        <p:nvGrpSpPr>
          <p:cNvPr id="164" name="Group 163">
            <a:extLst>
              <a:ext uri="{FF2B5EF4-FFF2-40B4-BE49-F238E27FC236}">
                <a16:creationId xmlns:a16="http://schemas.microsoft.com/office/drawing/2014/main" id="{A2A1A662-CB5F-4EB8-B998-73909CD2EF50}"/>
              </a:ext>
            </a:extLst>
          </p:cNvPr>
          <p:cNvGrpSpPr/>
          <p:nvPr/>
        </p:nvGrpSpPr>
        <p:grpSpPr>
          <a:xfrm>
            <a:off x="5632715" y="4942925"/>
            <a:ext cx="1663622" cy="508697"/>
            <a:chOff x="5054954" y="1049253"/>
            <a:chExt cx="1631150" cy="498768"/>
          </a:xfrm>
          <a:solidFill>
            <a:srgbClr val="3675D0"/>
          </a:solidFill>
        </p:grpSpPr>
        <p:sp>
          <p:nvSpPr>
            <p:cNvPr id="165" name="Rectangle: Rounded Corners 164">
              <a:extLst>
                <a:ext uri="{FF2B5EF4-FFF2-40B4-BE49-F238E27FC236}">
                  <a16:creationId xmlns:a16="http://schemas.microsoft.com/office/drawing/2014/main" id="{836F8F3D-9677-49B2-B4A8-60939A02C21B}"/>
                </a:ext>
              </a:extLst>
            </p:cNvPr>
            <p:cNvSpPr/>
            <p:nvPr/>
          </p:nvSpPr>
          <p:spPr bwMode="auto">
            <a:xfrm>
              <a:off x="5054954" y="1049253"/>
              <a:ext cx="1631150" cy="498768"/>
            </a:xfrm>
            <a:prstGeom prst="roundRect">
              <a:avLst/>
            </a:prstGeom>
            <a:grpFill/>
            <a:ln w="10795" cap="flat" cmpd="sng" algn="ctr">
              <a:noFill/>
              <a:prstDash val="solid"/>
            </a:ln>
            <a:effectLst/>
          </p:spPr>
          <p:txBody>
            <a:bodyPr rot="0" spcFirstLastPara="0" vertOverflow="overflow" horzOverflow="overflow" vert="horz" wrap="square" lIns="46630" tIns="47558" rIns="46630" bIns="47558" numCol="1" spcCol="0" rtlCol="0" fromWordArt="0" anchor="ctr" anchorCtr="0" forceAA="0" compatLnSpc="1">
              <a:prstTxWarp prst="textNoShape">
                <a:avLst/>
              </a:prstTxWarp>
              <a:noAutofit/>
            </a:bodyPr>
            <a:lstStyle/>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100" b="1" i="0" u="none" strike="noStrike" kern="0" cap="none" spc="0" normalizeH="0" baseline="0" noProof="0">
                  <a:ln>
                    <a:noFill/>
                  </a:ln>
                  <a:solidFill>
                    <a:schemeClr val="bg1"/>
                  </a:solidFill>
                  <a:effectLst/>
                  <a:uLnTx/>
                  <a:uFillTx/>
                  <a:ea typeface="+mn-ea"/>
                  <a:cs typeface="+mn-cs"/>
                </a:rPr>
                <a:t>Gateway</a:t>
              </a:r>
            </a:p>
          </p:txBody>
        </p:sp>
        <p:sp>
          <p:nvSpPr>
            <p:cNvPr id="166" name="Move_E7C2" title="Icon of four arrows pointing away from eachother">
              <a:extLst>
                <a:ext uri="{FF2B5EF4-FFF2-40B4-BE49-F238E27FC236}">
                  <a16:creationId xmlns:a16="http://schemas.microsoft.com/office/drawing/2014/main" id="{AFEC78F1-ACA7-4F57-BDF2-966E759D89AD}"/>
                </a:ext>
              </a:extLst>
            </p:cNvPr>
            <p:cNvSpPr>
              <a:spLocks noChangeAspect="1" noEditPoints="1"/>
            </p:cNvSpPr>
            <p:nvPr/>
          </p:nvSpPr>
          <p:spPr bwMode="auto">
            <a:xfrm>
              <a:off x="6209072" y="1152269"/>
              <a:ext cx="273646" cy="273715"/>
            </a:xfrm>
            <a:custGeom>
              <a:avLst/>
              <a:gdLst>
                <a:gd name="T0" fmla="*/ 736 w 3999"/>
                <a:gd name="T1" fmla="*/ 2737 h 4000"/>
                <a:gd name="T2" fmla="*/ 0 w 3999"/>
                <a:gd name="T3" fmla="*/ 2001 h 4000"/>
                <a:gd name="T4" fmla="*/ 736 w 3999"/>
                <a:gd name="T5" fmla="*/ 1264 h 4000"/>
                <a:gd name="T6" fmla="*/ 86 w 3999"/>
                <a:gd name="T7" fmla="*/ 2001 h 4000"/>
                <a:gd name="T8" fmla="*/ 1264 w 3999"/>
                <a:gd name="T9" fmla="*/ 2001 h 4000"/>
                <a:gd name="T10" fmla="*/ 1264 w 3999"/>
                <a:gd name="T11" fmla="*/ 3265 h 4000"/>
                <a:gd name="T12" fmla="*/ 2000 w 3999"/>
                <a:gd name="T13" fmla="*/ 4000 h 4000"/>
                <a:gd name="T14" fmla="*/ 2735 w 3999"/>
                <a:gd name="T15" fmla="*/ 3265 h 4000"/>
                <a:gd name="T16" fmla="*/ 2000 w 3999"/>
                <a:gd name="T17" fmla="*/ 3915 h 4000"/>
                <a:gd name="T18" fmla="*/ 2000 w 3999"/>
                <a:gd name="T19" fmla="*/ 2737 h 4000"/>
                <a:gd name="T20" fmla="*/ 3264 w 3999"/>
                <a:gd name="T21" fmla="*/ 2737 h 4000"/>
                <a:gd name="T22" fmla="*/ 3999 w 3999"/>
                <a:gd name="T23" fmla="*/ 2001 h 4000"/>
                <a:gd name="T24" fmla="*/ 3264 w 3999"/>
                <a:gd name="T25" fmla="*/ 1264 h 4000"/>
                <a:gd name="T26" fmla="*/ 3913 w 3999"/>
                <a:gd name="T27" fmla="*/ 2001 h 4000"/>
                <a:gd name="T28" fmla="*/ 2735 w 3999"/>
                <a:gd name="T29" fmla="*/ 2001 h 4000"/>
                <a:gd name="T30" fmla="*/ 2735 w 3999"/>
                <a:gd name="T31" fmla="*/ 736 h 4000"/>
                <a:gd name="T32" fmla="*/ 2000 w 3999"/>
                <a:gd name="T33" fmla="*/ 0 h 4000"/>
                <a:gd name="T34" fmla="*/ 1264 w 3999"/>
                <a:gd name="T35" fmla="*/ 736 h 4000"/>
                <a:gd name="T36" fmla="*/ 2000 w 3999"/>
                <a:gd name="T37" fmla="*/ 86 h 4000"/>
                <a:gd name="T38" fmla="*/ 2000 w 3999"/>
                <a:gd name="T39" fmla="*/ 1264 h 4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99" h="4000">
                  <a:moveTo>
                    <a:pt x="736" y="2737"/>
                  </a:moveTo>
                  <a:lnTo>
                    <a:pt x="0" y="2001"/>
                  </a:lnTo>
                  <a:lnTo>
                    <a:pt x="736" y="1264"/>
                  </a:lnTo>
                  <a:moveTo>
                    <a:pt x="86" y="2001"/>
                  </a:moveTo>
                  <a:lnTo>
                    <a:pt x="1264" y="2001"/>
                  </a:lnTo>
                  <a:moveTo>
                    <a:pt x="1264" y="3265"/>
                  </a:moveTo>
                  <a:lnTo>
                    <a:pt x="2000" y="4000"/>
                  </a:lnTo>
                  <a:lnTo>
                    <a:pt x="2735" y="3265"/>
                  </a:lnTo>
                  <a:moveTo>
                    <a:pt x="2000" y="3915"/>
                  </a:moveTo>
                  <a:lnTo>
                    <a:pt x="2000" y="2737"/>
                  </a:lnTo>
                  <a:moveTo>
                    <a:pt x="3264" y="2737"/>
                  </a:moveTo>
                  <a:lnTo>
                    <a:pt x="3999" y="2001"/>
                  </a:lnTo>
                  <a:lnTo>
                    <a:pt x="3264" y="1264"/>
                  </a:lnTo>
                  <a:moveTo>
                    <a:pt x="3913" y="2001"/>
                  </a:moveTo>
                  <a:lnTo>
                    <a:pt x="2735" y="2001"/>
                  </a:lnTo>
                  <a:moveTo>
                    <a:pt x="2735" y="736"/>
                  </a:moveTo>
                  <a:lnTo>
                    <a:pt x="2000" y="0"/>
                  </a:lnTo>
                  <a:lnTo>
                    <a:pt x="1264" y="736"/>
                  </a:lnTo>
                  <a:moveTo>
                    <a:pt x="2000" y="86"/>
                  </a:moveTo>
                  <a:lnTo>
                    <a:pt x="2000" y="1264"/>
                  </a:lnTo>
                </a:path>
              </a:pathLst>
            </a:custGeom>
            <a:grpFill/>
            <a:ln w="19050" cap="sq">
              <a:solidFill>
                <a:schemeClr val="bg1"/>
              </a:solidFill>
              <a:prstDash val="solid"/>
              <a:miter lim="800000"/>
              <a:headEnd/>
              <a:tailEnd/>
            </a:ln>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ea typeface="+mn-ea"/>
                <a:cs typeface="+mn-cs"/>
              </a:endParaRPr>
            </a:p>
          </p:txBody>
        </p:sp>
      </p:grpSp>
      <p:grpSp>
        <p:nvGrpSpPr>
          <p:cNvPr id="167" name="Group 166">
            <a:extLst>
              <a:ext uri="{FF2B5EF4-FFF2-40B4-BE49-F238E27FC236}">
                <a16:creationId xmlns:a16="http://schemas.microsoft.com/office/drawing/2014/main" id="{0A005DD3-522C-48CA-BD74-E4466FF0AE56}"/>
              </a:ext>
            </a:extLst>
          </p:cNvPr>
          <p:cNvGrpSpPr/>
          <p:nvPr/>
        </p:nvGrpSpPr>
        <p:grpSpPr>
          <a:xfrm>
            <a:off x="3887972" y="4273468"/>
            <a:ext cx="1663622" cy="508697"/>
            <a:chOff x="7173726" y="843340"/>
            <a:chExt cx="1631150" cy="498768"/>
          </a:xfrm>
          <a:solidFill>
            <a:srgbClr val="3675D0"/>
          </a:solidFill>
        </p:grpSpPr>
        <p:sp>
          <p:nvSpPr>
            <p:cNvPr id="168" name="Rectangle: Rounded Corners 167">
              <a:extLst>
                <a:ext uri="{FF2B5EF4-FFF2-40B4-BE49-F238E27FC236}">
                  <a16:creationId xmlns:a16="http://schemas.microsoft.com/office/drawing/2014/main" id="{8EAC4313-E938-4A9D-B631-CC4EB7CE2091}"/>
                </a:ext>
              </a:extLst>
            </p:cNvPr>
            <p:cNvSpPr/>
            <p:nvPr/>
          </p:nvSpPr>
          <p:spPr bwMode="auto">
            <a:xfrm>
              <a:off x="7173726" y="843340"/>
              <a:ext cx="1631150" cy="498768"/>
            </a:xfrm>
            <a:prstGeom prst="roundRect">
              <a:avLst/>
            </a:prstGeom>
            <a:grpFill/>
            <a:ln w="10795" cap="flat" cmpd="sng" algn="ctr">
              <a:noFill/>
              <a:prstDash val="solid"/>
            </a:ln>
            <a:effectLst/>
          </p:spPr>
          <p:txBody>
            <a:bodyPr rot="0" spcFirstLastPara="0" vertOverflow="overflow" horzOverflow="overflow" vert="horz" wrap="square" lIns="46630" tIns="47558" rIns="46630" bIns="47558" numCol="1" spcCol="0" rtlCol="0" fromWordArt="0" anchor="ctr" anchorCtr="0" forceAA="0" compatLnSpc="1">
              <a:prstTxWarp prst="textNoShape">
                <a:avLst/>
              </a:prstTxWarp>
              <a:noAutofit/>
            </a:bodyPr>
            <a:lstStyle/>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100" b="1" i="0" u="none" strike="noStrike" kern="0" cap="none" spc="0" normalizeH="0" baseline="0" noProof="0">
                  <a:ln>
                    <a:noFill/>
                  </a:ln>
                  <a:solidFill>
                    <a:schemeClr val="bg1"/>
                  </a:solidFill>
                  <a:effectLst/>
                  <a:uLnTx/>
                  <a:uFillTx/>
                  <a:ea typeface="+mn-ea"/>
                  <a:cs typeface="+mn-cs"/>
                </a:rPr>
                <a:t>Web Access</a:t>
              </a:r>
            </a:p>
          </p:txBody>
        </p:sp>
        <p:sp>
          <p:nvSpPr>
            <p:cNvPr id="169" name="globe_2" title="Icon of a sphere made of lines">
              <a:extLst>
                <a:ext uri="{FF2B5EF4-FFF2-40B4-BE49-F238E27FC236}">
                  <a16:creationId xmlns:a16="http://schemas.microsoft.com/office/drawing/2014/main" id="{6E173FFA-65E7-4EF1-AA34-6F2F978C2280}"/>
                </a:ext>
              </a:extLst>
            </p:cNvPr>
            <p:cNvSpPr>
              <a:spLocks noChangeAspect="1" noEditPoints="1"/>
            </p:cNvSpPr>
            <p:nvPr/>
          </p:nvSpPr>
          <p:spPr bwMode="auto">
            <a:xfrm>
              <a:off x="8316308" y="946754"/>
              <a:ext cx="296721" cy="296721"/>
            </a:xfrm>
            <a:custGeom>
              <a:avLst/>
              <a:gdLst>
                <a:gd name="T0" fmla="*/ 0 w 335"/>
                <a:gd name="T1" fmla="*/ 168 h 335"/>
                <a:gd name="T2" fmla="*/ 168 w 335"/>
                <a:gd name="T3" fmla="*/ 0 h 335"/>
                <a:gd name="T4" fmla="*/ 335 w 335"/>
                <a:gd name="T5" fmla="*/ 168 h 335"/>
                <a:gd name="T6" fmla="*/ 168 w 335"/>
                <a:gd name="T7" fmla="*/ 335 h 335"/>
                <a:gd name="T8" fmla="*/ 0 w 335"/>
                <a:gd name="T9" fmla="*/ 168 h 335"/>
                <a:gd name="T10" fmla="*/ 168 w 335"/>
                <a:gd name="T11" fmla="*/ 335 h 335"/>
                <a:gd name="T12" fmla="*/ 253 w 335"/>
                <a:gd name="T13" fmla="*/ 168 h 335"/>
                <a:gd name="T14" fmla="*/ 168 w 335"/>
                <a:gd name="T15" fmla="*/ 0 h 335"/>
                <a:gd name="T16" fmla="*/ 82 w 335"/>
                <a:gd name="T17" fmla="*/ 168 h 335"/>
                <a:gd name="T18" fmla="*/ 168 w 335"/>
                <a:gd name="T19" fmla="*/ 335 h 335"/>
                <a:gd name="T20" fmla="*/ 8 w 335"/>
                <a:gd name="T21" fmla="*/ 116 h 335"/>
                <a:gd name="T22" fmla="*/ 327 w 335"/>
                <a:gd name="T23" fmla="*/ 116 h 335"/>
                <a:gd name="T24" fmla="*/ 9 w 335"/>
                <a:gd name="T25" fmla="*/ 221 h 335"/>
                <a:gd name="T26" fmla="*/ 326 w 335"/>
                <a:gd name="T27" fmla="*/ 22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5" h="335">
                  <a:moveTo>
                    <a:pt x="0" y="168"/>
                  </a:moveTo>
                  <a:cubicBezTo>
                    <a:pt x="0" y="75"/>
                    <a:pt x="75" y="0"/>
                    <a:pt x="168" y="0"/>
                  </a:cubicBezTo>
                  <a:cubicBezTo>
                    <a:pt x="260" y="0"/>
                    <a:pt x="335" y="75"/>
                    <a:pt x="335" y="168"/>
                  </a:cubicBezTo>
                  <a:cubicBezTo>
                    <a:pt x="335" y="260"/>
                    <a:pt x="260" y="335"/>
                    <a:pt x="168" y="335"/>
                  </a:cubicBezTo>
                  <a:cubicBezTo>
                    <a:pt x="75" y="335"/>
                    <a:pt x="0" y="260"/>
                    <a:pt x="0" y="168"/>
                  </a:cubicBezTo>
                  <a:close/>
                  <a:moveTo>
                    <a:pt x="168" y="335"/>
                  </a:moveTo>
                  <a:cubicBezTo>
                    <a:pt x="215" y="335"/>
                    <a:pt x="253" y="260"/>
                    <a:pt x="253" y="168"/>
                  </a:cubicBezTo>
                  <a:cubicBezTo>
                    <a:pt x="253" y="75"/>
                    <a:pt x="215" y="0"/>
                    <a:pt x="168" y="0"/>
                  </a:cubicBezTo>
                  <a:cubicBezTo>
                    <a:pt x="120" y="0"/>
                    <a:pt x="82" y="75"/>
                    <a:pt x="82" y="168"/>
                  </a:cubicBezTo>
                  <a:cubicBezTo>
                    <a:pt x="82" y="260"/>
                    <a:pt x="120" y="335"/>
                    <a:pt x="168" y="335"/>
                  </a:cubicBezTo>
                  <a:close/>
                  <a:moveTo>
                    <a:pt x="8" y="116"/>
                  </a:moveTo>
                  <a:cubicBezTo>
                    <a:pt x="327" y="116"/>
                    <a:pt x="327" y="116"/>
                    <a:pt x="327" y="116"/>
                  </a:cubicBezTo>
                  <a:moveTo>
                    <a:pt x="9" y="221"/>
                  </a:moveTo>
                  <a:cubicBezTo>
                    <a:pt x="326" y="221"/>
                    <a:pt x="326" y="221"/>
                    <a:pt x="326" y="221"/>
                  </a:cubicBezTo>
                </a:path>
              </a:pathLst>
            </a:custGeom>
            <a:grpFill/>
            <a:ln w="19050" cap="flat">
              <a:solidFill>
                <a:schemeClr val="bg1"/>
              </a:solidFill>
              <a:prstDash val="solid"/>
              <a:miter lim="800000"/>
              <a:headEnd/>
              <a:tailEnd/>
            </a:ln>
            <a:extLst/>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ea typeface="+mn-ea"/>
                <a:cs typeface="+mn-cs"/>
              </a:endParaRPr>
            </a:p>
          </p:txBody>
        </p:sp>
      </p:grpSp>
      <p:sp>
        <p:nvSpPr>
          <p:cNvPr id="170" name="TextBox 169">
            <a:extLst>
              <a:ext uri="{FF2B5EF4-FFF2-40B4-BE49-F238E27FC236}">
                <a16:creationId xmlns:a16="http://schemas.microsoft.com/office/drawing/2014/main" id="{D10F124F-A31F-468D-8766-1013DB976D1B}"/>
              </a:ext>
            </a:extLst>
          </p:cNvPr>
          <p:cNvSpPr txBox="1"/>
          <p:nvPr/>
        </p:nvSpPr>
        <p:spPr>
          <a:xfrm>
            <a:off x="8352858" y="3914984"/>
            <a:ext cx="1243471" cy="246221"/>
          </a:xfrm>
          <a:prstGeom prst="rect">
            <a:avLst/>
          </a:prstGeom>
          <a:noFill/>
        </p:spPr>
        <p:txBody>
          <a:bodyPr wrap="square" lIns="0" tIns="0" rIns="0" bIns="0" rtlCol="0">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effectLst/>
                <a:uLnTx/>
                <a:uFillTx/>
                <a:latin typeface="+mj-lt"/>
                <a:ea typeface="+mn-ea"/>
                <a:cs typeface="Segoe UI Light"/>
              </a:rPr>
              <a:t>Azure AD</a:t>
            </a:r>
          </a:p>
        </p:txBody>
      </p:sp>
      <p:pic>
        <p:nvPicPr>
          <p:cNvPr id="171" name="Picture 2">
            <a:extLst>
              <a:ext uri="{FF2B5EF4-FFF2-40B4-BE49-F238E27FC236}">
                <a16:creationId xmlns:a16="http://schemas.microsoft.com/office/drawing/2014/main" id="{8488C1B0-537E-4634-B1A9-D1BFD9714BE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97155" y="5697840"/>
            <a:ext cx="407571" cy="430642"/>
          </a:xfrm>
          <a:prstGeom prst="rect">
            <a:avLst/>
          </a:prstGeom>
          <a:noFill/>
        </p:spPr>
      </p:pic>
      <p:sp>
        <p:nvSpPr>
          <p:cNvPr id="173" name="Rectangle: Rounded Corners 172">
            <a:extLst>
              <a:ext uri="{FF2B5EF4-FFF2-40B4-BE49-F238E27FC236}">
                <a16:creationId xmlns:a16="http://schemas.microsoft.com/office/drawing/2014/main" id="{4E91517D-3AC1-4F26-9475-FEB5350E5AC3}"/>
              </a:ext>
            </a:extLst>
          </p:cNvPr>
          <p:cNvSpPr/>
          <p:nvPr/>
        </p:nvSpPr>
        <p:spPr bwMode="auto">
          <a:xfrm>
            <a:off x="8296958" y="5114926"/>
            <a:ext cx="1663622" cy="655292"/>
          </a:xfrm>
          <a:prstGeom prst="roundRect">
            <a:avLst/>
          </a:prstGeom>
          <a:solidFill>
            <a:schemeClr val="accent1"/>
          </a:solidFill>
          <a:ln w="10795" cap="flat" cmpd="sng" algn="ctr">
            <a:noFill/>
            <a:prstDash val="solid"/>
          </a:ln>
          <a:effectLst/>
        </p:spPr>
        <p:txBody>
          <a:bodyPr rot="0" spcFirstLastPara="0" vertOverflow="overflow" horzOverflow="overflow" vert="horz" wrap="square" lIns="46630" tIns="47558" rIns="46630" bIns="47558" numCol="1" spcCol="0" rtlCol="0" fromWordArt="0" anchor="ctr" anchorCtr="0" forceAA="0" compatLnSpc="1">
            <a:prstTxWarp prst="textNoShape">
              <a:avLst/>
            </a:prstTxWarp>
            <a:noAutofit/>
          </a:bodyPr>
          <a:lstStyle/>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100" i="0" u="none" strike="noStrike" kern="0" cap="none" spc="0" normalizeH="0" baseline="0" noProof="0" dirty="0">
                <a:ln>
                  <a:noFill/>
                </a:ln>
                <a:solidFill>
                  <a:schemeClr val="bg1"/>
                </a:solidFill>
                <a:effectLst/>
                <a:uLnTx/>
                <a:uFillTx/>
                <a:latin typeface="+mj-lt"/>
                <a:ea typeface="+mn-ea"/>
                <a:cs typeface="+mn-cs"/>
              </a:rPr>
              <a:t>Active </a:t>
            </a:r>
          </a:p>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100" i="0" u="none" strike="noStrike" kern="0" cap="none" spc="0" normalizeH="0" baseline="0" noProof="0" dirty="0">
                <a:ln>
                  <a:noFill/>
                </a:ln>
                <a:solidFill>
                  <a:schemeClr val="bg1"/>
                </a:solidFill>
                <a:effectLst/>
                <a:uLnTx/>
                <a:uFillTx/>
                <a:latin typeface="+mj-lt"/>
                <a:ea typeface="+mn-ea"/>
                <a:cs typeface="+mn-cs"/>
              </a:rPr>
              <a:t>Directory</a:t>
            </a:r>
          </a:p>
        </p:txBody>
      </p:sp>
      <p:sp>
        <p:nvSpPr>
          <p:cNvPr id="175" name="Rectangle: Rounded Corners 174">
            <a:extLst>
              <a:ext uri="{FF2B5EF4-FFF2-40B4-BE49-F238E27FC236}">
                <a16:creationId xmlns:a16="http://schemas.microsoft.com/office/drawing/2014/main" id="{ED147D21-4593-450E-8920-06BB398D8339}"/>
              </a:ext>
            </a:extLst>
          </p:cNvPr>
          <p:cNvSpPr/>
          <p:nvPr/>
        </p:nvSpPr>
        <p:spPr bwMode="auto">
          <a:xfrm>
            <a:off x="10033929" y="5114926"/>
            <a:ext cx="1663622" cy="655292"/>
          </a:xfrm>
          <a:prstGeom prst="roundRect">
            <a:avLst/>
          </a:prstGeom>
          <a:solidFill>
            <a:schemeClr val="accent1"/>
          </a:solidFill>
          <a:ln w="10795" cap="flat" cmpd="sng" algn="ctr">
            <a:noFill/>
            <a:prstDash val="solid"/>
          </a:ln>
          <a:effectLst/>
        </p:spPr>
        <p:txBody>
          <a:bodyPr rot="0" spcFirstLastPara="0" vertOverflow="overflow" horzOverflow="overflow" vert="horz" wrap="square" lIns="46630" tIns="47558" rIns="46630" bIns="47558" numCol="1" spcCol="0" rtlCol="0" fromWordArt="0" anchor="ctr" anchorCtr="0" forceAA="0" compatLnSpc="1">
            <a:prstTxWarp prst="textNoShape">
              <a:avLst/>
            </a:prstTxWarp>
            <a:noAutofit/>
          </a:bodyPr>
          <a:lstStyle/>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100" i="0" u="none" strike="noStrike" kern="0" cap="none" spc="0" normalizeH="0" baseline="0" noProof="0" dirty="0">
                <a:ln>
                  <a:noFill/>
                </a:ln>
                <a:solidFill>
                  <a:schemeClr val="bg1"/>
                </a:solidFill>
                <a:effectLst/>
                <a:uLnTx/>
                <a:uFillTx/>
                <a:latin typeface="+mj-lt"/>
                <a:ea typeface="+mn-ea"/>
                <a:cs typeface="+mn-cs"/>
              </a:rPr>
              <a:t>User Profile</a:t>
            </a:r>
          </a:p>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100" i="0" u="none" strike="noStrike" kern="0" cap="none" spc="0" normalizeH="0" baseline="0" noProof="0" dirty="0">
                <a:ln>
                  <a:noFill/>
                </a:ln>
                <a:solidFill>
                  <a:schemeClr val="bg1"/>
                </a:solidFill>
                <a:effectLst/>
                <a:uLnTx/>
                <a:uFillTx/>
                <a:latin typeface="+mj-lt"/>
                <a:ea typeface="+mn-ea"/>
                <a:cs typeface="+mn-cs"/>
              </a:rPr>
              <a:t>File Server</a:t>
            </a:r>
          </a:p>
        </p:txBody>
      </p:sp>
      <p:grpSp>
        <p:nvGrpSpPr>
          <p:cNvPr id="177" name="Group 176">
            <a:extLst>
              <a:ext uri="{FF2B5EF4-FFF2-40B4-BE49-F238E27FC236}">
                <a16:creationId xmlns:a16="http://schemas.microsoft.com/office/drawing/2014/main" id="{FE6C264C-01CB-445A-9DB2-A83BEC62A73F}"/>
              </a:ext>
            </a:extLst>
          </p:cNvPr>
          <p:cNvGrpSpPr/>
          <p:nvPr/>
        </p:nvGrpSpPr>
        <p:grpSpPr>
          <a:xfrm>
            <a:off x="11041671" y="5244768"/>
            <a:ext cx="404852" cy="362148"/>
            <a:chOff x="10633596" y="3514287"/>
            <a:chExt cx="396950" cy="355079"/>
          </a:xfrm>
        </p:grpSpPr>
        <p:sp>
          <p:nvSpPr>
            <p:cNvPr id="178" name="Hexagon 177">
              <a:extLst>
                <a:ext uri="{FF2B5EF4-FFF2-40B4-BE49-F238E27FC236}">
                  <a16:creationId xmlns:a16="http://schemas.microsoft.com/office/drawing/2014/main" id="{7326993B-1B67-41DE-8987-35DB77A5F09D}"/>
                </a:ext>
              </a:extLst>
            </p:cNvPr>
            <p:cNvSpPr/>
            <p:nvPr/>
          </p:nvSpPr>
          <p:spPr>
            <a:xfrm>
              <a:off x="10633596" y="3514287"/>
              <a:ext cx="396950" cy="355079"/>
            </a:xfrm>
            <a:prstGeom prst="hexagon">
              <a:avLst>
                <a:gd name="adj" fmla="val 30307"/>
                <a:gd name="vf" fmla="val 11547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384" rtl="0" eaLnBrk="1" fontAlgn="auto" latinLnBrk="0" hangingPunct="1">
                <a:lnSpc>
                  <a:spcPct val="100000"/>
                </a:lnSpc>
                <a:spcBef>
                  <a:spcPts val="0"/>
                </a:spcBef>
                <a:spcAft>
                  <a:spcPts val="0"/>
                </a:spcAft>
                <a:buClrTx/>
                <a:buSzTx/>
                <a:buFontTx/>
                <a:buNone/>
                <a:tabLst/>
                <a:defRPr/>
              </a:pPr>
              <a:endParaRPr kumimoji="0" lang="en-US" sz="13794" b="0" i="0" u="none" strike="noStrike" kern="1200" cap="none" spc="0" normalizeH="0" baseline="0" noProof="0">
                <a:ln>
                  <a:noFill/>
                </a:ln>
                <a:solidFill>
                  <a:srgbClr val="FFFFFF"/>
                </a:solidFill>
                <a:effectLst/>
                <a:uLnTx/>
                <a:uFillTx/>
                <a:latin typeface="Segoe UI"/>
                <a:ea typeface="+mn-ea"/>
                <a:cs typeface="+mn-cs"/>
              </a:endParaRPr>
            </a:p>
          </p:txBody>
        </p:sp>
        <p:pic>
          <p:nvPicPr>
            <p:cNvPr id="179" name="Picture 178">
              <a:extLst>
                <a:ext uri="{FF2B5EF4-FFF2-40B4-BE49-F238E27FC236}">
                  <a16:creationId xmlns:a16="http://schemas.microsoft.com/office/drawing/2014/main" id="{CA316C58-0D16-48A6-9396-CFE63A5C3D9F}"/>
                </a:ext>
              </a:extLst>
            </p:cNvPr>
            <p:cNvPicPr>
              <a:picLocks noChangeAspect="1"/>
            </p:cNvPicPr>
            <p:nvPr/>
          </p:nvPicPr>
          <p:blipFill>
            <a:blip r:embed="rId7" cstate="print">
              <a:clrChange>
                <a:clrFrom>
                  <a:srgbClr val="000000"/>
                </a:clrFrom>
                <a:clrTo>
                  <a:srgbClr val="000000">
                    <a:alpha val="0"/>
                  </a:srgbClr>
                </a:clrTo>
              </a:clrChange>
              <a:biLevel thresh="25000"/>
              <a:extLst>
                <a:ext uri="{28A0092B-C50C-407E-A947-70E740481C1C}">
                  <a14:useLocalDpi xmlns:a14="http://schemas.microsoft.com/office/drawing/2010/main"/>
                </a:ext>
              </a:extLst>
            </a:blip>
            <a:stretch>
              <a:fillRect/>
            </a:stretch>
          </p:blipFill>
          <p:spPr>
            <a:xfrm>
              <a:off x="10734260" y="3588834"/>
              <a:ext cx="195622" cy="205984"/>
            </a:xfrm>
            <a:prstGeom prst="rect">
              <a:avLst/>
            </a:prstGeom>
          </p:spPr>
        </p:pic>
      </p:grpSp>
      <p:grpSp>
        <p:nvGrpSpPr>
          <p:cNvPr id="180" name="Group 179">
            <a:extLst>
              <a:ext uri="{FF2B5EF4-FFF2-40B4-BE49-F238E27FC236}">
                <a16:creationId xmlns:a16="http://schemas.microsoft.com/office/drawing/2014/main" id="{7E0BF0FB-2F55-4743-886D-FC69AB6272D2}"/>
              </a:ext>
            </a:extLst>
          </p:cNvPr>
          <p:cNvGrpSpPr/>
          <p:nvPr/>
        </p:nvGrpSpPr>
        <p:grpSpPr>
          <a:xfrm>
            <a:off x="8296958" y="4316579"/>
            <a:ext cx="3400593" cy="658368"/>
            <a:chOff x="7837970" y="2542018"/>
            <a:chExt cx="3334218" cy="645517"/>
          </a:xfrm>
          <a:solidFill>
            <a:srgbClr val="3675D0"/>
          </a:solidFill>
        </p:grpSpPr>
        <p:sp>
          <p:nvSpPr>
            <p:cNvPr id="181" name="Rectangle: Rounded Corners 180">
              <a:extLst>
                <a:ext uri="{FF2B5EF4-FFF2-40B4-BE49-F238E27FC236}">
                  <a16:creationId xmlns:a16="http://schemas.microsoft.com/office/drawing/2014/main" id="{BE17A156-3637-437C-A065-24EDC025FC39}"/>
                </a:ext>
              </a:extLst>
            </p:cNvPr>
            <p:cNvSpPr/>
            <p:nvPr/>
          </p:nvSpPr>
          <p:spPr bwMode="auto">
            <a:xfrm>
              <a:off x="7837970" y="2542018"/>
              <a:ext cx="1631150" cy="645517"/>
            </a:xfrm>
            <a:prstGeom prst="roundRect">
              <a:avLst/>
            </a:prstGeom>
            <a:solidFill>
              <a:schemeClr val="accent1"/>
            </a:solidFill>
            <a:ln w="10795" cap="flat" cmpd="sng" algn="ctr">
              <a:noFill/>
              <a:prstDash val="solid"/>
            </a:ln>
            <a:effectLst/>
          </p:spPr>
          <p:txBody>
            <a:bodyPr rot="0" spcFirstLastPara="0" vertOverflow="overflow" horzOverflow="overflow" vert="horz" wrap="square" lIns="46630" tIns="47558" rIns="46630" bIns="47558" numCol="1" spcCol="0" rtlCol="0" fromWordArt="0" anchor="ctr" anchorCtr="0" forceAA="0" compatLnSpc="1">
              <a:prstTxWarp prst="textNoShape">
                <a:avLst/>
              </a:prstTxWarp>
              <a:noAutofit/>
            </a:bodyPr>
            <a:lstStyle/>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100" i="0" u="none" strike="noStrike" kern="0" cap="none" spc="0" normalizeH="0" baseline="0" noProof="0" dirty="0">
                  <a:ln>
                    <a:noFill/>
                  </a:ln>
                  <a:solidFill>
                    <a:schemeClr val="bg1"/>
                  </a:solidFill>
                  <a:effectLst/>
                  <a:uLnTx/>
                  <a:uFillTx/>
                  <a:latin typeface="+mj-lt"/>
                  <a:ea typeface="+mn-ea"/>
                  <a:cs typeface="+mn-cs"/>
                </a:rPr>
                <a:t>Desktops</a:t>
              </a:r>
            </a:p>
          </p:txBody>
        </p:sp>
        <p:sp>
          <p:nvSpPr>
            <p:cNvPr id="182" name="Rectangle: Rounded Corners 181">
              <a:extLst>
                <a:ext uri="{FF2B5EF4-FFF2-40B4-BE49-F238E27FC236}">
                  <a16:creationId xmlns:a16="http://schemas.microsoft.com/office/drawing/2014/main" id="{BF170FC7-D6FC-43C6-9382-8417804983C1}"/>
                </a:ext>
              </a:extLst>
            </p:cNvPr>
            <p:cNvSpPr/>
            <p:nvPr/>
          </p:nvSpPr>
          <p:spPr bwMode="auto">
            <a:xfrm>
              <a:off x="9541038" y="2542018"/>
              <a:ext cx="1631150" cy="645517"/>
            </a:xfrm>
            <a:prstGeom prst="roundRect">
              <a:avLst/>
            </a:prstGeom>
            <a:solidFill>
              <a:schemeClr val="accent1"/>
            </a:solidFill>
            <a:ln w="10795" cap="flat" cmpd="sng" algn="ctr">
              <a:noFill/>
              <a:prstDash val="solid"/>
            </a:ln>
            <a:effectLst/>
          </p:spPr>
          <p:txBody>
            <a:bodyPr rot="0" spcFirstLastPara="0" vertOverflow="overflow" horzOverflow="overflow" vert="horz" wrap="square" lIns="46630" tIns="47558" rIns="46630" bIns="47558" numCol="1" spcCol="0" rtlCol="0" fromWordArt="0" anchor="ctr" anchorCtr="0" forceAA="0" compatLnSpc="1">
              <a:prstTxWarp prst="textNoShape">
                <a:avLst/>
              </a:prstTxWarp>
              <a:noAutofit/>
            </a:bodyPr>
            <a:lstStyle/>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100" i="0" u="none" strike="noStrike" kern="0" cap="none" spc="0" normalizeH="0" baseline="0" noProof="0" dirty="0">
                  <a:ln>
                    <a:noFill/>
                  </a:ln>
                  <a:solidFill>
                    <a:schemeClr val="bg1"/>
                  </a:solidFill>
                  <a:effectLst/>
                  <a:uLnTx/>
                  <a:uFillTx/>
                  <a:latin typeface="+mj-lt"/>
                  <a:ea typeface="+mn-ea"/>
                  <a:cs typeface="+mn-cs"/>
                </a:rPr>
                <a:t>Apps</a:t>
              </a:r>
            </a:p>
          </p:txBody>
        </p:sp>
      </p:grpSp>
      <p:sp>
        <p:nvSpPr>
          <p:cNvPr id="183" name="desktop" title="a desktop PC">
            <a:extLst>
              <a:ext uri="{FF2B5EF4-FFF2-40B4-BE49-F238E27FC236}">
                <a16:creationId xmlns:a16="http://schemas.microsoft.com/office/drawing/2014/main" id="{FDD541E0-E5EA-4978-B740-12CEB0E20F2A}"/>
              </a:ext>
            </a:extLst>
          </p:cNvPr>
          <p:cNvSpPr>
            <a:spLocks noChangeAspect="1" noEditPoints="1"/>
          </p:cNvSpPr>
          <p:nvPr/>
        </p:nvSpPr>
        <p:spPr bwMode="auto">
          <a:xfrm>
            <a:off x="9381363" y="4499296"/>
            <a:ext cx="297797" cy="292935"/>
          </a:xfrm>
          <a:custGeom>
            <a:avLst/>
            <a:gdLst>
              <a:gd name="T0" fmla="*/ 245 w 245"/>
              <a:gd name="T1" fmla="*/ 67 h 241"/>
              <a:gd name="T2" fmla="*/ 245 w 245"/>
              <a:gd name="T3" fmla="*/ 138 h 241"/>
              <a:gd name="T4" fmla="*/ 0 w 245"/>
              <a:gd name="T5" fmla="*/ 138 h 241"/>
              <a:gd name="T6" fmla="*/ 0 w 245"/>
              <a:gd name="T7" fmla="*/ 0 h 241"/>
              <a:gd name="T8" fmla="*/ 245 w 245"/>
              <a:gd name="T9" fmla="*/ 0 h 241"/>
              <a:gd name="T10" fmla="*/ 245 w 245"/>
              <a:gd name="T11" fmla="*/ 67 h 241"/>
              <a:gd name="T12" fmla="*/ 224 w 245"/>
              <a:gd name="T13" fmla="*/ 222 h 241"/>
              <a:gd name="T14" fmla="*/ 212 w 245"/>
              <a:gd name="T15" fmla="*/ 204 h 241"/>
              <a:gd name="T16" fmla="*/ 33 w 245"/>
              <a:gd name="T17" fmla="*/ 204 h 241"/>
              <a:gd name="T18" fmla="*/ 7 w 245"/>
              <a:gd name="T19" fmla="*/ 241 h 241"/>
              <a:gd name="T20" fmla="*/ 238 w 245"/>
              <a:gd name="T21" fmla="*/ 241 h 241"/>
              <a:gd name="T22" fmla="*/ 224 w 245"/>
              <a:gd name="T23" fmla="*/ 222 h 241"/>
              <a:gd name="T24" fmla="*/ 79 w 245"/>
              <a:gd name="T25" fmla="*/ 172 h 241"/>
              <a:gd name="T26" fmla="*/ 165 w 245"/>
              <a:gd name="T27" fmla="*/ 172 h 241"/>
              <a:gd name="T28" fmla="*/ 123 w 245"/>
              <a:gd name="T29" fmla="*/ 139 h 241"/>
              <a:gd name="T30" fmla="*/ 123 w 245"/>
              <a:gd name="T31" fmla="*/ 17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5" h="241">
                <a:moveTo>
                  <a:pt x="245" y="67"/>
                </a:moveTo>
                <a:lnTo>
                  <a:pt x="245" y="138"/>
                </a:lnTo>
                <a:lnTo>
                  <a:pt x="0" y="138"/>
                </a:lnTo>
                <a:lnTo>
                  <a:pt x="0" y="0"/>
                </a:lnTo>
                <a:lnTo>
                  <a:pt x="245" y="0"/>
                </a:lnTo>
                <a:lnTo>
                  <a:pt x="245" y="67"/>
                </a:lnTo>
                <a:moveTo>
                  <a:pt x="224" y="222"/>
                </a:moveTo>
                <a:lnTo>
                  <a:pt x="212" y="204"/>
                </a:lnTo>
                <a:lnTo>
                  <a:pt x="33" y="204"/>
                </a:lnTo>
                <a:lnTo>
                  <a:pt x="7" y="241"/>
                </a:lnTo>
                <a:lnTo>
                  <a:pt x="238" y="241"/>
                </a:lnTo>
                <a:lnTo>
                  <a:pt x="224" y="222"/>
                </a:lnTo>
                <a:moveTo>
                  <a:pt x="79" y="172"/>
                </a:moveTo>
                <a:lnTo>
                  <a:pt x="165" y="172"/>
                </a:lnTo>
                <a:moveTo>
                  <a:pt x="123" y="139"/>
                </a:moveTo>
                <a:lnTo>
                  <a:pt x="123" y="171"/>
                </a:ln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1699"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84" name="GenericApp_EB3B" title="Icon of an app window">
            <a:extLst>
              <a:ext uri="{FF2B5EF4-FFF2-40B4-BE49-F238E27FC236}">
                <a16:creationId xmlns:a16="http://schemas.microsoft.com/office/drawing/2014/main" id="{08979190-5FD2-430C-9ED3-72A645E5B383}"/>
              </a:ext>
            </a:extLst>
          </p:cNvPr>
          <p:cNvSpPr>
            <a:spLocks noChangeAspect="1" noEditPoints="1"/>
          </p:cNvSpPr>
          <p:nvPr/>
        </p:nvSpPr>
        <p:spPr bwMode="auto">
          <a:xfrm>
            <a:off x="11044986" y="4502761"/>
            <a:ext cx="357365" cy="286005"/>
          </a:xfrm>
          <a:custGeom>
            <a:avLst/>
            <a:gdLst>
              <a:gd name="T0" fmla="*/ 5088 w 5088"/>
              <a:gd name="T1" fmla="*/ 4072 h 4072"/>
              <a:gd name="T2" fmla="*/ 0 w 5088"/>
              <a:gd name="T3" fmla="*/ 4072 h 4072"/>
              <a:gd name="T4" fmla="*/ 0 w 5088"/>
              <a:gd name="T5" fmla="*/ 0 h 4072"/>
              <a:gd name="T6" fmla="*/ 5088 w 5088"/>
              <a:gd name="T7" fmla="*/ 0 h 4072"/>
              <a:gd name="T8" fmla="*/ 5088 w 5088"/>
              <a:gd name="T9" fmla="*/ 4072 h 4072"/>
              <a:gd name="T10" fmla="*/ 0 w 5088"/>
              <a:gd name="T11" fmla="*/ 1018 h 4072"/>
              <a:gd name="T12" fmla="*/ 5004 w 5088"/>
              <a:gd name="T13" fmla="*/ 1018 h 4072"/>
              <a:gd name="T14" fmla="*/ 2035 w 5088"/>
              <a:gd name="T15" fmla="*/ 1697 h 4072"/>
              <a:gd name="T16" fmla="*/ 678 w 5088"/>
              <a:gd name="T17" fmla="*/ 1697 h 4072"/>
              <a:gd name="T18" fmla="*/ 678 w 5088"/>
              <a:gd name="T19" fmla="*/ 3393 h 4072"/>
              <a:gd name="T20" fmla="*/ 2035 w 5088"/>
              <a:gd name="T21" fmla="*/ 3393 h 4072"/>
              <a:gd name="T22" fmla="*/ 2035 w 5088"/>
              <a:gd name="T23" fmla="*/ 1697 h 4072"/>
              <a:gd name="T24" fmla="*/ 2544 w 5088"/>
              <a:gd name="T25" fmla="*/ 1697 h 4072"/>
              <a:gd name="T26" fmla="*/ 3561 w 5088"/>
              <a:gd name="T27" fmla="*/ 1697 h 4072"/>
              <a:gd name="T28" fmla="*/ 2544 w 5088"/>
              <a:gd name="T29" fmla="*/ 2375 h 4072"/>
              <a:gd name="T30" fmla="*/ 3561 w 5088"/>
              <a:gd name="T31" fmla="*/ 2375 h 4072"/>
              <a:gd name="T32" fmla="*/ 2544 w 5088"/>
              <a:gd name="T33" fmla="*/ 3054 h 4072"/>
              <a:gd name="T34" fmla="*/ 3222 w 5088"/>
              <a:gd name="T35" fmla="*/ 3054 h 4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88" h="4072">
                <a:moveTo>
                  <a:pt x="5088" y="4072"/>
                </a:moveTo>
                <a:lnTo>
                  <a:pt x="0" y="4072"/>
                </a:lnTo>
                <a:lnTo>
                  <a:pt x="0" y="0"/>
                </a:lnTo>
                <a:lnTo>
                  <a:pt x="5088" y="0"/>
                </a:lnTo>
                <a:lnTo>
                  <a:pt x="5088" y="4072"/>
                </a:lnTo>
                <a:moveTo>
                  <a:pt x="0" y="1018"/>
                </a:moveTo>
                <a:lnTo>
                  <a:pt x="5004" y="1018"/>
                </a:lnTo>
                <a:moveTo>
                  <a:pt x="2035" y="1697"/>
                </a:moveTo>
                <a:lnTo>
                  <a:pt x="678" y="1697"/>
                </a:lnTo>
                <a:lnTo>
                  <a:pt x="678" y="3393"/>
                </a:lnTo>
                <a:lnTo>
                  <a:pt x="2035" y="3393"/>
                </a:lnTo>
                <a:lnTo>
                  <a:pt x="2035" y="1697"/>
                </a:lnTo>
                <a:moveTo>
                  <a:pt x="2544" y="1697"/>
                </a:moveTo>
                <a:lnTo>
                  <a:pt x="3561" y="1697"/>
                </a:lnTo>
                <a:moveTo>
                  <a:pt x="2544" y="2375"/>
                </a:moveTo>
                <a:lnTo>
                  <a:pt x="3561" y="2375"/>
                </a:lnTo>
                <a:moveTo>
                  <a:pt x="2544" y="3054"/>
                </a:moveTo>
                <a:lnTo>
                  <a:pt x="3222" y="3054"/>
                </a:ln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1699" b="0" i="0" u="none" strike="noStrike" kern="1200" cap="none" spc="0" normalizeH="0" baseline="0" noProof="0">
              <a:ln>
                <a:noFill/>
              </a:ln>
              <a:solidFill>
                <a:srgbClr val="505050"/>
              </a:solidFill>
              <a:effectLst/>
              <a:uLnTx/>
              <a:uFillTx/>
              <a:latin typeface="Segoe UI"/>
              <a:ea typeface="+mn-ea"/>
              <a:cs typeface="+mn-cs"/>
            </a:endParaRPr>
          </a:p>
        </p:txBody>
      </p:sp>
      <p:sp>
        <p:nvSpPr>
          <p:cNvPr id="185" name="Oval 184">
            <a:extLst>
              <a:ext uri="{FF2B5EF4-FFF2-40B4-BE49-F238E27FC236}">
                <a16:creationId xmlns:a16="http://schemas.microsoft.com/office/drawing/2014/main" id="{F406E17B-5C15-4AA9-9601-CD0F8E4E5F5D}"/>
              </a:ext>
            </a:extLst>
          </p:cNvPr>
          <p:cNvSpPr/>
          <p:nvPr/>
        </p:nvSpPr>
        <p:spPr bwMode="auto">
          <a:xfrm>
            <a:off x="9751447" y="4359595"/>
            <a:ext cx="152066" cy="152066"/>
          </a:xfrm>
          <a:prstGeom prst="ellipse">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714" b="1" i="0" u="none" strike="noStrike" kern="1200" cap="none" spc="0" normalizeH="0" baseline="0" noProof="0">
                <a:ln>
                  <a:noFill/>
                </a:ln>
                <a:solidFill>
                  <a:srgbClr val="00188F"/>
                </a:solidFill>
                <a:effectLst/>
                <a:uLnTx/>
                <a:uFillTx/>
                <a:latin typeface="Segoe UI"/>
                <a:ea typeface="+mn-ea"/>
                <a:cs typeface="+mn-cs"/>
              </a:rPr>
              <a:t>A</a:t>
            </a:r>
          </a:p>
        </p:txBody>
      </p:sp>
      <p:sp>
        <p:nvSpPr>
          <p:cNvPr id="186" name="Oval 185">
            <a:extLst>
              <a:ext uri="{FF2B5EF4-FFF2-40B4-BE49-F238E27FC236}">
                <a16:creationId xmlns:a16="http://schemas.microsoft.com/office/drawing/2014/main" id="{D60F02B2-3C7D-4EF0-8A5A-130554AF3E47}"/>
              </a:ext>
            </a:extLst>
          </p:cNvPr>
          <p:cNvSpPr/>
          <p:nvPr/>
        </p:nvSpPr>
        <p:spPr bwMode="auto">
          <a:xfrm>
            <a:off x="11482684" y="4364957"/>
            <a:ext cx="152066" cy="152066"/>
          </a:xfrm>
          <a:prstGeom prst="ellipse">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714" b="1" i="0" u="none" strike="noStrike" kern="1200" cap="none" spc="0" normalizeH="0" baseline="0" noProof="0">
                <a:ln>
                  <a:noFill/>
                </a:ln>
                <a:solidFill>
                  <a:srgbClr val="00188F"/>
                </a:solidFill>
                <a:effectLst/>
                <a:uLnTx/>
                <a:uFillTx/>
                <a:latin typeface="Segoe UI"/>
                <a:ea typeface="+mn-ea"/>
                <a:cs typeface="+mn-cs"/>
              </a:rPr>
              <a:t>A</a:t>
            </a:r>
          </a:p>
        </p:txBody>
      </p:sp>
      <p:grpSp>
        <p:nvGrpSpPr>
          <p:cNvPr id="187" name="Group 186">
            <a:extLst>
              <a:ext uri="{FF2B5EF4-FFF2-40B4-BE49-F238E27FC236}">
                <a16:creationId xmlns:a16="http://schemas.microsoft.com/office/drawing/2014/main" id="{B29F10DD-6E9C-4C1D-80A7-4E93B8B0E7C4}"/>
              </a:ext>
            </a:extLst>
          </p:cNvPr>
          <p:cNvGrpSpPr/>
          <p:nvPr/>
        </p:nvGrpSpPr>
        <p:grpSpPr>
          <a:xfrm>
            <a:off x="9751258" y="4359595"/>
            <a:ext cx="1882919" cy="160018"/>
            <a:chOff x="9825686" y="4359595"/>
            <a:chExt cx="1882919" cy="160018"/>
          </a:xfrm>
        </p:grpSpPr>
        <p:sp>
          <p:nvSpPr>
            <p:cNvPr id="188" name="Oval 187">
              <a:extLst>
                <a:ext uri="{FF2B5EF4-FFF2-40B4-BE49-F238E27FC236}">
                  <a16:creationId xmlns:a16="http://schemas.microsoft.com/office/drawing/2014/main" id="{9AC4534F-0EEB-4CB7-A8E6-08D116872C84}"/>
                </a:ext>
              </a:extLst>
            </p:cNvPr>
            <p:cNvSpPr/>
            <p:nvPr/>
          </p:nvSpPr>
          <p:spPr bwMode="auto">
            <a:xfrm>
              <a:off x="9825686" y="4359595"/>
              <a:ext cx="152066" cy="152066"/>
            </a:xfrm>
            <a:prstGeom prst="ellipse">
              <a:avLst/>
            </a:prstGeom>
            <a:solidFill>
              <a:srgbClr val="ED7D3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714" b="1" i="0" u="none" strike="noStrike" kern="1200" cap="none" spc="0" normalizeH="0" baseline="0" noProof="0">
                  <a:ln>
                    <a:noFill/>
                  </a:ln>
                  <a:solidFill>
                    <a:srgbClr val="00188F"/>
                  </a:solidFill>
                  <a:effectLst/>
                  <a:uLnTx/>
                  <a:uFillTx/>
                  <a:latin typeface="Segoe UI"/>
                  <a:ea typeface="+mn-ea"/>
                  <a:cs typeface="+mn-cs"/>
                </a:rPr>
                <a:t>A</a:t>
              </a:r>
            </a:p>
          </p:txBody>
        </p:sp>
        <p:sp>
          <p:nvSpPr>
            <p:cNvPr id="189" name="Oval 188">
              <a:extLst>
                <a:ext uri="{FF2B5EF4-FFF2-40B4-BE49-F238E27FC236}">
                  <a16:creationId xmlns:a16="http://schemas.microsoft.com/office/drawing/2014/main" id="{FED6FCAC-25C5-443B-8A44-46439C959B25}"/>
                </a:ext>
              </a:extLst>
            </p:cNvPr>
            <p:cNvSpPr/>
            <p:nvPr/>
          </p:nvSpPr>
          <p:spPr bwMode="auto">
            <a:xfrm>
              <a:off x="11554730" y="4363243"/>
              <a:ext cx="153875" cy="156370"/>
            </a:xfrm>
            <a:prstGeom prst="ellipse">
              <a:avLst/>
            </a:prstGeom>
            <a:solidFill>
              <a:srgbClr val="ED7D3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714" b="1" i="0" u="none" strike="noStrike" kern="1200" cap="none" spc="0" normalizeH="0" baseline="0" noProof="0" dirty="0">
                  <a:ln>
                    <a:noFill/>
                  </a:ln>
                  <a:solidFill>
                    <a:srgbClr val="00188F"/>
                  </a:solidFill>
                  <a:effectLst/>
                  <a:uLnTx/>
                  <a:uFillTx/>
                  <a:latin typeface="Segoe UI"/>
                  <a:ea typeface="+mn-ea"/>
                  <a:cs typeface="+mn-cs"/>
                </a:rPr>
                <a:t>A</a:t>
              </a:r>
            </a:p>
          </p:txBody>
        </p:sp>
      </p:grpSp>
      <p:grpSp>
        <p:nvGrpSpPr>
          <p:cNvPr id="190" name="Group 189">
            <a:extLst>
              <a:ext uri="{FF2B5EF4-FFF2-40B4-BE49-F238E27FC236}">
                <a16:creationId xmlns:a16="http://schemas.microsoft.com/office/drawing/2014/main" id="{0A174603-8BEA-4E72-8006-7FAA0230AD2F}"/>
              </a:ext>
            </a:extLst>
          </p:cNvPr>
          <p:cNvGrpSpPr/>
          <p:nvPr/>
        </p:nvGrpSpPr>
        <p:grpSpPr>
          <a:xfrm>
            <a:off x="7771612" y="3453152"/>
            <a:ext cx="511705" cy="511706"/>
            <a:chOff x="5564119" y="2081144"/>
            <a:chExt cx="501718" cy="501718"/>
          </a:xfrm>
        </p:grpSpPr>
        <p:sp>
          <p:nvSpPr>
            <p:cNvPr id="191" name="Diamond 190">
              <a:extLst>
                <a:ext uri="{FF2B5EF4-FFF2-40B4-BE49-F238E27FC236}">
                  <a16:creationId xmlns:a16="http://schemas.microsoft.com/office/drawing/2014/main" id="{190DA278-FA12-49F4-AD97-8D62E2B9A6F5}"/>
                </a:ext>
              </a:extLst>
            </p:cNvPr>
            <p:cNvSpPr/>
            <p:nvPr/>
          </p:nvSpPr>
          <p:spPr bwMode="auto">
            <a:xfrm>
              <a:off x="5614884" y="2160973"/>
              <a:ext cx="418054" cy="395723"/>
            </a:xfrm>
            <a:prstGeom prst="diamond">
              <a:avLst/>
            </a:prstGeom>
            <a:solidFill>
              <a:srgbClr val="FFFFFF"/>
            </a:solidFill>
            <a:ln w="9525" cap="flat" cmpd="sng" algn="ctr">
              <a:noFill/>
              <a:prstDash val="solid"/>
              <a:headEnd type="none" w="med" len="med"/>
              <a:tailEnd type="none" w="med" len="med"/>
            </a:ln>
            <a:effectLst/>
          </p:spPr>
          <p:txBody>
            <a:bodyPr rot="0" spcFirstLastPara="0" vert="horz" wrap="square" lIns="186494" tIns="149195" rIns="186494" bIns="149195"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ctr" defTabSz="950846" rtl="0" eaLnBrk="1" fontAlgn="base" latinLnBrk="0" hangingPunct="1">
                <a:lnSpc>
                  <a:spcPct val="90000"/>
                </a:lnSpc>
                <a:spcBef>
                  <a:spcPct val="0"/>
                </a:spcBef>
                <a:spcAft>
                  <a:spcPct val="0"/>
                </a:spcAft>
                <a:buClrTx/>
                <a:buSzTx/>
                <a:buFontTx/>
                <a:buNone/>
                <a:tabLst/>
                <a:defRPr/>
              </a:pPr>
              <a:endParaRPr kumimoji="0" lang="en-US" sz="2448"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pic>
          <p:nvPicPr>
            <p:cNvPr id="192" name="Graphic 139">
              <a:extLst>
                <a:ext uri="{FF2B5EF4-FFF2-40B4-BE49-F238E27FC236}">
                  <a16:creationId xmlns:a16="http://schemas.microsoft.com/office/drawing/2014/main" id="{514BA9E7-5708-4CD6-B947-828561DC7DC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564119" y="2081144"/>
              <a:ext cx="501718" cy="501718"/>
            </a:xfrm>
            <a:prstGeom prst="rect">
              <a:avLst/>
            </a:prstGeom>
          </p:spPr>
        </p:pic>
      </p:grpSp>
      <p:sp>
        <p:nvSpPr>
          <p:cNvPr id="196" name="TextBox 195">
            <a:extLst>
              <a:ext uri="{FF2B5EF4-FFF2-40B4-BE49-F238E27FC236}">
                <a16:creationId xmlns:a16="http://schemas.microsoft.com/office/drawing/2014/main" id="{A7D947AE-B41C-4C1C-AF9A-F6883F0AC34A}"/>
              </a:ext>
            </a:extLst>
          </p:cNvPr>
          <p:cNvSpPr txBox="1"/>
          <p:nvPr/>
        </p:nvSpPr>
        <p:spPr>
          <a:xfrm>
            <a:off x="403999" y="2609826"/>
            <a:ext cx="1869407" cy="738664"/>
          </a:xfrm>
          <a:prstGeom prst="rect">
            <a:avLst/>
          </a:prstGeom>
          <a:solidFill>
            <a:srgbClr val="FFFFFF"/>
          </a:solidFill>
        </p:spPr>
        <p:txBody>
          <a:bodyPr wrap="square" lIns="91440" tIns="45720" rIns="91440" bIns="45720" rtlCol="0">
            <a:noAutofit/>
          </a:bodyPr>
          <a:lstStyle/>
          <a:p>
            <a:pPr marL="0" marR="0" lvl="0" indent="0" algn="ctr" defTabSz="932742" rtl="0" eaLnBrk="1" fontAlgn="auto" latinLnBrk="0" hangingPunct="1">
              <a:lnSpc>
                <a:spcPct val="90000"/>
              </a:lnSpc>
              <a:spcBef>
                <a:spcPts val="0"/>
              </a:spcBef>
              <a:spcAft>
                <a:spcPts val="0"/>
              </a:spcAft>
              <a:buClrTx/>
              <a:buSzTx/>
              <a:buFontTx/>
              <a:buNone/>
              <a:tabLst/>
              <a:defRPr/>
            </a:pPr>
            <a:r>
              <a:rPr kumimoji="0" lang="en-US" sz="1600" b="1" i="0" u="none" strike="noStrike" kern="1200" cap="none" spc="0" normalizeH="0" baseline="0" noProof="0" dirty="0">
                <a:ln>
                  <a:noFill/>
                </a:ln>
                <a:effectLst/>
                <a:uLnTx/>
                <a:uFillTx/>
                <a:latin typeface="+mj-lt"/>
                <a:ea typeface="+mn-ea"/>
                <a:cs typeface="+mn-cs"/>
              </a:rPr>
              <a:t>Client’s</a:t>
            </a:r>
          </a:p>
          <a:p>
            <a:pPr marL="0" marR="0" lvl="0" indent="0" algn="ctr" defTabSz="932742" rtl="0" eaLnBrk="1" fontAlgn="auto" latinLnBrk="0" hangingPunct="1">
              <a:lnSpc>
                <a:spcPct val="90000"/>
              </a:lnSpc>
              <a:spcBef>
                <a:spcPts val="0"/>
              </a:spcBef>
              <a:spcAft>
                <a:spcPts val="0"/>
              </a:spcAft>
              <a:buClrTx/>
              <a:buSzTx/>
              <a:buFontTx/>
              <a:buNone/>
              <a:tabLst/>
              <a:defRPr/>
            </a:pPr>
            <a:endParaRPr kumimoji="0" lang="en-US" sz="1600" b="1"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a:ea typeface="+mn-ea"/>
              <a:cs typeface="+mn-cs"/>
            </a:endParaRPr>
          </a:p>
        </p:txBody>
      </p:sp>
      <p:sp>
        <p:nvSpPr>
          <p:cNvPr id="197" name="TextBox 196">
            <a:extLst>
              <a:ext uri="{FF2B5EF4-FFF2-40B4-BE49-F238E27FC236}">
                <a16:creationId xmlns:a16="http://schemas.microsoft.com/office/drawing/2014/main" id="{698E91BC-A022-4A5B-935A-3BB3F5BB7EA8}"/>
              </a:ext>
            </a:extLst>
          </p:cNvPr>
          <p:cNvSpPr txBox="1"/>
          <p:nvPr/>
        </p:nvSpPr>
        <p:spPr>
          <a:xfrm>
            <a:off x="4595119" y="2401268"/>
            <a:ext cx="1869407" cy="738664"/>
          </a:xfrm>
          <a:prstGeom prst="rect">
            <a:avLst/>
          </a:prstGeom>
          <a:solidFill>
            <a:srgbClr val="FFFFFF"/>
          </a:solid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0"/>
              </a:spcAft>
              <a:buClrTx/>
              <a:buSzTx/>
              <a:buFontTx/>
              <a:buNone/>
              <a:tabLst/>
              <a:defRPr/>
            </a:pPr>
            <a:r>
              <a:rPr kumimoji="0" lang="en-US" sz="1600" i="0" u="none" strike="noStrike" kern="1200" cap="none" spc="0" normalizeH="0" baseline="0" noProof="0" dirty="0">
                <a:ln>
                  <a:noFill/>
                </a:ln>
                <a:effectLst/>
                <a:uLnTx/>
                <a:uFillTx/>
                <a:latin typeface="+mj-lt"/>
                <a:ea typeface="+mn-ea"/>
                <a:cs typeface="+mn-cs"/>
              </a:rPr>
              <a:t>Management plane services</a:t>
            </a:r>
          </a:p>
        </p:txBody>
      </p:sp>
      <p:sp>
        <p:nvSpPr>
          <p:cNvPr id="198" name="TextBox 197">
            <a:extLst>
              <a:ext uri="{FF2B5EF4-FFF2-40B4-BE49-F238E27FC236}">
                <a16:creationId xmlns:a16="http://schemas.microsoft.com/office/drawing/2014/main" id="{DDC2075F-AA11-41DF-A435-24B1DC7BAE66}"/>
              </a:ext>
            </a:extLst>
          </p:cNvPr>
          <p:cNvSpPr txBox="1"/>
          <p:nvPr/>
        </p:nvSpPr>
        <p:spPr>
          <a:xfrm>
            <a:off x="7886137" y="2388006"/>
            <a:ext cx="3937266" cy="1048942"/>
          </a:xfrm>
          <a:prstGeom prst="rect">
            <a:avLst/>
          </a:prstGeom>
          <a:solidFill>
            <a:srgbClr val="FFFFFF"/>
          </a:solidFill>
        </p:spPr>
        <p:txBody>
          <a:bodyPr wrap="square" lIns="182880" tIns="146304" rIns="182880" bIns="146304" rtlCol="0">
            <a:spAutoFit/>
          </a:bodyPr>
          <a:lstStyle/>
          <a:p>
            <a:pPr marL="0" marR="0" lvl="0" indent="0" algn="ctr" defTabSz="878223"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effectLst/>
                <a:uLnTx/>
                <a:uFillTx/>
                <a:latin typeface="+mj-lt"/>
                <a:ea typeface="+mn-ea"/>
                <a:cs typeface="Segoe UI Light"/>
              </a:rPr>
              <a:t>Windows 10 Enterprise multi-session, Windows 7, Windows Server 2012R2+</a:t>
            </a:r>
          </a:p>
          <a:p>
            <a:pPr marL="0" marR="0" lvl="0" indent="0" algn="ctr" defTabSz="878223"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effectLst/>
                <a:uLnTx/>
                <a:uFillTx/>
                <a:latin typeface="+mj-lt"/>
                <a:ea typeface="+mn-ea"/>
                <a:cs typeface="Segoe UI Light"/>
              </a:rPr>
              <a:t>Azure virtual machines &amp; services</a:t>
            </a:r>
          </a:p>
        </p:txBody>
      </p:sp>
      <p:sp>
        <p:nvSpPr>
          <p:cNvPr id="200" name="Oval 199">
            <a:extLst>
              <a:ext uri="{FF2B5EF4-FFF2-40B4-BE49-F238E27FC236}">
                <a16:creationId xmlns:a16="http://schemas.microsoft.com/office/drawing/2014/main" id="{D1C6F7E9-161E-4D52-95FB-52F44EDE6A63}"/>
              </a:ext>
            </a:extLst>
          </p:cNvPr>
          <p:cNvSpPr/>
          <p:nvPr/>
        </p:nvSpPr>
        <p:spPr bwMode="auto">
          <a:xfrm>
            <a:off x="635471" y="4444686"/>
            <a:ext cx="852008" cy="852008"/>
          </a:xfrm>
          <a:prstGeom prst="ellipse">
            <a:avLst/>
          </a:prstGeom>
          <a:solidFill>
            <a:srgbClr val="EFEFEF"/>
          </a:solidFill>
          <a:ln w="10795" cap="flat" cmpd="sng" algn="ctr">
            <a:noFill/>
            <a:prstDash val="solid"/>
          </a:ln>
          <a:effectLst/>
        </p:spPr>
        <p:txBody>
          <a:bodyPr rot="0" spcFirstLastPara="0" vertOverflow="overflow" horzOverflow="overflow" vert="horz" wrap="square" lIns="559562" tIns="139891" rIns="0" bIns="47558" numCol="1" spcCol="0" rtlCol="0" fromWordArt="0" anchor="t" anchorCtr="0" forceAA="0" compatLnSpc="1">
            <a:prstTxWarp prst="textNoShape">
              <a:avLst/>
            </a:prstTxWarp>
            <a:noAutofit/>
          </a:bodyPr>
          <a:lstStyle/>
          <a:p>
            <a:pPr marL="0" marR="0" lvl="0" indent="0" algn="l" defTabSz="950846" rtl="0" eaLnBrk="1" fontAlgn="base" latinLnBrk="0" hangingPunct="1">
              <a:lnSpc>
                <a:spcPct val="100000"/>
              </a:lnSpc>
              <a:spcBef>
                <a:spcPct val="0"/>
              </a:spcBef>
              <a:spcAft>
                <a:spcPct val="0"/>
              </a:spcAft>
              <a:buClrTx/>
              <a:buSzTx/>
              <a:buFontTx/>
              <a:buNone/>
              <a:tabLst/>
              <a:defRPr/>
            </a:pPr>
            <a:endParaRPr kumimoji="0" lang="en-US" sz="1428" b="0" i="0" u="none" strike="noStrike" kern="1200" cap="none" spc="0" normalizeH="0" baseline="0" noProof="0">
              <a:ln>
                <a:noFill/>
              </a:ln>
              <a:solidFill>
                <a:srgbClr val="505050"/>
              </a:solidFill>
              <a:effectLst/>
              <a:uLnTx/>
              <a:uFillTx/>
              <a:latin typeface="Segoe Pro Semibold" panose="020B0702040504020203" pitchFamily="34" charset="0"/>
              <a:ea typeface="+mn-ea"/>
              <a:cs typeface="Segoe UI Light"/>
            </a:endParaRPr>
          </a:p>
        </p:txBody>
      </p:sp>
      <p:sp>
        <p:nvSpPr>
          <p:cNvPr id="203" name="Oval 202">
            <a:extLst>
              <a:ext uri="{FF2B5EF4-FFF2-40B4-BE49-F238E27FC236}">
                <a16:creationId xmlns:a16="http://schemas.microsoft.com/office/drawing/2014/main" id="{AB09539B-4C54-4CE2-AAD8-4E22CE741F24}"/>
              </a:ext>
            </a:extLst>
          </p:cNvPr>
          <p:cNvSpPr/>
          <p:nvPr/>
        </p:nvSpPr>
        <p:spPr bwMode="auto">
          <a:xfrm>
            <a:off x="635471" y="3387437"/>
            <a:ext cx="852008" cy="852008"/>
          </a:xfrm>
          <a:prstGeom prst="ellipse">
            <a:avLst/>
          </a:prstGeom>
          <a:solidFill>
            <a:srgbClr val="EFEFEF"/>
          </a:solidFill>
          <a:ln w="10795" cap="flat" cmpd="sng" algn="ctr">
            <a:noFill/>
            <a:prstDash val="solid"/>
          </a:ln>
          <a:effectLst/>
        </p:spPr>
        <p:txBody>
          <a:bodyPr rot="0" spcFirstLastPara="0" vertOverflow="overflow" horzOverflow="overflow" vert="horz" wrap="square" lIns="559562" tIns="139891" rIns="0" bIns="47558" numCol="1" spcCol="0" rtlCol="0" fromWordArt="0" anchor="t" anchorCtr="0" forceAA="0" compatLnSpc="1">
            <a:prstTxWarp prst="textNoShape">
              <a:avLst/>
            </a:prstTxWarp>
            <a:noAutofit/>
          </a:bodyPr>
          <a:lstStyle/>
          <a:p>
            <a:pPr marL="0" marR="0" lvl="0" indent="0" algn="l" defTabSz="950846" rtl="0" eaLnBrk="1" fontAlgn="base" latinLnBrk="0" hangingPunct="1">
              <a:lnSpc>
                <a:spcPct val="100000"/>
              </a:lnSpc>
              <a:spcBef>
                <a:spcPct val="0"/>
              </a:spcBef>
              <a:spcAft>
                <a:spcPct val="0"/>
              </a:spcAft>
              <a:buClrTx/>
              <a:buSzTx/>
              <a:buFontTx/>
              <a:buNone/>
              <a:tabLst/>
              <a:defRPr/>
            </a:pPr>
            <a:endParaRPr kumimoji="0" lang="en-US" sz="1428" b="0" i="0" u="none" strike="noStrike" kern="1200" cap="none" spc="0" normalizeH="0" baseline="0" noProof="0">
              <a:ln>
                <a:noFill/>
              </a:ln>
              <a:solidFill>
                <a:srgbClr val="505050"/>
              </a:solidFill>
              <a:effectLst/>
              <a:uLnTx/>
              <a:uFillTx/>
              <a:latin typeface="Segoe Pro Semibold" panose="020B0702040504020203" pitchFamily="34" charset="0"/>
              <a:ea typeface="+mn-ea"/>
              <a:cs typeface="Segoe UI Light"/>
            </a:endParaRPr>
          </a:p>
        </p:txBody>
      </p:sp>
      <p:sp>
        <p:nvSpPr>
          <p:cNvPr id="206" name="Oval 205">
            <a:extLst>
              <a:ext uri="{FF2B5EF4-FFF2-40B4-BE49-F238E27FC236}">
                <a16:creationId xmlns:a16="http://schemas.microsoft.com/office/drawing/2014/main" id="{1DC81EC5-CB26-4A20-9F6D-6FCC8387BB67}"/>
              </a:ext>
            </a:extLst>
          </p:cNvPr>
          <p:cNvSpPr/>
          <p:nvPr/>
        </p:nvSpPr>
        <p:spPr bwMode="auto">
          <a:xfrm>
            <a:off x="635471" y="5501934"/>
            <a:ext cx="852008" cy="852008"/>
          </a:xfrm>
          <a:prstGeom prst="ellipse">
            <a:avLst/>
          </a:prstGeom>
          <a:solidFill>
            <a:srgbClr val="EFEFEF"/>
          </a:solidFill>
          <a:ln w="10795" cap="flat" cmpd="sng" algn="ctr">
            <a:noFill/>
            <a:prstDash val="solid"/>
          </a:ln>
          <a:effectLst/>
        </p:spPr>
        <p:txBody>
          <a:bodyPr rot="0" spcFirstLastPara="0" vertOverflow="overflow" horzOverflow="overflow" vert="horz" wrap="square" lIns="559562" tIns="139891" rIns="0" bIns="47558" numCol="1" spcCol="0" rtlCol="0" fromWordArt="0" anchor="t" anchorCtr="0" forceAA="0" compatLnSpc="1">
            <a:prstTxWarp prst="textNoShape">
              <a:avLst/>
            </a:prstTxWarp>
            <a:noAutofit/>
          </a:bodyPr>
          <a:lstStyle/>
          <a:p>
            <a:pPr marL="0" marR="0" lvl="0" indent="0" algn="l" defTabSz="950846" rtl="0" eaLnBrk="1" fontAlgn="base" latinLnBrk="0" hangingPunct="1">
              <a:lnSpc>
                <a:spcPct val="100000"/>
              </a:lnSpc>
              <a:spcBef>
                <a:spcPct val="0"/>
              </a:spcBef>
              <a:spcAft>
                <a:spcPct val="0"/>
              </a:spcAft>
              <a:buClrTx/>
              <a:buSzTx/>
              <a:buFontTx/>
              <a:buNone/>
              <a:tabLst/>
              <a:defRPr/>
            </a:pPr>
            <a:endParaRPr kumimoji="0" lang="en-US" sz="1428" b="0" i="0" u="none" strike="noStrike" kern="1200" cap="none" spc="0" normalizeH="0" baseline="0" noProof="0">
              <a:ln>
                <a:noFill/>
              </a:ln>
              <a:solidFill>
                <a:srgbClr val="505050"/>
              </a:solidFill>
              <a:effectLst/>
              <a:uLnTx/>
              <a:uFillTx/>
              <a:latin typeface="Segoe Pro Semibold" panose="020B0702040504020203" pitchFamily="34" charset="0"/>
              <a:ea typeface="+mn-ea"/>
              <a:cs typeface="Segoe UI Light"/>
            </a:endParaRPr>
          </a:p>
        </p:txBody>
      </p:sp>
      <p:grpSp>
        <p:nvGrpSpPr>
          <p:cNvPr id="208" name="Group 207">
            <a:extLst>
              <a:ext uri="{FF2B5EF4-FFF2-40B4-BE49-F238E27FC236}">
                <a16:creationId xmlns:a16="http://schemas.microsoft.com/office/drawing/2014/main" id="{BCA3F028-B473-4D34-984C-FF83FCA6DC01}"/>
              </a:ext>
            </a:extLst>
          </p:cNvPr>
          <p:cNvGrpSpPr/>
          <p:nvPr/>
        </p:nvGrpSpPr>
        <p:grpSpPr>
          <a:xfrm>
            <a:off x="2067638" y="3571317"/>
            <a:ext cx="5335377" cy="2689518"/>
            <a:chOff x="2067638" y="3571317"/>
            <a:chExt cx="5335377" cy="2689518"/>
          </a:xfrm>
        </p:grpSpPr>
        <p:grpSp>
          <p:nvGrpSpPr>
            <p:cNvPr id="209" name="Group 208">
              <a:extLst>
                <a:ext uri="{FF2B5EF4-FFF2-40B4-BE49-F238E27FC236}">
                  <a16:creationId xmlns:a16="http://schemas.microsoft.com/office/drawing/2014/main" id="{FE9A8E57-F5EF-43B9-BBF0-4193592F8F93}"/>
                </a:ext>
              </a:extLst>
            </p:cNvPr>
            <p:cNvGrpSpPr/>
            <p:nvPr/>
          </p:nvGrpSpPr>
          <p:grpSpPr>
            <a:xfrm>
              <a:off x="3800280" y="3571317"/>
              <a:ext cx="3602735" cy="2689518"/>
              <a:chOff x="3800280" y="3571317"/>
              <a:chExt cx="3602735" cy="2689518"/>
            </a:xfrm>
          </p:grpSpPr>
          <p:sp>
            <p:nvSpPr>
              <p:cNvPr id="212" name="Rectangle 211">
                <a:extLst>
                  <a:ext uri="{FF2B5EF4-FFF2-40B4-BE49-F238E27FC236}">
                    <a16:creationId xmlns:a16="http://schemas.microsoft.com/office/drawing/2014/main" id="{3E2D86E4-4B91-48F6-8753-F35833FAE341}"/>
                  </a:ext>
                </a:extLst>
              </p:cNvPr>
              <p:cNvSpPr/>
              <p:nvPr/>
            </p:nvSpPr>
            <p:spPr bwMode="auto">
              <a:xfrm>
                <a:off x="3800280" y="3571317"/>
                <a:ext cx="3602735" cy="2689518"/>
              </a:xfrm>
              <a:prstGeom prst="rect">
                <a:avLst/>
              </a:prstGeom>
              <a:solidFill>
                <a:srgbClr val="ED7D31"/>
              </a:solidFill>
              <a:ln w="10795" cap="flat" cmpd="sng" algn="ctr">
                <a:noFill/>
                <a:prstDash val="solid"/>
              </a:ln>
              <a:effectLst/>
            </p:spPr>
            <p:txBody>
              <a:bodyPr rot="0" spcFirstLastPara="0" vertOverflow="overflow" horzOverflow="overflow" vert="horz" wrap="square" lIns="559562" tIns="139891" rIns="0" bIns="47558" numCol="1" spcCol="0" rtlCol="0" fromWordArt="0" anchor="ctr" anchorCtr="0" forceAA="0" compatLnSpc="1">
                <a:prstTxWarp prst="textNoShape">
                  <a:avLst/>
                </a:prstTxWarp>
                <a:noAutofit/>
              </a:bodyPr>
              <a:lstStyle/>
              <a:p>
                <a:pPr marL="0" marR="0" lvl="0" indent="0" algn="l" defTabSz="950846"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EFEFEF"/>
                  </a:solidFill>
                  <a:effectLst/>
                  <a:uLnTx/>
                  <a:uFillTx/>
                  <a:latin typeface="Segoe Pro Semibold" panose="020B0702040504020203" pitchFamily="34" charset="0"/>
                  <a:ea typeface="+mn-ea"/>
                  <a:cs typeface="Segoe UI Light"/>
                </a:endParaRPr>
              </a:p>
            </p:txBody>
          </p:sp>
          <p:sp>
            <p:nvSpPr>
              <p:cNvPr id="213" name="TextBox 212">
                <a:extLst>
                  <a:ext uri="{FF2B5EF4-FFF2-40B4-BE49-F238E27FC236}">
                    <a16:creationId xmlns:a16="http://schemas.microsoft.com/office/drawing/2014/main" id="{1FF55A11-FF43-48BE-AF20-ADF7DB5867A3}"/>
                  </a:ext>
                </a:extLst>
              </p:cNvPr>
              <p:cNvSpPr txBox="1"/>
              <p:nvPr/>
            </p:nvSpPr>
            <p:spPr>
              <a:xfrm>
                <a:off x="3913555" y="4098929"/>
                <a:ext cx="3266362" cy="1634294"/>
              </a:xfrm>
              <a:prstGeom prst="rect">
                <a:avLst/>
              </a:prstGeom>
              <a:solidFill>
                <a:srgbClr val="ED7D31"/>
              </a:solidFill>
            </p:spPr>
            <p:txBody>
              <a:bodyPr wrap="square" lIns="182880" tIns="146304" rIns="182880" bIns="146304" rtlCol="0">
                <a:spAutoFit/>
              </a:bodyPr>
              <a:lstStyle/>
              <a:p>
                <a:pPr marL="0" marR="0" lvl="0" indent="0" algn="l" defTabSz="932293" rtl="0" eaLnBrk="1" fontAlgn="base" latinLnBrk="0" hangingPunct="1">
                  <a:lnSpc>
                    <a:spcPct val="100000"/>
                  </a:lnSpc>
                  <a:spcBef>
                    <a:spcPts val="1800"/>
                  </a:spcBef>
                  <a:spcAft>
                    <a:spcPct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mj-lt"/>
                    <a:ea typeface="+mn-ea"/>
                    <a:cs typeface="Segoe UI Light"/>
                  </a:rPr>
                  <a:t>Citrix Virtual Apps &amp; Desktop services</a:t>
                </a:r>
              </a:p>
              <a:p>
                <a:pPr marL="0" marR="0" lvl="0" indent="0" algn="l" defTabSz="932293" rtl="0" eaLnBrk="1" fontAlgn="base" latinLnBrk="0" hangingPunct="1">
                  <a:lnSpc>
                    <a:spcPct val="100000"/>
                  </a:lnSpc>
                  <a:spcBef>
                    <a:spcPts val="1800"/>
                  </a:spcBef>
                  <a:spcAft>
                    <a:spcPct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mj-lt"/>
                    <a:ea typeface="+mn-ea"/>
                    <a:cs typeface="Segoe UI Light"/>
                  </a:rPr>
                  <a:t>Citrix + Windows Virtual Desktop Solution</a:t>
                </a:r>
              </a:p>
            </p:txBody>
          </p:sp>
        </p:grpSp>
        <p:sp>
          <p:nvSpPr>
            <p:cNvPr id="210" name="TextBox 209">
              <a:extLst>
                <a:ext uri="{FF2B5EF4-FFF2-40B4-BE49-F238E27FC236}">
                  <a16:creationId xmlns:a16="http://schemas.microsoft.com/office/drawing/2014/main" id="{2A053D2A-0282-478F-AFDD-6BEACD1F28C5}"/>
                </a:ext>
              </a:extLst>
            </p:cNvPr>
            <p:cNvSpPr txBox="1"/>
            <p:nvPr/>
          </p:nvSpPr>
          <p:spPr>
            <a:xfrm>
              <a:off x="2067638" y="4537395"/>
              <a:ext cx="1869407" cy="5170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0"/>
                </a:spcAft>
                <a:buClrTx/>
                <a:buSzTx/>
                <a:buFontTx/>
                <a:buNone/>
                <a:tabLst/>
                <a:defRPr/>
              </a:pPr>
              <a:r>
                <a:rPr kumimoji="0" lang="en-US" sz="1600" i="0" u="none" strike="noStrike" kern="1200" cap="none" spc="0" normalizeH="0" baseline="0" noProof="0" dirty="0">
                  <a:ln>
                    <a:noFill/>
                  </a:ln>
                  <a:effectLst/>
                  <a:uLnTx/>
                  <a:uFillTx/>
                  <a:latin typeface="+mj-lt"/>
                  <a:ea typeface="+mn-ea"/>
                  <a:cs typeface="+mn-cs"/>
                </a:rPr>
                <a:t>Workspace</a:t>
              </a:r>
            </a:p>
          </p:txBody>
        </p:sp>
        <p:pic>
          <p:nvPicPr>
            <p:cNvPr id="211" name="Picture 210">
              <a:extLst>
                <a:ext uri="{FF2B5EF4-FFF2-40B4-BE49-F238E27FC236}">
                  <a16:creationId xmlns:a16="http://schemas.microsoft.com/office/drawing/2014/main" id="{B9FADB4D-1CDE-4146-B3FC-1E6A70A3DF8F}"/>
                </a:ext>
              </a:extLst>
            </p:cNvPr>
            <p:cNvPicPr>
              <a:picLocks noChangeAspect="1"/>
            </p:cNvPicPr>
            <p:nvPr/>
          </p:nvPicPr>
          <p:blipFill>
            <a:blip r:embed="rId10"/>
            <a:stretch>
              <a:fillRect/>
            </a:stretch>
          </p:blipFill>
          <p:spPr>
            <a:xfrm>
              <a:off x="2742813" y="4059450"/>
              <a:ext cx="533400" cy="542925"/>
            </a:xfrm>
            <a:prstGeom prst="rect">
              <a:avLst/>
            </a:prstGeom>
          </p:spPr>
        </p:pic>
      </p:grpSp>
      <p:grpSp>
        <p:nvGrpSpPr>
          <p:cNvPr id="3" name="Group 2">
            <a:extLst>
              <a:ext uri="{FF2B5EF4-FFF2-40B4-BE49-F238E27FC236}">
                <a16:creationId xmlns:a16="http://schemas.microsoft.com/office/drawing/2014/main" id="{F7FDA8EA-23B1-4785-91BE-5D72201601A9}"/>
              </a:ext>
            </a:extLst>
          </p:cNvPr>
          <p:cNvGrpSpPr/>
          <p:nvPr/>
        </p:nvGrpSpPr>
        <p:grpSpPr>
          <a:xfrm>
            <a:off x="403999" y="2609826"/>
            <a:ext cx="1869407" cy="3406187"/>
            <a:chOff x="403999" y="2609826"/>
            <a:chExt cx="1869407" cy="3406187"/>
          </a:xfrm>
        </p:grpSpPr>
        <p:sp>
          <p:nvSpPr>
            <p:cNvPr id="215" name="TextBox 214">
              <a:extLst>
                <a:ext uri="{FF2B5EF4-FFF2-40B4-BE49-F238E27FC236}">
                  <a16:creationId xmlns:a16="http://schemas.microsoft.com/office/drawing/2014/main" id="{B53C90D8-EB7D-4015-9B81-9E1A80793D4A}"/>
                </a:ext>
              </a:extLst>
            </p:cNvPr>
            <p:cNvSpPr txBox="1"/>
            <p:nvPr/>
          </p:nvSpPr>
          <p:spPr>
            <a:xfrm>
              <a:off x="403999" y="2609826"/>
              <a:ext cx="1869407" cy="738664"/>
            </a:xfrm>
            <a:prstGeom prst="rect">
              <a:avLst/>
            </a:prstGeom>
            <a:solidFill>
              <a:srgbClr val="FFFFFF"/>
            </a:solidFill>
          </p:spPr>
          <p:txBody>
            <a:bodyPr wrap="square" lIns="91440" tIns="45720" rIns="91440" bIns="45720" rtlCol="0">
              <a:noAutofit/>
            </a:bodyPr>
            <a:lstStyle/>
            <a:p>
              <a:pPr marL="0" marR="0" lvl="0" indent="0" algn="ctr" defTabSz="932742" rtl="0" eaLnBrk="1" fontAlgn="auto" latinLnBrk="0" hangingPunct="1">
                <a:lnSpc>
                  <a:spcPct val="90000"/>
                </a:lnSpc>
                <a:spcBef>
                  <a:spcPts val="0"/>
                </a:spcBef>
                <a:spcAft>
                  <a:spcPts val="0"/>
                </a:spcAft>
                <a:buClrTx/>
                <a:buSzTx/>
                <a:buFontTx/>
                <a:buNone/>
                <a:tabLst/>
                <a:defRPr/>
              </a:pPr>
              <a:r>
                <a:rPr kumimoji="0" lang="en-US" sz="1600" i="0" u="none" strike="noStrike" kern="1200" cap="none" spc="0" normalizeH="0" baseline="0" noProof="0" dirty="0">
                  <a:ln>
                    <a:noFill/>
                  </a:ln>
                  <a:effectLst/>
                  <a:uLnTx/>
                  <a:uFillTx/>
                  <a:latin typeface="+mj-lt"/>
                  <a:ea typeface="+mn-ea"/>
                  <a:cs typeface="+mn-cs"/>
                </a:rPr>
                <a:t>Client’s</a:t>
              </a:r>
            </a:p>
            <a:p>
              <a:pPr marL="0" marR="0" lvl="0" indent="0" algn="ctr" defTabSz="932742" rtl="0" eaLnBrk="1" fontAlgn="auto" latinLnBrk="0" hangingPunct="1">
                <a:lnSpc>
                  <a:spcPct val="90000"/>
                </a:lnSpc>
                <a:spcBef>
                  <a:spcPts val="0"/>
                </a:spcBef>
                <a:spcAft>
                  <a:spcPts val="0"/>
                </a:spcAft>
                <a:buClrTx/>
                <a:buSzTx/>
                <a:buFontTx/>
                <a:buNone/>
                <a:tabLst/>
                <a:defRPr/>
              </a:pPr>
              <a:r>
                <a:rPr kumimoji="0" lang="en-US" sz="1600" i="0" u="none" strike="noStrike" kern="1200" cap="none" spc="0" normalizeH="0" baseline="0" noProof="0" dirty="0">
                  <a:ln>
                    <a:noFill/>
                  </a:ln>
                  <a:effectLst/>
                  <a:uLnTx/>
                  <a:uFillTx/>
                  <a:latin typeface="+mj-lt"/>
                  <a:ea typeface="+mn-ea"/>
                  <a:cs typeface="+mn-cs"/>
                </a:rPr>
                <a:t>Citrix Receivers</a:t>
              </a:r>
            </a:p>
          </p:txBody>
        </p:sp>
        <p:grpSp>
          <p:nvGrpSpPr>
            <p:cNvPr id="216" name="Group 215">
              <a:extLst>
                <a:ext uri="{FF2B5EF4-FFF2-40B4-BE49-F238E27FC236}">
                  <a16:creationId xmlns:a16="http://schemas.microsoft.com/office/drawing/2014/main" id="{2B15717C-2676-4857-B9DA-78BEDB56BEC8}"/>
                </a:ext>
              </a:extLst>
            </p:cNvPr>
            <p:cNvGrpSpPr/>
            <p:nvPr/>
          </p:nvGrpSpPr>
          <p:grpSpPr>
            <a:xfrm>
              <a:off x="1561450" y="3687491"/>
              <a:ext cx="491662" cy="2328522"/>
              <a:chOff x="1561450" y="3687491"/>
              <a:chExt cx="491662" cy="2328522"/>
            </a:xfrm>
          </p:grpSpPr>
          <p:grpSp>
            <p:nvGrpSpPr>
              <p:cNvPr id="217" name="Group 216">
                <a:extLst>
                  <a:ext uri="{FF2B5EF4-FFF2-40B4-BE49-F238E27FC236}">
                    <a16:creationId xmlns:a16="http://schemas.microsoft.com/office/drawing/2014/main" id="{71D36179-5C5B-42FE-A177-E9D2BA91F2AA}"/>
                  </a:ext>
                </a:extLst>
              </p:cNvPr>
              <p:cNvGrpSpPr/>
              <p:nvPr/>
            </p:nvGrpSpPr>
            <p:grpSpPr>
              <a:xfrm>
                <a:off x="1619613" y="5014644"/>
                <a:ext cx="325859" cy="422425"/>
                <a:chOff x="5866856" y="4829242"/>
                <a:chExt cx="702675" cy="865083"/>
              </a:xfrm>
              <a:solidFill>
                <a:srgbClr val="ED7D31"/>
              </a:solidFill>
            </p:grpSpPr>
            <p:sp>
              <p:nvSpPr>
                <p:cNvPr id="225" name="Freeform 12">
                  <a:extLst>
                    <a:ext uri="{FF2B5EF4-FFF2-40B4-BE49-F238E27FC236}">
                      <a16:creationId xmlns:a16="http://schemas.microsoft.com/office/drawing/2014/main" id="{552CA537-06F4-4810-B403-429BC5045874}"/>
                    </a:ext>
                  </a:extLst>
                </p:cNvPr>
                <p:cNvSpPr>
                  <a:spLocks/>
                </p:cNvSpPr>
                <p:nvPr/>
              </p:nvSpPr>
              <p:spPr bwMode="auto">
                <a:xfrm>
                  <a:off x="5866856" y="5025048"/>
                  <a:ext cx="702675" cy="669277"/>
                </a:xfrm>
                <a:custGeom>
                  <a:avLst/>
                  <a:gdLst>
                    <a:gd name="T0" fmla="*/ 379 w 454"/>
                    <a:gd name="T1" fmla="*/ 174 h 432"/>
                    <a:gd name="T2" fmla="*/ 440 w 454"/>
                    <a:gd name="T3" fmla="*/ 60 h 432"/>
                    <a:gd name="T4" fmla="*/ 412 w 454"/>
                    <a:gd name="T5" fmla="*/ 33 h 432"/>
                    <a:gd name="T6" fmla="*/ 275 w 454"/>
                    <a:gd name="T7" fmla="*/ 18 h 432"/>
                    <a:gd name="T8" fmla="*/ 187 w 454"/>
                    <a:gd name="T9" fmla="*/ 18 h 432"/>
                    <a:gd name="T10" fmla="*/ 96 w 454"/>
                    <a:gd name="T11" fmla="*/ 16 h 432"/>
                    <a:gd name="T12" fmla="*/ 3 w 454"/>
                    <a:gd name="T13" fmla="*/ 154 h 432"/>
                    <a:gd name="T14" fmla="*/ 32 w 454"/>
                    <a:gd name="T15" fmla="*/ 304 h 432"/>
                    <a:gd name="T16" fmla="*/ 101 w 454"/>
                    <a:gd name="T17" fmla="*/ 405 h 432"/>
                    <a:gd name="T18" fmla="*/ 170 w 454"/>
                    <a:gd name="T19" fmla="*/ 421 h 432"/>
                    <a:gd name="T20" fmla="*/ 193 w 454"/>
                    <a:gd name="T21" fmla="*/ 413 h 432"/>
                    <a:gd name="T22" fmla="*/ 285 w 454"/>
                    <a:gd name="T23" fmla="*/ 413 h 432"/>
                    <a:gd name="T24" fmla="*/ 307 w 454"/>
                    <a:gd name="T25" fmla="*/ 421 h 432"/>
                    <a:gd name="T26" fmla="*/ 374 w 454"/>
                    <a:gd name="T27" fmla="*/ 406 h 432"/>
                    <a:gd name="T28" fmla="*/ 426 w 454"/>
                    <a:gd name="T29" fmla="*/ 338 h 432"/>
                    <a:gd name="T30" fmla="*/ 454 w 454"/>
                    <a:gd name="T31" fmla="*/ 280 h 432"/>
                    <a:gd name="T32" fmla="*/ 379 w 454"/>
                    <a:gd name="T33" fmla="*/ 174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54" h="432">
                      <a:moveTo>
                        <a:pt x="379" y="174"/>
                      </a:moveTo>
                      <a:cubicBezTo>
                        <a:pt x="375" y="125"/>
                        <a:pt x="397" y="88"/>
                        <a:pt x="440" y="60"/>
                      </a:cubicBezTo>
                      <a:cubicBezTo>
                        <a:pt x="430" y="51"/>
                        <a:pt x="422" y="40"/>
                        <a:pt x="412" y="33"/>
                      </a:cubicBezTo>
                      <a:cubicBezTo>
                        <a:pt x="369" y="2"/>
                        <a:pt x="323" y="0"/>
                        <a:pt x="275" y="18"/>
                      </a:cubicBezTo>
                      <a:cubicBezTo>
                        <a:pt x="224" y="36"/>
                        <a:pt x="239" y="37"/>
                        <a:pt x="187" y="18"/>
                      </a:cubicBezTo>
                      <a:cubicBezTo>
                        <a:pt x="156" y="6"/>
                        <a:pt x="126" y="4"/>
                        <a:pt x="96" y="16"/>
                      </a:cubicBezTo>
                      <a:cubicBezTo>
                        <a:pt x="36" y="39"/>
                        <a:pt x="7" y="96"/>
                        <a:pt x="3" y="154"/>
                      </a:cubicBezTo>
                      <a:cubicBezTo>
                        <a:pt x="0" y="207"/>
                        <a:pt x="11" y="256"/>
                        <a:pt x="32" y="304"/>
                      </a:cubicBezTo>
                      <a:cubicBezTo>
                        <a:pt x="49" y="342"/>
                        <a:pt x="71" y="376"/>
                        <a:pt x="101" y="405"/>
                      </a:cubicBezTo>
                      <a:cubicBezTo>
                        <a:pt x="121" y="424"/>
                        <a:pt x="143" y="432"/>
                        <a:pt x="170" y="421"/>
                      </a:cubicBezTo>
                      <a:cubicBezTo>
                        <a:pt x="178" y="418"/>
                        <a:pt x="186" y="416"/>
                        <a:pt x="193" y="413"/>
                      </a:cubicBezTo>
                      <a:cubicBezTo>
                        <a:pt x="224" y="400"/>
                        <a:pt x="254" y="400"/>
                        <a:pt x="285" y="413"/>
                      </a:cubicBezTo>
                      <a:cubicBezTo>
                        <a:pt x="292" y="417"/>
                        <a:pt x="300" y="419"/>
                        <a:pt x="307" y="421"/>
                      </a:cubicBezTo>
                      <a:cubicBezTo>
                        <a:pt x="332" y="428"/>
                        <a:pt x="355" y="424"/>
                        <a:pt x="374" y="406"/>
                      </a:cubicBezTo>
                      <a:cubicBezTo>
                        <a:pt x="396" y="387"/>
                        <a:pt x="412" y="363"/>
                        <a:pt x="426" y="338"/>
                      </a:cubicBezTo>
                      <a:cubicBezTo>
                        <a:pt x="437" y="319"/>
                        <a:pt x="445" y="299"/>
                        <a:pt x="454" y="280"/>
                      </a:cubicBezTo>
                      <a:cubicBezTo>
                        <a:pt x="409" y="257"/>
                        <a:pt x="382" y="223"/>
                        <a:pt x="379" y="174"/>
                      </a:cubicBezTo>
                      <a:close/>
                    </a:path>
                  </a:pathLst>
                </a:custGeom>
                <a:solidFill>
                  <a:srgbClr val="ED7D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798" b="0" i="0" u="none" strike="noStrike" kern="1200" cap="none" spc="0" normalizeH="0" baseline="0" noProof="0">
                    <a:ln>
                      <a:noFill/>
                    </a:ln>
                    <a:solidFill>
                      <a:srgbClr val="505050"/>
                    </a:solidFill>
                    <a:effectLst/>
                    <a:uLnTx/>
                    <a:uFillTx/>
                    <a:latin typeface="Segoe UI"/>
                    <a:ea typeface="+mn-ea"/>
                    <a:cs typeface="+mn-cs"/>
                  </a:endParaRPr>
                </a:p>
              </p:txBody>
            </p:sp>
            <p:sp>
              <p:nvSpPr>
                <p:cNvPr id="226" name="Freeform 13">
                  <a:extLst>
                    <a:ext uri="{FF2B5EF4-FFF2-40B4-BE49-F238E27FC236}">
                      <a16:creationId xmlns:a16="http://schemas.microsoft.com/office/drawing/2014/main" id="{3E3D0516-FDB0-42A0-82E8-81761F9211A6}"/>
                    </a:ext>
                  </a:extLst>
                </p:cNvPr>
                <p:cNvSpPr>
                  <a:spLocks/>
                </p:cNvSpPr>
                <p:nvPr/>
              </p:nvSpPr>
              <p:spPr bwMode="auto">
                <a:xfrm>
                  <a:off x="6211971" y="4829242"/>
                  <a:ext cx="185983" cy="203008"/>
                </a:xfrm>
                <a:custGeom>
                  <a:avLst/>
                  <a:gdLst>
                    <a:gd name="T0" fmla="*/ 115 w 120"/>
                    <a:gd name="T1" fmla="*/ 0 h 131"/>
                    <a:gd name="T2" fmla="*/ 38 w 120"/>
                    <a:gd name="T3" fmla="*/ 36 h 131"/>
                    <a:gd name="T4" fmla="*/ 4 w 120"/>
                    <a:gd name="T5" fmla="*/ 126 h 131"/>
                    <a:gd name="T6" fmla="*/ 115 w 120"/>
                    <a:gd name="T7" fmla="*/ 0 h 131"/>
                  </a:gdLst>
                  <a:ahLst/>
                  <a:cxnLst>
                    <a:cxn ang="0">
                      <a:pos x="T0" y="T1"/>
                    </a:cxn>
                    <a:cxn ang="0">
                      <a:pos x="T2" y="T3"/>
                    </a:cxn>
                    <a:cxn ang="0">
                      <a:pos x="T4" y="T5"/>
                    </a:cxn>
                    <a:cxn ang="0">
                      <a:pos x="T6" y="T7"/>
                    </a:cxn>
                  </a:cxnLst>
                  <a:rect l="0" t="0" r="r" b="b"/>
                  <a:pathLst>
                    <a:path w="120" h="131">
                      <a:moveTo>
                        <a:pt x="115" y="0"/>
                      </a:moveTo>
                      <a:cubicBezTo>
                        <a:pt x="84" y="2"/>
                        <a:pt x="59" y="15"/>
                        <a:pt x="38" y="36"/>
                      </a:cubicBezTo>
                      <a:cubicBezTo>
                        <a:pt x="14" y="61"/>
                        <a:pt x="0" y="90"/>
                        <a:pt x="4" y="126"/>
                      </a:cubicBezTo>
                      <a:cubicBezTo>
                        <a:pt x="64" y="131"/>
                        <a:pt x="120" y="68"/>
                        <a:pt x="11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798"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218" name="Group 217">
                <a:extLst>
                  <a:ext uri="{FF2B5EF4-FFF2-40B4-BE49-F238E27FC236}">
                    <a16:creationId xmlns:a16="http://schemas.microsoft.com/office/drawing/2014/main" id="{6DFDE475-9D36-4D8D-B61B-F30E31FB28D4}"/>
                  </a:ext>
                </a:extLst>
              </p:cNvPr>
              <p:cNvGrpSpPr/>
              <p:nvPr/>
            </p:nvGrpSpPr>
            <p:grpSpPr>
              <a:xfrm>
                <a:off x="1624831" y="4382766"/>
                <a:ext cx="342026" cy="428264"/>
                <a:chOff x="13987161" y="3323588"/>
                <a:chExt cx="2047876" cy="2435225"/>
              </a:xfrm>
              <a:solidFill>
                <a:srgbClr val="ED7D31"/>
              </a:solidFill>
            </p:grpSpPr>
            <p:sp>
              <p:nvSpPr>
                <p:cNvPr id="221" name="Freeform 50">
                  <a:extLst>
                    <a:ext uri="{FF2B5EF4-FFF2-40B4-BE49-F238E27FC236}">
                      <a16:creationId xmlns:a16="http://schemas.microsoft.com/office/drawing/2014/main" id="{EC528B91-0849-43DD-9198-B0655CDED8DD}"/>
                    </a:ext>
                  </a:extLst>
                </p:cNvPr>
                <p:cNvSpPr>
                  <a:spLocks/>
                </p:cNvSpPr>
                <p:nvPr/>
              </p:nvSpPr>
              <p:spPr bwMode="auto">
                <a:xfrm>
                  <a:off x="14341178" y="4145911"/>
                  <a:ext cx="1344611" cy="1612902"/>
                </a:xfrm>
                <a:custGeom>
                  <a:avLst/>
                  <a:gdLst>
                    <a:gd name="T0" fmla="*/ 0 w 358"/>
                    <a:gd name="T1" fmla="*/ 6 h 429"/>
                    <a:gd name="T2" fmla="*/ 0 w 358"/>
                    <a:gd name="T3" fmla="*/ 258 h 429"/>
                    <a:gd name="T4" fmla="*/ 44 w 358"/>
                    <a:gd name="T5" fmla="*/ 302 h 429"/>
                    <a:gd name="T6" fmla="*/ 72 w 358"/>
                    <a:gd name="T7" fmla="*/ 302 h 429"/>
                    <a:gd name="T8" fmla="*/ 72 w 358"/>
                    <a:gd name="T9" fmla="*/ 388 h 429"/>
                    <a:gd name="T10" fmla="*/ 112 w 358"/>
                    <a:gd name="T11" fmla="*/ 429 h 429"/>
                    <a:gd name="T12" fmla="*/ 152 w 358"/>
                    <a:gd name="T13" fmla="*/ 388 h 429"/>
                    <a:gd name="T14" fmla="*/ 152 w 358"/>
                    <a:gd name="T15" fmla="*/ 313 h 429"/>
                    <a:gd name="T16" fmla="*/ 152 w 358"/>
                    <a:gd name="T17" fmla="*/ 303 h 429"/>
                    <a:gd name="T18" fmla="*/ 205 w 358"/>
                    <a:gd name="T19" fmla="*/ 303 h 429"/>
                    <a:gd name="T20" fmla="*/ 205 w 358"/>
                    <a:gd name="T21" fmla="*/ 317 h 429"/>
                    <a:gd name="T22" fmla="*/ 205 w 358"/>
                    <a:gd name="T23" fmla="*/ 388 h 429"/>
                    <a:gd name="T24" fmla="*/ 246 w 358"/>
                    <a:gd name="T25" fmla="*/ 429 h 429"/>
                    <a:gd name="T26" fmla="*/ 285 w 358"/>
                    <a:gd name="T27" fmla="*/ 388 h 429"/>
                    <a:gd name="T28" fmla="*/ 285 w 358"/>
                    <a:gd name="T29" fmla="*/ 332 h 429"/>
                    <a:gd name="T30" fmla="*/ 285 w 358"/>
                    <a:gd name="T31" fmla="*/ 302 h 429"/>
                    <a:gd name="T32" fmla="*/ 307 w 358"/>
                    <a:gd name="T33" fmla="*/ 302 h 429"/>
                    <a:gd name="T34" fmla="*/ 358 w 358"/>
                    <a:gd name="T35" fmla="*/ 251 h 429"/>
                    <a:gd name="T36" fmla="*/ 358 w 358"/>
                    <a:gd name="T37" fmla="*/ 12 h 429"/>
                    <a:gd name="T38" fmla="*/ 358 w 358"/>
                    <a:gd name="T39" fmla="*/ 0 h 429"/>
                    <a:gd name="T40" fmla="*/ 1 w 358"/>
                    <a:gd name="T41" fmla="*/ 0 h 429"/>
                    <a:gd name="T42" fmla="*/ 0 w 358"/>
                    <a:gd name="T43" fmla="*/ 6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8" h="429">
                      <a:moveTo>
                        <a:pt x="0" y="6"/>
                      </a:moveTo>
                      <a:cubicBezTo>
                        <a:pt x="0" y="90"/>
                        <a:pt x="0" y="174"/>
                        <a:pt x="0" y="258"/>
                      </a:cubicBezTo>
                      <a:cubicBezTo>
                        <a:pt x="0" y="284"/>
                        <a:pt x="18" y="301"/>
                        <a:pt x="44" y="302"/>
                      </a:cubicBezTo>
                      <a:cubicBezTo>
                        <a:pt x="53" y="302"/>
                        <a:pt x="62" y="302"/>
                        <a:pt x="72" y="302"/>
                      </a:cubicBezTo>
                      <a:cubicBezTo>
                        <a:pt x="72" y="332"/>
                        <a:pt x="72" y="360"/>
                        <a:pt x="72" y="388"/>
                      </a:cubicBezTo>
                      <a:cubicBezTo>
                        <a:pt x="72" y="412"/>
                        <a:pt x="90" y="429"/>
                        <a:pt x="112" y="429"/>
                      </a:cubicBezTo>
                      <a:cubicBezTo>
                        <a:pt x="135" y="429"/>
                        <a:pt x="152" y="412"/>
                        <a:pt x="152" y="388"/>
                      </a:cubicBezTo>
                      <a:cubicBezTo>
                        <a:pt x="152" y="363"/>
                        <a:pt x="152" y="338"/>
                        <a:pt x="152" y="313"/>
                      </a:cubicBezTo>
                      <a:cubicBezTo>
                        <a:pt x="152" y="309"/>
                        <a:pt x="152" y="306"/>
                        <a:pt x="152" y="303"/>
                      </a:cubicBezTo>
                      <a:cubicBezTo>
                        <a:pt x="171" y="303"/>
                        <a:pt x="188" y="303"/>
                        <a:pt x="205" y="303"/>
                      </a:cubicBezTo>
                      <a:cubicBezTo>
                        <a:pt x="205" y="308"/>
                        <a:pt x="205" y="313"/>
                        <a:pt x="205" y="317"/>
                      </a:cubicBezTo>
                      <a:cubicBezTo>
                        <a:pt x="205" y="341"/>
                        <a:pt x="205" y="364"/>
                        <a:pt x="205" y="388"/>
                      </a:cubicBezTo>
                      <a:cubicBezTo>
                        <a:pt x="206" y="412"/>
                        <a:pt x="223" y="429"/>
                        <a:pt x="246" y="429"/>
                      </a:cubicBezTo>
                      <a:cubicBezTo>
                        <a:pt x="269" y="428"/>
                        <a:pt x="285" y="411"/>
                        <a:pt x="285" y="388"/>
                      </a:cubicBezTo>
                      <a:cubicBezTo>
                        <a:pt x="285" y="369"/>
                        <a:pt x="285" y="350"/>
                        <a:pt x="285" y="332"/>
                      </a:cubicBezTo>
                      <a:cubicBezTo>
                        <a:pt x="285" y="322"/>
                        <a:pt x="285" y="312"/>
                        <a:pt x="285" y="302"/>
                      </a:cubicBezTo>
                      <a:cubicBezTo>
                        <a:pt x="293" y="302"/>
                        <a:pt x="300" y="302"/>
                        <a:pt x="307" y="302"/>
                      </a:cubicBezTo>
                      <a:cubicBezTo>
                        <a:pt x="342" y="302"/>
                        <a:pt x="358" y="285"/>
                        <a:pt x="358" y="251"/>
                      </a:cubicBezTo>
                      <a:cubicBezTo>
                        <a:pt x="358" y="171"/>
                        <a:pt x="358" y="91"/>
                        <a:pt x="358" y="12"/>
                      </a:cubicBezTo>
                      <a:cubicBezTo>
                        <a:pt x="358" y="8"/>
                        <a:pt x="358" y="4"/>
                        <a:pt x="358" y="0"/>
                      </a:cubicBezTo>
                      <a:cubicBezTo>
                        <a:pt x="238" y="0"/>
                        <a:pt x="119" y="0"/>
                        <a:pt x="1" y="0"/>
                      </a:cubicBezTo>
                      <a:cubicBezTo>
                        <a:pt x="0" y="3"/>
                        <a:pt x="0" y="5"/>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798" b="0" i="0" u="none" strike="noStrike" kern="1200" cap="none" spc="0" normalizeH="0" baseline="0" noProof="0">
                    <a:ln>
                      <a:noFill/>
                    </a:ln>
                    <a:solidFill>
                      <a:srgbClr val="505050"/>
                    </a:solidFill>
                    <a:effectLst/>
                    <a:uLnTx/>
                    <a:uFillTx/>
                    <a:latin typeface="Segoe UI"/>
                    <a:ea typeface="+mn-ea"/>
                    <a:cs typeface="+mn-cs"/>
                  </a:endParaRPr>
                </a:p>
              </p:txBody>
            </p:sp>
            <p:sp>
              <p:nvSpPr>
                <p:cNvPr id="222" name="Freeform 51">
                  <a:extLst>
                    <a:ext uri="{FF2B5EF4-FFF2-40B4-BE49-F238E27FC236}">
                      <a16:creationId xmlns:a16="http://schemas.microsoft.com/office/drawing/2014/main" id="{A9D56E82-7329-42E5-8F9F-24E471BE02A0}"/>
                    </a:ext>
                  </a:extLst>
                </p:cNvPr>
                <p:cNvSpPr>
                  <a:spLocks noEditPoints="1"/>
                </p:cNvSpPr>
                <p:nvPr/>
              </p:nvSpPr>
              <p:spPr bwMode="auto">
                <a:xfrm>
                  <a:off x="14341178" y="3323588"/>
                  <a:ext cx="1344611" cy="766765"/>
                </a:xfrm>
                <a:custGeom>
                  <a:avLst/>
                  <a:gdLst>
                    <a:gd name="T0" fmla="*/ 267 w 358"/>
                    <a:gd name="T1" fmla="*/ 61 h 204"/>
                    <a:gd name="T2" fmla="*/ 273 w 358"/>
                    <a:gd name="T3" fmla="*/ 49 h 204"/>
                    <a:gd name="T4" fmla="*/ 293 w 358"/>
                    <a:gd name="T5" fmla="*/ 12 h 204"/>
                    <a:gd name="T6" fmla="*/ 293 w 358"/>
                    <a:gd name="T7" fmla="*/ 4 h 204"/>
                    <a:gd name="T8" fmla="*/ 284 w 358"/>
                    <a:gd name="T9" fmla="*/ 7 h 204"/>
                    <a:gd name="T10" fmla="*/ 280 w 358"/>
                    <a:gd name="T11" fmla="*/ 14 h 204"/>
                    <a:gd name="T12" fmla="*/ 256 w 358"/>
                    <a:gd name="T13" fmla="*/ 56 h 204"/>
                    <a:gd name="T14" fmla="*/ 179 w 358"/>
                    <a:gd name="T15" fmla="*/ 40 h 204"/>
                    <a:gd name="T16" fmla="*/ 101 w 358"/>
                    <a:gd name="T17" fmla="*/ 56 h 204"/>
                    <a:gd name="T18" fmla="*/ 77 w 358"/>
                    <a:gd name="T19" fmla="*/ 12 h 204"/>
                    <a:gd name="T20" fmla="*/ 66 w 358"/>
                    <a:gd name="T21" fmla="*/ 4 h 204"/>
                    <a:gd name="T22" fmla="*/ 67 w 358"/>
                    <a:gd name="T23" fmla="*/ 18 h 204"/>
                    <a:gd name="T24" fmla="*/ 91 w 358"/>
                    <a:gd name="T25" fmla="*/ 61 h 204"/>
                    <a:gd name="T26" fmla="*/ 0 w 358"/>
                    <a:gd name="T27" fmla="*/ 204 h 204"/>
                    <a:gd name="T28" fmla="*/ 358 w 358"/>
                    <a:gd name="T29" fmla="*/ 204 h 204"/>
                    <a:gd name="T30" fmla="*/ 267 w 358"/>
                    <a:gd name="T31" fmla="*/ 61 h 204"/>
                    <a:gd name="T32" fmla="*/ 98 w 358"/>
                    <a:gd name="T33" fmla="*/ 140 h 204"/>
                    <a:gd name="T34" fmla="*/ 82 w 358"/>
                    <a:gd name="T35" fmla="*/ 124 h 204"/>
                    <a:gd name="T36" fmla="*/ 98 w 358"/>
                    <a:gd name="T37" fmla="*/ 110 h 204"/>
                    <a:gd name="T38" fmla="*/ 112 w 358"/>
                    <a:gd name="T39" fmla="*/ 125 h 204"/>
                    <a:gd name="T40" fmla="*/ 98 w 358"/>
                    <a:gd name="T41" fmla="*/ 140 h 204"/>
                    <a:gd name="T42" fmla="*/ 261 w 358"/>
                    <a:gd name="T43" fmla="*/ 140 h 204"/>
                    <a:gd name="T44" fmla="*/ 245 w 358"/>
                    <a:gd name="T45" fmla="*/ 126 h 204"/>
                    <a:gd name="T46" fmla="*/ 259 w 358"/>
                    <a:gd name="T47" fmla="*/ 110 h 204"/>
                    <a:gd name="T48" fmla="*/ 275 w 358"/>
                    <a:gd name="T49" fmla="*/ 125 h 204"/>
                    <a:gd name="T50" fmla="*/ 261 w 358"/>
                    <a:gd name="T51" fmla="*/ 14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8" h="204">
                      <a:moveTo>
                        <a:pt x="267" y="61"/>
                      </a:moveTo>
                      <a:cubicBezTo>
                        <a:pt x="269" y="57"/>
                        <a:pt x="271" y="53"/>
                        <a:pt x="273" y="49"/>
                      </a:cubicBezTo>
                      <a:cubicBezTo>
                        <a:pt x="280" y="37"/>
                        <a:pt x="287" y="25"/>
                        <a:pt x="293" y="12"/>
                      </a:cubicBezTo>
                      <a:cubicBezTo>
                        <a:pt x="294" y="10"/>
                        <a:pt x="293" y="7"/>
                        <a:pt x="293" y="4"/>
                      </a:cubicBezTo>
                      <a:cubicBezTo>
                        <a:pt x="290" y="5"/>
                        <a:pt x="286" y="6"/>
                        <a:pt x="284" y="7"/>
                      </a:cubicBezTo>
                      <a:cubicBezTo>
                        <a:pt x="282" y="8"/>
                        <a:pt x="281" y="11"/>
                        <a:pt x="280" y="14"/>
                      </a:cubicBezTo>
                      <a:cubicBezTo>
                        <a:pt x="272" y="28"/>
                        <a:pt x="264" y="42"/>
                        <a:pt x="256" y="56"/>
                      </a:cubicBezTo>
                      <a:cubicBezTo>
                        <a:pt x="231" y="45"/>
                        <a:pt x="205" y="41"/>
                        <a:pt x="179" y="40"/>
                      </a:cubicBezTo>
                      <a:cubicBezTo>
                        <a:pt x="152" y="40"/>
                        <a:pt x="126" y="46"/>
                        <a:pt x="101" y="56"/>
                      </a:cubicBezTo>
                      <a:cubicBezTo>
                        <a:pt x="93" y="41"/>
                        <a:pt x="85" y="27"/>
                        <a:pt x="77" y="12"/>
                      </a:cubicBezTo>
                      <a:cubicBezTo>
                        <a:pt x="74" y="8"/>
                        <a:pt x="73" y="0"/>
                        <a:pt x="66" y="4"/>
                      </a:cubicBezTo>
                      <a:cubicBezTo>
                        <a:pt x="58" y="8"/>
                        <a:pt x="65" y="14"/>
                        <a:pt x="67" y="18"/>
                      </a:cubicBezTo>
                      <a:cubicBezTo>
                        <a:pt x="75" y="32"/>
                        <a:pt x="83" y="46"/>
                        <a:pt x="91" y="61"/>
                      </a:cubicBezTo>
                      <a:cubicBezTo>
                        <a:pt x="35" y="94"/>
                        <a:pt x="2" y="139"/>
                        <a:pt x="0" y="204"/>
                      </a:cubicBezTo>
                      <a:cubicBezTo>
                        <a:pt x="120" y="204"/>
                        <a:pt x="239" y="204"/>
                        <a:pt x="358" y="204"/>
                      </a:cubicBezTo>
                      <a:cubicBezTo>
                        <a:pt x="355" y="139"/>
                        <a:pt x="322" y="93"/>
                        <a:pt x="267" y="61"/>
                      </a:cubicBezTo>
                      <a:close/>
                      <a:moveTo>
                        <a:pt x="98" y="140"/>
                      </a:moveTo>
                      <a:cubicBezTo>
                        <a:pt x="89" y="140"/>
                        <a:pt x="82" y="133"/>
                        <a:pt x="82" y="124"/>
                      </a:cubicBezTo>
                      <a:cubicBezTo>
                        <a:pt x="83" y="116"/>
                        <a:pt x="89" y="110"/>
                        <a:pt x="98" y="110"/>
                      </a:cubicBezTo>
                      <a:cubicBezTo>
                        <a:pt x="106" y="111"/>
                        <a:pt x="112" y="117"/>
                        <a:pt x="112" y="125"/>
                      </a:cubicBezTo>
                      <a:cubicBezTo>
                        <a:pt x="112" y="133"/>
                        <a:pt x="105" y="140"/>
                        <a:pt x="98" y="140"/>
                      </a:cubicBezTo>
                      <a:close/>
                      <a:moveTo>
                        <a:pt x="261" y="140"/>
                      </a:moveTo>
                      <a:cubicBezTo>
                        <a:pt x="253" y="140"/>
                        <a:pt x="246" y="134"/>
                        <a:pt x="245" y="126"/>
                      </a:cubicBezTo>
                      <a:cubicBezTo>
                        <a:pt x="245" y="118"/>
                        <a:pt x="251" y="111"/>
                        <a:pt x="259" y="110"/>
                      </a:cubicBezTo>
                      <a:cubicBezTo>
                        <a:pt x="268" y="110"/>
                        <a:pt x="275" y="116"/>
                        <a:pt x="275" y="125"/>
                      </a:cubicBezTo>
                      <a:cubicBezTo>
                        <a:pt x="275" y="133"/>
                        <a:pt x="269" y="140"/>
                        <a:pt x="261" y="1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798" b="0" i="0" u="none" strike="noStrike" kern="1200" cap="none" spc="0" normalizeH="0" baseline="0" noProof="0">
                    <a:ln>
                      <a:noFill/>
                    </a:ln>
                    <a:solidFill>
                      <a:srgbClr val="505050"/>
                    </a:solidFill>
                    <a:effectLst/>
                    <a:uLnTx/>
                    <a:uFillTx/>
                    <a:latin typeface="Segoe UI"/>
                    <a:ea typeface="+mn-ea"/>
                    <a:cs typeface="+mn-cs"/>
                  </a:endParaRPr>
                </a:p>
              </p:txBody>
            </p:sp>
            <p:sp>
              <p:nvSpPr>
                <p:cNvPr id="223" name="Freeform 52">
                  <a:extLst>
                    <a:ext uri="{FF2B5EF4-FFF2-40B4-BE49-F238E27FC236}">
                      <a16:creationId xmlns:a16="http://schemas.microsoft.com/office/drawing/2014/main" id="{FE79098A-4E6B-40CA-A3AD-26C1D9517FA4}"/>
                    </a:ext>
                  </a:extLst>
                </p:cNvPr>
                <p:cNvSpPr>
                  <a:spLocks/>
                </p:cNvSpPr>
                <p:nvPr/>
              </p:nvSpPr>
              <p:spPr bwMode="auto">
                <a:xfrm>
                  <a:off x="13987161" y="4117341"/>
                  <a:ext cx="300035" cy="927097"/>
                </a:xfrm>
                <a:custGeom>
                  <a:avLst/>
                  <a:gdLst>
                    <a:gd name="T0" fmla="*/ 40 w 80"/>
                    <a:gd name="T1" fmla="*/ 247 h 247"/>
                    <a:gd name="T2" fmla="*/ 80 w 80"/>
                    <a:gd name="T3" fmla="*/ 205 h 247"/>
                    <a:gd name="T4" fmla="*/ 80 w 80"/>
                    <a:gd name="T5" fmla="*/ 124 h 247"/>
                    <a:gd name="T6" fmla="*/ 80 w 80"/>
                    <a:gd name="T7" fmla="*/ 42 h 247"/>
                    <a:gd name="T8" fmla="*/ 40 w 80"/>
                    <a:gd name="T9" fmla="*/ 0 h 247"/>
                    <a:gd name="T10" fmla="*/ 0 w 80"/>
                    <a:gd name="T11" fmla="*/ 42 h 247"/>
                    <a:gd name="T12" fmla="*/ 0 w 80"/>
                    <a:gd name="T13" fmla="*/ 206 h 247"/>
                    <a:gd name="T14" fmla="*/ 40 w 80"/>
                    <a:gd name="T15" fmla="*/ 247 h 2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247">
                      <a:moveTo>
                        <a:pt x="40" y="247"/>
                      </a:moveTo>
                      <a:cubicBezTo>
                        <a:pt x="63" y="247"/>
                        <a:pt x="80" y="229"/>
                        <a:pt x="80" y="205"/>
                      </a:cubicBezTo>
                      <a:cubicBezTo>
                        <a:pt x="80" y="178"/>
                        <a:pt x="80" y="151"/>
                        <a:pt x="80" y="124"/>
                      </a:cubicBezTo>
                      <a:cubicBezTo>
                        <a:pt x="80" y="97"/>
                        <a:pt x="80" y="70"/>
                        <a:pt x="80" y="42"/>
                      </a:cubicBezTo>
                      <a:cubicBezTo>
                        <a:pt x="80" y="18"/>
                        <a:pt x="63" y="0"/>
                        <a:pt x="40" y="0"/>
                      </a:cubicBezTo>
                      <a:cubicBezTo>
                        <a:pt x="17" y="0"/>
                        <a:pt x="1" y="18"/>
                        <a:pt x="0" y="42"/>
                      </a:cubicBezTo>
                      <a:cubicBezTo>
                        <a:pt x="0" y="96"/>
                        <a:pt x="0" y="151"/>
                        <a:pt x="0" y="206"/>
                      </a:cubicBezTo>
                      <a:cubicBezTo>
                        <a:pt x="1" y="230"/>
                        <a:pt x="18" y="247"/>
                        <a:pt x="40" y="2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798" b="0" i="0" u="none" strike="noStrike" kern="1200" cap="none" spc="0" normalizeH="0" baseline="0" noProof="0">
                    <a:ln>
                      <a:noFill/>
                    </a:ln>
                    <a:solidFill>
                      <a:srgbClr val="505050"/>
                    </a:solidFill>
                    <a:effectLst/>
                    <a:uLnTx/>
                    <a:uFillTx/>
                    <a:latin typeface="Segoe UI"/>
                    <a:ea typeface="+mn-ea"/>
                    <a:cs typeface="+mn-cs"/>
                  </a:endParaRPr>
                </a:p>
              </p:txBody>
            </p:sp>
            <p:sp>
              <p:nvSpPr>
                <p:cNvPr id="224" name="Freeform 53">
                  <a:extLst>
                    <a:ext uri="{FF2B5EF4-FFF2-40B4-BE49-F238E27FC236}">
                      <a16:creationId xmlns:a16="http://schemas.microsoft.com/office/drawing/2014/main" id="{85DE5D4F-A522-4E85-A9E9-1D6D5675ADEF}"/>
                    </a:ext>
                  </a:extLst>
                </p:cNvPr>
                <p:cNvSpPr>
                  <a:spLocks/>
                </p:cNvSpPr>
                <p:nvPr/>
              </p:nvSpPr>
              <p:spPr bwMode="auto">
                <a:xfrm>
                  <a:off x="15733414" y="4117341"/>
                  <a:ext cx="301623" cy="931866"/>
                </a:xfrm>
                <a:custGeom>
                  <a:avLst/>
                  <a:gdLst>
                    <a:gd name="T0" fmla="*/ 41 w 80"/>
                    <a:gd name="T1" fmla="*/ 247 h 248"/>
                    <a:gd name="T2" fmla="*/ 80 w 80"/>
                    <a:gd name="T3" fmla="*/ 206 h 248"/>
                    <a:gd name="T4" fmla="*/ 80 w 80"/>
                    <a:gd name="T5" fmla="*/ 124 h 248"/>
                    <a:gd name="T6" fmla="*/ 80 w 80"/>
                    <a:gd name="T7" fmla="*/ 42 h 248"/>
                    <a:gd name="T8" fmla="*/ 42 w 80"/>
                    <a:gd name="T9" fmla="*/ 0 h 248"/>
                    <a:gd name="T10" fmla="*/ 0 w 80"/>
                    <a:gd name="T11" fmla="*/ 40 h 248"/>
                    <a:gd name="T12" fmla="*/ 0 w 80"/>
                    <a:gd name="T13" fmla="*/ 208 h 248"/>
                    <a:gd name="T14" fmla="*/ 41 w 80"/>
                    <a:gd name="T15" fmla="*/ 247 h 2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248">
                      <a:moveTo>
                        <a:pt x="41" y="247"/>
                      </a:moveTo>
                      <a:cubicBezTo>
                        <a:pt x="63" y="247"/>
                        <a:pt x="80" y="229"/>
                        <a:pt x="80" y="206"/>
                      </a:cubicBezTo>
                      <a:cubicBezTo>
                        <a:pt x="80" y="179"/>
                        <a:pt x="80" y="151"/>
                        <a:pt x="80" y="124"/>
                      </a:cubicBezTo>
                      <a:cubicBezTo>
                        <a:pt x="80" y="96"/>
                        <a:pt x="80" y="69"/>
                        <a:pt x="80" y="42"/>
                      </a:cubicBezTo>
                      <a:cubicBezTo>
                        <a:pt x="80" y="18"/>
                        <a:pt x="64" y="1"/>
                        <a:pt x="42" y="0"/>
                      </a:cubicBezTo>
                      <a:cubicBezTo>
                        <a:pt x="19" y="0"/>
                        <a:pt x="1" y="17"/>
                        <a:pt x="0" y="40"/>
                      </a:cubicBezTo>
                      <a:cubicBezTo>
                        <a:pt x="0" y="96"/>
                        <a:pt x="0" y="152"/>
                        <a:pt x="0" y="208"/>
                      </a:cubicBezTo>
                      <a:cubicBezTo>
                        <a:pt x="1" y="230"/>
                        <a:pt x="19" y="248"/>
                        <a:pt x="41" y="2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798" b="0" i="0" u="none" strike="noStrike" kern="1200" cap="none" spc="0" normalizeH="0" baseline="0" noProof="0">
                    <a:ln>
                      <a:noFill/>
                    </a:ln>
                    <a:solidFill>
                      <a:srgbClr val="505050"/>
                    </a:solidFill>
                    <a:effectLst/>
                    <a:uLnTx/>
                    <a:uFillTx/>
                    <a:latin typeface="Segoe UI"/>
                    <a:ea typeface="+mn-ea"/>
                    <a:cs typeface="+mn-cs"/>
                  </a:endParaRPr>
                </a:p>
              </p:txBody>
            </p:sp>
          </p:grpSp>
          <p:pic>
            <p:nvPicPr>
              <p:cNvPr id="219" name="Picture 218">
                <a:extLst>
                  <a:ext uri="{FF2B5EF4-FFF2-40B4-BE49-F238E27FC236}">
                    <a16:creationId xmlns:a16="http://schemas.microsoft.com/office/drawing/2014/main" id="{B1891F86-1D20-458D-B7B3-54BC3EC68CC6}"/>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1561450" y="3687491"/>
                <a:ext cx="491662" cy="491662"/>
              </a:xfrm>
              <a:prstGeom prst="rect">
                <a:avLst/>
              </a:prstGeom>
            </p:spPr>
          </p:pic>
          <p:pic>
            <p:nvPicPr>
              <p:cNvPr id="220" name="Picture 219">
                <a:extLst>
                  <a:ext uri="{FF2B5EF4-FFF2-40B4-BE49-F238E27FC236}">
                    <a16:creationId xmlns:a16="http://schemas.microsoft.com/office/drawing/2014/main" id="{320B0216-7A47-4E34-8684-16A817BEFFCA}"/>
                  </a:ext>
                </a:extLst>
              </p:cNvPr>
              <p:cNvPicPr>
                <a:picLocks noChangeAspect="1"/>
              </p:cNvPicPr>
              <p:nvPr/>
            </p:nvPicPr>
            <p:blipFill>
              <a:blip r:embed="rId11"/>
              <a:stretch>
                <a:fillRect/>
              </a:stretch>
            </p:blipFill>
            <p:spPr>
              <a:xfrm>
                <a:off x="1596430" y="5622069"/>
                <a:ext cx="420228" cy="393944"/>
              </a:xfrm>
              <a:prstGeom prst="rect">
                <a:avLst/>
              </a:prstGeom>
            </p:spPr>
          </p:pic>
        </p:grpSp>
      </p:grpSp>
      <p:sp>
        <p:nvSpPr>
          <p:cNvPr id="95" name="CellPhone_E8EA" title="Icon of a cellphone">
            <a:extLst>
              <a:ext uri="{FF2B5EF4-FFF2-40B4-BE49-F238E27FC236}">
                <a16:creationId xmlns:a16="http://schemas.microsoft.com/office/drawing/2014/main" id="{C08E5D2A-EC4C-43EC-9CF6-16D89DEABC92}"/>
              </a:ext>
            </a:extLst>
          </p:cNvPr>
          <p:cNvSpPr>
            <a:spLocks noChangeAspect="1" noEditPoints="1"/>
          </p:cNvSpPr>
          <p:nvPr/>
        </p:nvSpPr>
        <p:spPr bwMode="auto">
          <a:xfrm>
            <a:off x="916451" y="3571772"/>
            <a:ext cx="290050" cy="483338"/>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97" name="Tablet_E70A" title="Icon of a tablet">
            <a:extLst>
              <a:ext uri="{FF2B5EF4-FFF2-40B4-BE49-F238E27FC236}">
                <a16:creationId xmlns:a16="http://schemas.microsoft.com/office/drawing/2014/main" id="{C8A761E5-EB14-4F36-AE43-14F9227B2070}"/>
              </a:ext>
            </a:extLst>
          </p:cNvPr>
          <p:cNvSpPr>
            <a:spLocks noChangeAspect="1" noEditPoints="1"/>
          </p:cNvSpPr>
          <p:nvPr/>
        </p:nvSpPr>
        <p:spPr bwMode="auto">
          <a:xfrm>
            <a:off x="819043" y="4692721"/>
            <a:ext cx="484864" cy="355938"/>
          </a:xfrm>
          <a:custGeom>
            <a:avLst/>
            <a:gdLst>
              <a:gd name="T0" fmla="*/ 3748 w 3748"/>
              <a:gd name="T1" fmla="*/ 2562 h 2749"/>
              <a:gd name="T2" fmla="*/ 3561 w 3748"/>
              <a:gd name="T3" fmla="*/ 2749 h 2749"/>
              <a:gd name="T4" fmla="*/ 187 w 3748"/>
              <a:gd name="T5" fmla="*/ 2749 h 2749"/>
              <a:gd name="T6" fmla="*/ 0 w 3748"/>
              <a:gd name="T7" fmla="*/ 2562 h 2749"/>
              <a:gd name="T8" fmla="*/ 0 w 3748"/>
              <a:gd name="T9" fmla="*/ 187 h 2749"/>
              <a:gd name="T10" fmla="*/ 187 w 3748"/>
              <a:gd name="T11" fmla="*/ 0 h 2749"/>
              <a:gd name="T12" fmla="*/ 3561 w 3748"/>
              <a:gd name="T13" fmla="*/ 0 h 2749"/>
              <a:gd name="T14" fmla="*/ 3748 w 3748"/>
              <a:gd name="T15" fmla="*/ 187 h 2749"/>
              <a:gd name="T16" fmla="*/ 3748 w 3748"/>
              <a:gd name="T17" fmla="*/ 2562 h 2749"/>
              <a:gd name="T18" fmla="*/ 2124 w 3748"/>
              <a:gd name="T19" fmla="*/ 2249 h 2749"/>
              <a:gd name="T20" fmla="*/ 1624 w 3748"/>
              <a:gd name="T21" fmla="*/ 2249 h 2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48" h="2749">
                <a:moveTo>
                  <a:pt x="3748" y="2562"/>
                </a:moveTo>
                <a:cubicBezTo>
                  <a:pt x="3748" y="2665"/>
                  <a:pt x="3665" y="2749"/>
                  <a:pt x="3561" y="2749"/>
                </a:cubicBezTo>
                <a:cubicBezTo>
                  <a:pt x="187" y="2749"/>
                  <a:pt x="187" y="2749"/>
                  <a:pt x="187" y="2749"/>
                </a:cubicBezTo>
                <a:cubicBezTo>
                  <a:pt x="83" y="2749"/>
                  <a:pt x="0" y="2665"/>
                  <a:pt x="0" y="2562"/>
                </a:cubicBezTo>
                <a:cubicBezTo>
                  <a:pt x="0" y="187"/>
                  <a:pt x="0" y="187"/>
                  <a:pt x="0" y="187"/>
                </a:cubicBezTo>
                <a:cubicBezTo>
                  <a:pt x="0" y="84"/>
                  <a:pt x="83" y="0"/>
                  <a:pt x="187" y="0"/>
                </a:cubicBezTo>
                <a:cubicBezTo>
                  <a:pt x="3561" y="0"/>
                  <a:pt x="3561" y="0"/>
                  <a:pt x="3561" y="0"/>
                </a:cubicBezTo>
                <a:cubicBezTo>
                  <a:pt x="3665" y="0"/>
                  <a:pt x="3748" y="84"/>
                  <a:pt x="3748" y="187"/>
                </a:cubicBezTo>
                <a:lnTo>
                  <a:pt x="3748" y="2562"/>
                </a:lnTo>
                <a:close/>
                <a:moveTo>
                  <a:pt x="2124" y="2249"/>
                </a:moveTo>
                <a:cubicBezTo>
                  <a:pt x="1624" y="2249"/>
                  <a:pt x="1624" y="2249"/>
                  <a:pt x="1624" y="2249"/>
                </a:cubicBez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98" name="Laptop_E770" title="Icon of a laptop">
            <a:extLst>
              <a:ext uri="{FF2B5EF4-FFF2-40B4-BE49-F238E27FC236}">
                <a16:creationId xmlns:a16="http://schemas.microsoft.com/office/drawing/2014/main" id="{1629A563-C8AA-43EC-93D6-50827DB77BA4}"/>
              </a:ext>
            </a:extLst>
          </p:cNvPr>
          <p:cNvSpPr>
            <a:spLocks noChangeAspect="1" noEditPoints="1"/>
          </p:cNvSpPr>
          <p:nvPr/>
        </p:nvSpPr>
        <p:spPr bwMode="auto">
          <a:xfrm>
            <a:off x="775998" y="5737446"/>
            <a:ext cx="570955" cy="380985"/>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nvGrpSpPr>
          <p:cNvPr id="9" name="Group 8">
            <a:extLst>
              <a:ext uri="{FF2B5EF4-FFF2-40B4-BE49-F238E27FC236}">
                <a16:creationId xmlns:a16="http://schemas.microsoft.com/office/drawing/2014/main" id="{D935B8F8-2133-4062-926F-6DB483AE23CA}"/>
              </a:ext>
            </a:extLst>
          </p:cNvPr>
          <p:cNvGrpSpPr/>
          <p:nvPr/>
        </p:nvGrpSpPr>
        <p:grpSpPr>
          <a:xfrm>
            <a:off x="9345644" y="5217476"/>
            <a:ext cx="484158" cy="450192"/>
            <a:chOff x="9386125" y="5239498"/>
            <a:chExt cx="374619" cy="348338"/>
          </a:xfrm>
        </p:grpSpPr>
        <p:sp>
          <p:nvSpPr>
            <p:cNvPr id="176" name="Diamond 175">
              <a:extLst>
                <a:ext uri="{FF2B5EF4-FFF2-40B4-BE49-F238E27FC236}">
                  <a16:creationId xmlns:a16="http://schemas.microsoft.com/office/drawing/2014/main" id="{B01C7F02-1091-4CBE-A153-360DF7102ED5}"/>
                </a:ext>
              </a:extLst>
            </p:cNvPr>
            <p:cNvSpPr/>
            <p:nvPr/>
          </p:nvSpPr>
          <p:spPr bwMode="auto">
            <a:xfrm>
              <a:off x="9407767" y="5273474"/>
              <a:ext cx="321933" cy="304736"/>
            </a:xfrm>
            <a:prstGeom prst="diamond">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4" name="Graphic 98">
              <a:extLst>
                <a:ext uri="{FF2B5EF4-FFF2-40B4-BE49-F238E27FC236}">
                  <a16:creationId xmlns:a16="http://schemas.microsoft.com/office/drawing/2014/main" id="{1AB817D8-20F6-4588-A7D5-0C94B6B94429}"/>
                </a:ext>
              </a:extLst>
            </p:cNvPr>
            <p:cNvGrpSpPr/>
            <p:nvPr/>
          </p:nvGrpSpPr>
          <p:grpSpPr>
            <a:xfrm>
              <a:off x="9386125" y="5239498"/>
              <a:ext cx="374619" cy="348338"/>
              <a:chOff x="9381363" y="5299822"/>
              <a:chExt cx="386360" cy="386361"/>
            </a:xfrm>
          </p:grpSpPr>
          <p:sp>
            <p:nvSpPr>
              <p:cNvPr id="5" name="Freeform: Shape 4">
                <a:extLst>
                  <a:ext uri="{FF2B5EF4-FFF2-40B4-BE49-F238E27FC236}">
                    <a16:creationId xmlns:a16="http://schemas.microsoft.com/office/drawing/2014/main" id="{510FED36-77E0-406B-A608-893FBD535922}"/>
                  </a:ext>
                </a:extLst>
              </p:cNvPr>
              <p:cNvSpPr/>
              <p:nvPr/>
            </p:nvSpPr>
            <p:spPr>
              <a:xfrm>
                <a:off x="9496198" y="5446854"/>
                <a:ext cx="69759" cy="118055"/>
              </a:xfrm>
              <a:custGeom>
                <a:avLst/>
                <a:gdLst>
                  <a:gd name="connsiteX0" fmla="*/ 63857 w 69759"/>
                  <a:gd name="connsiteY0" fmla="*/ 0 h 118054"/>
                  <a:gd name="connsiteX1" fmla="*/ 0 w 69759"/>
                  <a:gd name="connsiteY1" fmla="*/ 59027 h 118054"/>
                  <a:gd name="connsiteX2" fmla="*/ 4829 w 69759"/>
                  <a:gd name="connsiteY2" fmla="*/ 74053 h 118054"/>
                  <a:gd name="connsiteX3" fmla="*/ 3756 w 69759"/>
                  <a:gd name="connsiteY3" fmla="*/ 82638 h 118054"/>
                  <a:gd name="connsiteX4" fmla="*/ 69759 w 69759"/>
                  <a:gd name="connsiteY4" fmla="*/ 122884 h 118054"/>
                  <a:gd name="connsiteX5" fmla="*/ 69759 w 69759"/>
                  <a:gd name="connsiteY5" fmla="*/ 7513 h 118054"/>
                  <a:gd name="connsiteX6" fmla="*/ 63857 w 69759"/>
                  <a:gd name="connsiteY6" fmla="*/ 0 h 118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759" h="118054">
                    <a:moveTo>
                      <a:pt x="63857" y="0"/>
                    </a:moveTo>
                    <a:lnTo>
                      <a:pt x="0" y="59027"/>
                    </a:lnTo>
                    <a:cubicBezTo>
                      <a:pt x="2683" y="63857"/>
                      <a:pt x="4829" y="69760"/>
                      <a:pt x="4829" y="74053"/>
                    </a:cubicBezTo>
                    <a:cubicBezTo>
                      <a:pt x="4829" y="76736"/>
                      <a:pt x="4829" y="79955"/>
                      <a:pt x="3756" y="82638"/>
                    </a:cubicBezTo>
                    <a:lnTo>
                      <a:pt x="69759" y="122884"/>
                    </a:lnTo>
                    <a:lnTo>
                      <a:pt x="69759" y="7513"/>
                    </a:lnTo>
                    <a:cubicBezTo>
                      <a:pt x="68686" y="7513"/>
                      <a:pt x="64930" y="1073"/>
                      <a:pt x="63857" y="0"/>
                    </a:cubicBezTo>
                  </a:path>
                </a:pathLst>
              </a:custGeom>
              <a:solidFill>
                <a:schemeClr val="accent4"/>
              </a:solidFill>
              <a:ln w="5292" cap="flat">
                <a:noFill/>
                <a:prstDash val="solid"/>
                <a:miter/>
              </a:ln>
            </p:spPr>
            <p:txBody>
              <a:bodyPr rtlCol="0" anchor="ctr"/>
              <a:lstStyle/>
              <a:p>
                <a:endParaRPr lang="en-IN"/>
              </a:p>
            </p:txBody>
          </p:sp>
          <p:sp>
            <p:nvSpPr>
              <p:cNvPr id="6" name="Freeform: Shape 5">
                <a:extLst>
                  <a:ext uri="{FF2B5EF4-FFF2-40B4-BE49-F238E27FC236}">
                    <a16:creationId xmlns:a16="http://schemas.microsoft.com/office/drawing/2014/main" id="{DBEAA163-2BEF-44CF-B736-5DC8EE674A2C}"/>
                  </a:ext>
                </a:extLst>
              </p:cNvPr>
              <p:cNvSpPr/>
              <p:nvPr/>
            </p:nvSpPr>
            <p:spPr>
              <a:xfrm>
                <a:off x="9580446" y="5445781"/>
                <a:ext cx="64393" cy="123421"/>
              </a:xfrm>
              <a:custGeom>
                <a:avLst/>
                <a:gdLst>
                  <a:gd name="connsiteX0" fmla="*/ 12342 w 64393"/>
                  <a:gd name="connsiteY0" fmla="*/ 0 h 123420"/>
                  <a:gd name="connsiteX1" fmla="*/ 0 w 64393"/>
                  <a:gd name="connsiteY1" fmla="*/ 9659 h 123420"/>
                  <a:gd name="connsiteX2" fmla="*/ 0 w 64393"/>
                  <a:gd name="connsiteY2" fmla="*/ 123957 h 123420"/>
                  <a:gd name="connsiteX3" fmla="*/ 66003 w 64393"/>
                  <a:gd name="connsiteY3" fmla="*/ 82102 h 123420"/>
                  <a:gd name="connsiteX4" fmla="*/ 63857 w 64393"/>
                  <a:gd name="connsiteY4" fmla="*/ 75662 h 123420"/>
                  <a:gd name="connsiteX5" fmla="*/ 66003 w 64393"/>
                  <a:gd name="connsiteY5" fmla="*/ 64394 h 123420"/>
                  <a:gd name="connsiteX6" fmla="*/ 12342 w 64393"/>
                  <a:gd name="connsiteY6" fmla="*/ 0 h 123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393" h="123420">
                    <a:moveTo>
                      <a:pt x="12342" y="0"/>
                    </a:moveTo>
                    <a:cubicBezTo>
                      <a:pt x="11269" y="1073"/>
                      <a:pt x="1073" y="8586"/>
                      <a:pt x="0" y="9659"/>
                    </a:cubicBezTo>
                    <a:lnTo>
                      <a:pt x="0" y="123957"/>
                    </a:lnTo>
                    <a:lnTo>
                      <a:pt x="66003" y="82102"/>
                    </a:lnTo>
                    <a:cubicBezTo>
                      <a:pt x="64930" y="79419"/>
                      <a:pt x="63857" y="77272"/>
                      <a:pt x="63857" y="75662"/>
                    </a:cubicBezTo>
                    <a:cubicBezTo>
                      <a:pt x="63857" y="71906"/>
                      <a:pt x="64930" y="68150"/>
                      <a:pt x="66003" y="64394"/>
                    </a:cubicBezTo>
                    <a:lnTo>
                      <a:pt x="12342" y="0"/>
                    </a:lnTo>
                    <a:close/>
                  </a:path>
                </a:pathLst>
              </a:custGeom>
              <a:solidFill>
                <a:schemeClr val="accent4"/>
              </a:solidFill>
              <a:ln w="5292" cap="flat">
                <a:noFill/>
                <a:prstDash val="solid"/>
                <a:miter/>
              </a:ln>
            </p:spPr>
            <p:txBody>
              <a:bodyPr rtlCol="0" anchor="ctr"/>
              <a:lstStyle/>
              <a:p>
                <a:endParaRPr lang="en-IN"/>
              </a:p>
            </p:txBody>
          </p:sp>
          <p:sp>
            <p:nvSpPr>
              <p:cNvPr id="8" name="Freeform: Shape 7">
                <a:extLst>
                  <a:ext uri="{FF2B5EF4-FFF2-40B4-BE49-F238E27FC236}">
                    <a16:creationId xmlns:a16="http://schemas.microsoft.com/office/drawing/2014/main" id="{1CD89BA8-1652-4033-9B1C-FBBBB928C304}"/>
                  </a:ext>
                </a:extLst>
              </p:cNvPr>
              <p:cNvSpPr/>
              <p:nvPr/>
            </p:nvSpPr>
            <p:spPr>
              <a:xfrm>
                <a:off x="9381363" y="5299822"/>
                <a:ext cx="380994" cy="380995"/>
              </a:xfrm>
              <a:custGeom>
                <a:avLst/>
                <a:gdLst>
                  <a:gd name="connsiteX0" fmla="*/ 192643 w 380993"/>
                  <a:gd name="connsiteY0" fmla="*/ 0 h 380994"/>
                  <a:gd name="connsiteX1" fmla="*/ 0 w 380993"/>
                  <a:gd name="connsiteY1" fmla="*/ 228597 h 380994"/>
                  <a:gd name="connsiteX2" fmla="*/ 191570 w 380993"/>
                  <a:gd name="connsiteY2" fmla="*/ 384751 h 380994"/>
                  <a:gd name="connsiteX3" fmla="*/ 384214 w 380993"/>
                  <a:gd name="connsiteY3" fmla="*/ 229670 h 380994"/>
                  <a:gd name="connsiteX4" fmla="*/ 192643 w 380993"/>
                  <a:gd name="connsiteY4" fmla="*/ 0 h 380994"/>
                  <a:gd name="connsiteX5" fmla="*/ 294600 w 380993"/>
                  <a:gd name="connsiteY5" fmla="*/ 252744 h 380994"/>
                  <a:gd name="connsiteX6" fmla="*/ 272598 w 380993"/>
                  <a:gd name="connsiteY6" fmla="*/ 243085 h 380994"/>
                  <a:gd name="connsiteX7" fmla="*/ 220011 w 380993"/>
                  <a:gd name="connsiteY7" fmla="*/ 280112 h 380994"/>
                  <a:gd name="connsiteX8" fmla="*/ 224840 w 380993"/>
                  <a:gd name="connsiteY8" fmla="*/ 297283 h 380994"/>
                  <a:gd name="connsiteX9" fmla="*/ 194253 w 380993"/>
                  <a:gd name="connsiteY9" fmla="*/ 327870 h 380994"/>
                  <a:gd name="connsiteX10" fmla="*/ 163666 w 380993"/>
                  <a:gd name="connsiteY10" fmla="*/ 297283 h 380994"/>
                  <a:gd name="connsiteX11" fmla="*/ 171179 w 380993"/>
                  <a:gd name="connsiteY11" fmla="*/ 277429 h 380994"/>
                  <a:gd name="connsiteX12" fmla="*/ 110005 w 380993"/>
                  <a:gd name="connsiteY12" fmla="*/ 245232 h 380994"/>
                  <a:gd name="connsiteX13" fmla="*/ 89077 w 380993"/>
                  <a:gd name="connsiteY13" fmla="*/ 253818 h 380994"/>
                  <a:gd name="connsiteX14" fmla="*/ 58491 w 380993"/>
                  <a:gd name="connsiteY14" fmla="*/ 223231 h 380994"/>
                  <a:gd name="connsiteX15" fmla="*/ 89077 w 380993"/>
                  <a:gd name="connsiteY15" fmla="*/ 192644 h 380994"/>
                  <a:gd name="connsiteX16" fmla="*/ 103566 w 380993"/>
                  <a:gd name="connsiteY16" fmla="*/ 196400 h 380994"/>
                  <a:gd name="connsiteX17" fmla="*/ 167423 w 380993"/>
                  <a:gd name="connsiteY17" fmla="*/ 137373 h 380994"/>
                  <a:gd name="connsiteX18" fmla="*/ 160983 w 380993"/>
                  <a:gd name="connsiteY18" fmla="*/ 117518 h 380994"/>
                  <a:gd name="connsiteX19" fmla="*/ 195326 w 380993"/>
                  <a:gd name="connsiteY19" fmla="*/ 84248 h 380994"/>
                  <a:gd name="connsiteX20" fmla="*/ 229670 w 380993"/>
                  <a:gd name="connsiteY20" fmla="*/ 117518 h 380994"/>
                  <a:gd name="connsiteX21" fmla="*/ 223767 w 380993"/>
                  <a:gd name="connsiteY21" fmla="*/ 135763 h 380994"/>
                  <a:gd name="connsiteX22" fmla="*/ 277965 w 380993"/>
                  <a:gd name="connsiteY22" fmla="*/ 199620 h 380994"/>
                  <a:gd name="connsiteX23" fmla="*/ 296209 w 380993"/>
                  <a:gd name="connsiteY23" fmla="*/ 193717 h 380994"/>
                  <a:gd name="connsiteX24" fmla="*/ 326796 w 380993"/>
                  <a:gd name="connsiteY24" fmla="*/ 224304 h 380994"/>
                  <a:gd name="connsiteX25" fmla="*/ 294600 w 380993"/>
                  <a:gd name="connsiteY25" fmla="*/ 252744 h 38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80993" h="380994">
                    <a:moveTo>
                      <a:pt x="192643" y="0"/>
                    </a:moveTo>
                    <a:lnTo>
                      <a:pt x="0" y="228597"/>
                    </a:lnTo>
                    <a:lnTo>
                      <a:pt x="191570" y="384751"/>
                    </a:lnTo>
                    <a:lnTo>
                      <a:pt x="384214" y="229670"/>
                    </a:lnTo>
                    <a:lnTo>
                      <a:pt x="192643" y="0"/>
                    </a:lnTo>
                    <a:close/>
                    <a:moveTo>
                      <a:pt x="294600" y="252744"/>
                    </a:moveTo>
                    <a:cubicBezTo>
                      <a:pt x="286014" y="252744"/>
                      <a:pt x="278501" y="248988"/>
                      <a:pt x="272598" y="243085"/>
                    </a:cubicBezTo>
                    <a:lnTo>
                      <a:pt x="220011" y="280112"/>
                    </a:lnTo>
                    <a:cubicBezTo>
                      <a:pt x="223767" y="284941"/>
                      <a:pt x="224840" y="290844"/>
                      <a:pt x="224840" y="297283"/>
                    </a:cubicBezTo>
                    <a:cubicBezTo>
                      <a:pt x="224840" y="314455"/>
                      <a:pt x="210352" y="327870"/>
                      <a:pt x="194253" y="327870"/>
                    </a:cubicBezTo>
                    <a:cubicBezTo>
                      <a:pt x="177082" y="327870"/>
                      <a:pt x="163666" y="314455"/>
                      <a:pt x="163666" y="297283"/>
                    </a:cubicBezTo>
                    <a:cubicBezTo>
                      <a:pt x="163666" y="289771"/>
                      <a:pt x="166349" y="282795"/>
                      <a:pt x="171179" y="277429"/>
                    </a:cubicBezTo>
                    <a:lnTo>
                      <a:pt x="110005" y="245232"/>
                    </a:lnTo>
                    <a:cubicBezTo>
                      <a:pt x="104103" y="251135"/>
                      <a:pt x="96590" y="253818"/>
                      <a:pt x="89077" y="253818"/>
                    </a:cubicBezTo>
                    <a:cubicBezTo>
                      <a:pt x="71906" y="253818"/>
                      <a:pt x="58491" y="240402"/>
                      <a:pt x="58491" y="223231"/>
                    </a:cubicBezTo>
                    <a:cubicBezTo>
                      <a:pt x="58491" y="206059"/>
                      <a:pt x="72979" y="192644"/>
                      <a:pt x="89077" y="192644"/>
                    </a:cubicBezTo>
                    <a:cubicBezTo>
                      <a:pt x="93907" y="192644"/>
                      <a:pt x="98736" y="193717"/>
                      <a:pt x="103566" y="196400"/>
                    </a:cubicBezTo>
                    <a:lnTo>
                      <a:pt x="167423" y="137373"/>
                    </a:lnTo>
                    <a:cubicBezTo>
                      <a:pt x="162593" y="131470"/>
                      <a:pt x="160983" y="123957"/>
                      <a:pt x="160983" y="117518"/>
                    </a:cubicBezTo>
                    <a:cubicBezTo>
                      <a:pt x="160983" y="98200"/>
                      <a:pt x="176008" y="84248"/>
                      <a:pt x="195326" y="84248"/>
                    </a:cubicBezTo>
                    <a:cubicBezTo>
                      <a:pt x="214644" y="84248"/>
                      <a:pt x="229670" y="99273"/>
                      <a:pt x="229670" y="117518"/>
                    </a:cubicBezTo>
                    <a:cubicBezTo>
                      <a:pt x="229670" y="123957"/>
                      <a:pt x="227523" y="129860"/>
                      <a:pt x="223767" y="135763"/>
                    </a:cubicBezTo>
                    <a:lnTo>
                      <a:pt x="277965" y="199620"/>
                    </a:lnTo>
                    <a:cubicBezTo>
                      <a:pt x="282794" y="195864"/>
                      <a:pt x="289233" y="193717"/>
                      <a:pt x="296209" y="193717"/>
                    </a:cubicBezTo>
                    <a:cubicBezTo>
                      <a:pt x="313381" y="193717"/>
                      <a:pt x="326796" y="207132"/>
                      <a:pt x="326796" y="224304"/>
                    </a:cubicBezTo>
                    <a:cubicBezTo>
                      <a:pt x="324650" y="238256"/>
                      <a:pt x="310698" y="252744"/>
                      <a:pt x="294600" y="252744"/>
                    </a:cubicBezTo>
                  </a:path>
                </a:pathLst>
              </a:custGeom>
              <a:solidFill>
                <a:schemeClr val="accent4"/>
              </a:solidFill>
              <a:ln w="5292" cap="flat">
                <a:noFill/>
                <a:prstDash val="solid"/>
                <a:miter/>
              </a:ln>
            </p:spPr>
            <p:txBody>
              <a:bodyPr rtlCol="0" anchor="ctr"/>
              <a:lstStyle/>
              <a:p>
                <a:endParaRPr lang="en-IN"/>
              </a:p>
            </p:txBody>
          </p:sp>
        </p:grpSp>
      </p:grpSp>
    </p:spTree>
    <p:extLst>
      <p:ext uri="{BB962C8B-B14F-4D97-AF65-F5344CB8AC3E}">
        <p14:creationId xmlns:p14="http://schemas.microsoft.com/office/powerpoint/2010/main" val="21056314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8"/>
                                        </p:tgtEl>
                                        <p:attrNameLst>
                                          <p:attrName>style.visibility</p:attrName>
                                        </p:attrNameLst>
                                      </p:cBhvr>
                                      <p:to>
                                        <p:strVal val="visible"/>
                                      </p:to>
                                    </p:set>
                                    <p:animEffect transition="in" filter="fade">
                                      <p:cBhvr>
                                        <p:cTn id="7" dur="500"/>
                                        <p:tgtEl>
                                          <p:spTgt spid="20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7"/>
                                        </p:tgtEl>
                                        <p:attrNameLst>
                                          <p:attrName>style.visibility</p:attrName>
                                        </p:attrNameLst>
                                      </p:cBhvr>
                                      <p:to>
                                        <p:strVal val="visible"/>
                                      </p:to>
                                    </p:set>
                                    <p:animEffect transition="in" filter="fade">
                                      <p:cBhvr>
                                        <p:cTn id="17" dur="500"/>
                                        <p:tgtEl>
                                          <p:spTgt spid="1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E487334E-E7FE-4F79-8213-F80C84084DAD}"/>
              </a:ext>
            </a:extLst>
          </p:cNvPr>
          <p:cNvGraphicFramePr>
            <a:graphicFrameLocks noChangeAspect="1"/>
          </p:cNvGraphicFramePr>
          <p:nvPr>
            <p:custDataLst>
              <p:tags r:id="rId2"/>
            </p:custDataLs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32100" name="think-cell Slide" r:id="rId6" imgW="425" imgH="424" progId="TCLayout.ActiveDocument.1">
                  <p:embed/>
                </p:oleObj>
              </mc:Choice>
              <mc:Fallback>
                <p:oleObj name="think-cell Slide" r:id="rId6" imgW="425" imgH="424" progId="TCLayout.ActiveDocument.1">
                  <p:embed/>
                  <p:pic>
                    <p:nvPicPr>
                      <p:cNvPr id="4" name="Object 3" hidden="1">
                        <a:extLst>
                          <a:ext uri="{FF2B5EF4-FFF2-40B4-BE49-F238E27FC236}">
                            <a16:creationId xmlns:a16="http://schemas.microsoft.com/office/drawing/2014/main" id="{E487334E-E7FE-4F79-8213-F80C84084DAD}"/>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9B7B4A76-96BC-424A-B79F-293C599A2C40}"/>
              </a:ext>
            </a:extLst>
          </p:cNvPr>
          <p:cNvSpPr/>
          <p:nvPr>
            <p:custDataLst>
              <p:tags r:id="rId3"/>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199" dirty="0" err="1">
              <a:gradFill>
                <a:gsLst>
                  <a:gs pos="0">
                    <a:srgbClr val="FFFFFF"/>
                  </a:gs>
                  <a:gs pos="100000">
                    <a:srgbClr val="FFFFFF"/>
                  </a:gs>
                </a:gsLst>
                <a:lin ang="5400000" scaled="0"/>
              </a:gradFill>
              <a:latin typeface="Segoe UI Semibold" panose="020B0702040204020203" pitchFamily="34" charset="0"/>
              <a:cs typeface="Segoe UI" panose="020B0502040204020203" pitchFamily="34" charset="0"/>
              <a:sym typeface="Segoe UI Semibold" panose="020B0702040204020203" pitchFamily="34" charset="0"/>
            </a:endParaRPr>
          </a:p>
        </p:txBody>
      </p:sp>
      <p:sp>
        <p:nvSpPr>
          <p:cNvPr id="2" name="Title 1">
            <a:extLst>
              <a:ext uri="{FF2B5EF4-FFF2-40B4-BE49-F238E27FC236}">
                <a16:creationId xmlns:a16="http://schemas.microsoft.com/office/drawing/2014/main" id="{D356A448-B625-457B-B8E3-7EB67F99E95A}"/>
              </a:ext>
            </a:extLst>
          </p:cNvPr>
          <p:cNvSpPr>
            <a:spLocks noGrp="1"/>
          </p:cNvSpPr>
          <p:nvPr>
            <p:ph type="title"/>
          </p:nvPr>
        </p:nvSpPr>
        <p:spPr/>
        <p:txBody>
          <a:bodyPr/>
          <a:lstStyle/>
          <a:p>
            <a:r>
              <a:rPr lang="en-US" dirty="0"/>
              <a:t>Use case scenarios: Windows Virtual Desktop </a:t>
            </a:r>
          </a:p>
        </p:txBody>
      </p:sp>
      <p:grpSp>
        <p:nvGrpSpPr>
          <p:cNvPr id="6" name="Group 5">
            <a:extLst>
              <a:ext uri="{FF2B5EF4-FFF2-40B4-BE49-F238E27FC236}">
                <a16:creationId xmlns:a16="http://schemas.microsoft.com/office/drawing/2014/main" id="{D12984CE-43C2-45CB-8619-7295964D046A}"/>
              </a:ext>
            </a:extLst>
          </p:cNvPr>
          <p:cNvGrpSpPr/>
          <p:nvPr/>
        </p:nvGrpSpPr>
        <p:grpSpPr>
          <a:xfrm>
            <a:off x="442913" y="1188409"/>
            <a:ext cx="11555412" cy="958286"/>
            <a:chOff x="442913" y="1188409"/>
            <a:chExt cx="11555412" cy="958286"/>
          </a:xfrm>
        </p:grpSpPr>
        <p:sp>
          <p:nvSpPr>
            <p:cNvPr id="152" name="Rectangle: Rounded Corners 151">
              <a:extLst>
                <a:ext uri="{FF2B5EF4-FFF2-40B4-BE49-F238E27FC236}">
                  <a16:creationId xmlns:a16="http://schemas.microsoft.com/office/drawing/2014/main" id="{72BA906F-C6BA-442B-B608-78ACFFB21DCA}"/>
                </a:ext>
              </a:extLst>
            </p:cNvPr>
            <p:cNvSpPr/>
            <p:nvPr/>
          </p:nvSpPr>
          <p:spPr>
            <a:xfrm>
              <a:off x="763209" y="1313575"/>
              <a:ext cx="11235116" cy="707954"/>
            </a:xfrm>
            <a:prstGeom prst="roundRect">
              <a:avLst>
                <a:gd name="adj" fmla="val 0"/>
              </a:avLst>
            </a:prstGeom>
            <a:solidFill>
              <a:schemeClr val="bg1">
                <a:lumMod val="95000"/>
              </a:schemeClr>
            </a:solidFill>
            <a:ln w="19050">
              <a:noFill/>
              <a:prstDash val="sysDash"/>
            </a:ln>
          </p:spPr>
          <p:style>
            <a:lnRef idx="2">
              <a:schemeClr val="accent1">
                <a:shade val="50000"/>
              </a:schemeClr>
            </a:lnRef>
            <a:fillRef idx="1">
              <a:schemeClr val="accent1"/>
            </a:fillRef>
            <a:effectRef idx="0">
              <a:schemeClr val="accent1"/>
            </a:effectRef>
            <a:fontRef idx="minor">
              <a:schemeClr val="lt1"/>
            </a:fontRef>
          </p:style>
          <p:txBody>
            <a:bodyPr lIns="365760" rtlCol="0" anchor="ctr"/>
            <a:lstStyle/>
            <a:p>
              <a:pPr marL="457200" marR="0" lvl="0" indent="0" algn="l" defTabSz="932742"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ea typeface="+mn-ea"/>
                  <a:cs typeface="Segoe UI" panose="020B0502040204020203" pitchFamily="34" charset="0"/>
                </a:rPr>
                <a:t>Pitch Windows Virtual Desktop natively when a customer wants to replace an existing virtualization solution or build a new deployment</a:t>
              </a:r>
            </a:p>
          </p:txBody>
        </p:sp>
        <p:grpSp>
          <p:nvGrpSpPr>
            <p:cNvPr id="153" name="Group 152">
              <a:extLst>
                <a:ext uri="{FF2B5EF4-FFF2-40B4-BE49-F238E27FC236}">
                  <a16:creationId xmlns:a16="http://schemas.microsoft.com/office/drawing/2014/main" id="{6EDD49CB-2337-48BE-BE0F-1A6EC73BCCB6}"/>
                </a:ext>
              </a:extLst>
            </p:cNvPr>
            <p:cNvGrpSpPr/>
            <p:nvPr/>
          </p:nvGrpSpPr>
          <p:grpSpPr>
            <a:xfrm>
              <a:off x="442913" y="1188409"/>
              <a:ext cx="958286" cy="958286"/>
              <a:chOff x="267655" y="1256262"/>
              <a:chExt cx="852008" cy="852008"/>
            </a:xfrm>
          </p:grpSpPr>
          <p:sp>
            <p:nvSpPr>
              <p:cNvPr id="154" name="Oval 153">
                <a:extLst>
                  <a:ext uri="{FF2B5EF4-FFF2-40B4-BE49-F238E27FC236}">
                    <a16:creationId xmlns:a16="http://schemas.microsoft.com/office/drawing/2014/main" id="{C141A1C5-2BE6-43BB-92B0-EC0B440D37BE}"/>
                  </a:ext>
                </a:extLst>
              </p:cNvPr>
              <p:cNvSpPr/>
              <p:nvPr/>
            </p:nvSpPr>
            <p:spPr bwMode="auto">
              <a:xfrm>
                <a:off x="267655" y="1256262"/>
                <a:ext cx="852008" cy="852008"/>
              </a:xfrm>
              <a:prstGeom prst="ellipse">
                <a:avLst/>
              </a:prstGeom>
              <a:solidFill>
                <a:srgbClr val="EFEFEF"/>
              </a:solidFill>
              <a:ln w="76200" cap="flat" cmpd="sng" algn="ctr">
                <a:solidFill>
                  <a:srgbClr val="FFFFFF"/>
                </a:solidFill>
                <a:prstDash val="solid"/>
              </a:ln>
              <a:effectLst/>
            </p:spPr>
            <p:txBody>
              <a:bodyPr rot="0" spcFirstLastPara="0" vertOverflow="overflow" horzOverflow="overflow" vert="horz" wrap="square" lIns="559562" tIns="139891" rIns="0" bIns="47558" numCol="1" spcCol="0" rtlCol="0" fromWordArt="0" anchor="t" anchorCtr="0" forceAA="0" compatLnSpc="1">
                <a:prstTxWarp prst="textNoShape">
                  <a:avLst/>
                </a:prstTxWarp>
                <a:noAutofit/>
              </a:bodyPr>
              <a:lstStyle/>
              <a:p>
                <a:pPr marL="0" marR="0" lvl="0" indent="0" algn="l" defTabSz="950846" rtl="0" eaLnBrk="1" fontAlgn="base" latinLnBrk="0" hangingPunct="1">
                  <a:lnSpc>
                    <a:spcPct val="100000"/>
                  </a:lnSpc>
                  <a:spcBef>
                    <a:spcPct val="0"/>
                  </a:spcBef>
                  <a:spcAft>
                    <a:spcPct val="0"/>
                  </a:spcAft>
                  <a:buClrTx/>
                  <a:buSzTx/>
                  <a:buFontTx/>
                  <a:buNone/>
                  <a:tabLst/>
                  <a:defRPr/>
                </a:pPr>
                <a:endParaRPr kumimoji="0" lang="en-US" sz="1428" b="0" i="0" u="none" strike="noStrike" kern="1200" cap="none" spc="0" normalizeH="0" baseline="0" noProof="0">
                  <a:ln>
                    <a:noFill/>
                  </a:ln>
                  <a:solidFill>
                    <a:srgbClr val="505050"/>
                  </a:solidFill>
                  <a:effectLst/>
                  <a:uLnTx/>
                  <a:uFillTx/>
                  <a:latin typeface="Segoe Pro Semibold" panose="020B0702040504020203" pitchFamily="34" charset="0"/>
                  <a:ea typeface="+mn-ea"/>
                  <a:cs typeface="Segoe UI Light"/>
                </a:endParaRPr>
              </a:p>
            </p:txBody>
          </p:sp>
          <p:pic>
            <p:nvPicPr>
              <p:cNvPr id="155" name="Picture 154">
                <a:extLst>
                  <a:ext uri="{FF2B5EF4-FFF2-40B4-BE49-F238E27FC236}">
                    <a16:creationId xmlns:a16="http://schemas.microsoft.com/office/drawing/2014/main" id="{F9D2BFAC-5416-4BC8-9661-0156D0A9F13A}"/>
                  </a:ext>
                </a:extLst>
              </p:cNvPr>
              <p:cNvPicPr>
                <a:picLocks noChangeAspect="1"/>
              </p:cNvPicPr>
              <p:nvPr/>
            </p:nvPicPr>
            <p:blipFill>
              <a:blip r:embed="rId8"/>
              <a:stretch>
                <a:fillRect/>
              </a:stretch>
            </p:blipFill>
            <p:spPr>
              <a:xfrm>
                <a:off x="503992" y="1424415"/>
                <a:ext cx="379333" cy="537735"/>
              </a:xfrm>
              <a:prstGeom prst="rect">
                <a:avLst/>
              </a:prstGeom>
            </p:spPr>
          </p:pic>
        </p:grpSp>
      </p:grpSp>
      <p:grpSp>
        <p:nvGrpSpPr>
          <p:cNvPr id="7" name="Group 6">
            <a:extLst>
              <a:ext uri="{FF2B5EF4-FFF2-40B4-BE49-F238E27FC236}">
                <a16:creationId xmlns:a16="http://schemas.microsoft.com/office/drawing/2014/main" id="{7C30E79F-CE9F-408A-BB4F-B67C1FEB4536}"/>
              </a:ext>
            </a:extLst>
          </p:cNvPr>
          <p:cNvGrpSpPr/>
          <p:nvPr/>
        </p:nvGrpSpPr>
        <p:grpSpPr>
          <a:xfrm>
            <a:off x="434974" y="2237894"/>
            <a:ext cx="3768891" cy="3544027"/>
            <a:chOff x="434974" y="2237894"/>
            <a:chExt cx="3768891" cy="3544027"/>
          </a:xfrm>
        </p:grpSpPr>
        <p:sp>
          <p:nvSpPr>
            <p:cNvPr id="32" name="Rectangle: Rounded Corners 31">
              <a:extLst>
                <a:ext uri="{FF2B5EF4-FFF2-40B4-BE49-F238E27FC236}">
                  <a16:creationId xmlns:a16="http://schemas.microsoft.com/office/drawing/2014/main" id="{E5A7FA7F-BBA6-4B7D-A937-FFC991077597}"/>
                </a:ext>
              </a:extLst>
            </p:cNvPr>
            <p:cNvSpPr/>
            <p:nvPr/>
          </p:nvSpPr>
          <p:spPr>
            <a:xfrm>
              <a:off x="434974" y="2701851"/>
              <a:ext cx="3768891" cy="308007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640080" rtlCol="0" anchor="t"/>
            <a:lstStyle/>
            <a:p>
              <a:pPr marL="0" marR="0" lvl="0" indent="0" algn="l" defTabSz="932742" rtl="0" eaLnBrk="1" fontAlgn="auto" latinLnBrk="0" hangingPunct="1">
                <a:lnSpc>
                  <a:spcPct val="100000"/>
                </a:lnSpc>
                <a:spcBef>
                  <a:spcPts val="600"/>
                </a:spcBef>
                <a:spcAft>
                  <a:spcPts val="0"/>
                </a:spcAft>
                <a:buClrTx/>
                <a:buSzTx/>
                <a:buFontTx/>
                <a:buNone/>
                <a:tabLst/>
                <a:defRPr/>
              </a:pPr>
              <a:r>
                <a:rPr kumimoji="0" lang="en-US" sz="1400" i="0" u="none" strike="noStrike" kern="1200" cap="none" spc="0" normalizeH="0" baseline="0" noProof="0" dirty="0">
                  <a:ln>
                    <a:noFill/>
                  </a:ln>
                  <a:solidFill>
                    <a:schemeClr val="bg1"/>
                  </a:solidFill>
                  <a:effectLst/>
                  <a:uLnTx/>
                  <a:uFillTx/>
                  <a:latin typeface="+mj-lt"/>
                  <a:ea typeface="+mn-ea"/>
                  <a:cs typeface="Segoe UI" panose="020B0502040204020203" pitchFamily="34" charset="0"/>
                </a:rPr>
                <a:t>Citrix hybrid: Windows Virtual Desktop on Azure + on-premises deployments </a:t>
              </a:r>
            </a:p>
            <a:p>
              <a:pPr marL="282575" marR="0" lvl="0" indent="-176213" algn="l" defTabSz="932742"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chemeClr val="bg1"/>
                  </a:solidFill>
                  <a:effectLst/>
                  <a:uLnTx/>
                  <a:uFillTx/>
                  <a:latin typeface="Segoe UI"/>
                  <a:ea typeface="+mn-ea"/>
                  <a:cs typeface="Segoe UI" panose="020B0502040204020203" pitchFamily="34" charset="0"/>
                </a:rPr>
                <a:t>Pitch Windows Virtual Desktop + Citrix joint offerings with Citrix Virtual Apps and Desktops service and Citrix Workspaces</a:t>
              </a:r>
            </a:p>
            <a:p>
              <a:pPr marL="282575" marR="0" lvl="0" indent="-176213" algn="l" defTabSz="932742"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chemeClr val="bg1"/>
                  </a:solidFill>
                  <a:effectLst/>
                  <a:uLnTx/>
                  <a:uFillTx/>
                  <a:latin typeface="Segoe UI"/>
                  <a:ea typeface="+mn-ea"/>
                  <a:cs typeface="Segoe UI" panose="020B0502040204020203" pitchFamily="34" charset="0"/>
                </a:rPr>
                <a:t>Customers can manage hybrid scenarios with Citrix on-premises workloads under one management console</a:t>
              </a:r>
            </a:p>
          </p:txBody>
        </p:sp>
        <p:sp>
          <p:nvSpPr>
            <p:cNvPr id="34" name="Oval 33">
              <a:extLst>
                <a:ext uri="{FF2B5EF4-FFF2-40B4-BE49-F238E27FC236}">
                  <a16:creationId xmlns:a16="http://schemas.microsoft.com/office/drawing/2014/main" id="{4FEDDBC0-5509-4635-9C8D-67A6CAFC1FEA}"/>
                </a:ext>
              </a:extLst>
            </p:cNvPr>
            <p:cNvSpPr/>
            <p:nvPr/>
          </p:nvSpPr>
          <p:spPr bwMode="auto">
            <a:xfrm>
              <a:off x="1835071" y="2237894"/>
              <a:ext cx="968696" cy="968696"/>
            </a:xfrm>
            <a:prstGeom prst="ellipse">
              <a:avLst/>
            </a:prstGeom>
            <a:solidFill>
              <a:schemeClr val="bg1"/>
            </a:solidFill>
            <a:ln w="19050" cap="flat" cmpd="sng" algn="ctr">
              <a:solidFill>
                <a:schemeClr val="accent1"/>
              </a:solidFill>
              <a:prstDash val="soli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defTabSz="914224">
                <a:lnSpc>
                  <a:spcPct val="85000"/>
                </a:lnSpc>
                <a:defRPr/>
              </a:pPr>
              <a:r>
                <a:rPr lang="en-US" sz="2800" dirty="0">
                  <a:solidFill>
                    <a:schemeClr val="accent1"/>
                  </a:solidFill>
                  <a:latin typeface="+mj-lt"/>
                  <a:cs typeface="Segoe UI Light" panose="020B0502040204020203" pitchFamily="34" charset="0"/>
                </a:rPr>
                <a:t>#1</a:t>
              </a:r>
            </a:p>
          </p:txBody>
        </p:sp>
      </p:grpSp>
      <p:grpSp>
        <p:nvGrpSpPr>
          <p:cNvPr id="8" name="Group 7">
            <a:extLst>
              <a:ext uri="{FF2B5EF4-FFF2-40B4-BE49-F238E27FC236}">
                <a16:creationId xmlns:a16="http://schemas.microsoft.com/office/drawing/2014/main" id="{E8B8AAF8-15FE-4B32-B6BD-C4AECBDECBC2}"/>
              </a:ext>
            </a:extLst>
          </p:cNvPr>
          <p:cNvGrpSpPr/>
          <p:nvPr/>
        </p:nvGrpSpPr>
        <p:grpSpPr>
          <a:xfrm>
            <a:off x="4332204" y="2237894"/>
            <a:ext cx="3768891" cy="3553306"/>
            <a:chOff x="4332204" y="2237894"/>
            <a:chExt cx="3768891" cy="3553306"/>
          </a:xfrm>
        </p:grpSpPr>
        <p:sp>
          <p:nvSpPr>
            <p:cNvPr id="42" name="Rectangle: Rounded Corners 41">
              <a:extLst>
                <a:ext uri="{FF2B5EF4-FFF2-40B4-BE49-F238E27FC236}">
                  <a16:creationId xmlns:a16="http://schemas.microsoft.com/office/drawing/2014/main" id="{0A50FB3D-BCDC-4D57-9F4E-83AD03728162}"/>
                </a:ext>
              </a:extLst>
            </p:cNvPr>
            <p:cNvSpPr/>
            <p:nvPr/>
          </p:nvSpPr>
          <p:spPr>
            <a:xfrm>
              <a:off x="4332204" y="2701851"/>
              <a:ext cx="3768891" cy="3089349"/>
            </a:xfrm>
            <a:prstGeom prst="roundRect">
              <a:avLst>
                <a:gd name="adj" fmla="val 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640080" rtlCol="0" anchor="t"/>
            <a:lstStyle/>
            <a:p>
              <a:pPr lvl="0" defTabSz="932742">
                <a:spcBef>
                  <a:spcPts val="600"/>
                </a:spcBef>
                <a:defRPr/>
              </a:pPr>
              <a:r>
                <a:rPr lang="en-US" sz="1400" dirty="0">
                  <a:solidFill>
                    <a:schemeClr val="bg1"/>
                  </a:solidFill>
                  <a:latin typeface="+mj-lt"/>
                  <a:cs typeface="Segoe UI" panose="020B0502040204020203" pitchFamily="34" charset="0"/>
                </a:rPr>
                <a:t>Migrate on-premises to Windows Virtual Desktop with Citrix Cloud on Azure </a:t>
              </a:r>
            </a:p>
            <a:p>
              <a:pPr marL="282575" lvl="0" indent="-176213" defTabSz="932742">
                <a:spcBef>
                  <a:spcPts val="600"/>
                </a:spcBef>
                <a:buFont typeface="Arial" panose="020B0604020202020204" pitchFamily="34" charset="0"/>
                <a:buChar char="•"/>
                <a:defRPr/>
              </a:pPr>
              <a:r>
                <a:rPr lang="en-US" sz="1400" dirty="0">
                  <a:solidFill>
                    <a:schemeClr val="bg1"/>
                  </a:solidFill>
                  <a:cs typeface="Segoe UI" panose="020B0502040204020203" pitchFamily="34" charset="0"/>
                </a:rPr>
                <a:t>Pitch Windows Virtual Desktop + Citrix joint offerings with Citrix Virtual Apps and Desktops service and Citrix Workspaces</a:t>
              </a:r>
            </a:p>
            <a:p>
              <a:pPr marL="282575" lvl="0" indent="-176213" defTabSz="932742">
                <a:spcBef>
                  <a:spcPts val="600"/>
                </a:spcBef>
                <a:buFont typeface="Arial" panose="020B0604020202020204" pitchFamily="34" charset="0"/>
                <a:buChar char="•"/>
                <a:defRPr/>
              </a:pPr>
              <a:r>
                <a:rPr lang="en-US" sz="1400" dirty="0">
                  <a:solidFill>
                    <a:schemeClr val="bg1"/>
                  </a:solidFill>
                  <a:cs typeface="Segoe UI" panose="020B0502040204020203" pitchFamily="34" charset="0"/>
                </a:rPr>
                <a:t>Windows Virtual Desktop benefits – such as multi-session Windows 10 and Office 365 </a:t>
              </a:r>
              <a:r>
                <a:rPr lang="en-US" sz="1400" dirty="0" err="1">
                  <a:solidFill>
                    <a:schemeClr val="bg1"/>
                  </a:solidFill>
                  <a:cs typeface="Segoe UI" panose="020B0502040204020203" pitchFamily="34" charset="0"/>
                </a:rPr>
                <a:t>ProPlus</a:t>
              </a:r>
              <a:r>
                <a:rPr lang="en-US" sz="1400" dirty="0">
                  <a:solidFill>
                    <a:schemeClr val="bg1"/>
                  </a:solidFill>
                  <a:cs typeface="Segoe UI" panose="020B0502040204020203" pitchFamily="34" charset="0"/>
                </a:rPr>
                <a:t> optimization – are key drivers for moving to Windows Virtual Desktop on Azure</a:t>
              </a:r>
            </a:p>
          </p:txBody>
        </p:sp>
        <p:sp>
          <p:nvSpPr>
            <p:cNvPr id="43" name="Oval 42">
              <a:extLst>
                <a:ext uri="{FF2B5EF4-FFF2-40B4-BE49-F238E27FC236}">
                  <a16:creationId xmlns:a16="http://schemas.microsoft.com/office/drawing/2014/main" id="{BBEFE80F-2364-490A-81F6-BB0F4AC88770}"/>
                </a:ext>
              </a:extLst>
            </p:cNvPr>
            <p:cNvSpPr/>
            <p:nvPr/>
          </p:nvSpPr>
          <p:spPr bwMode="auto">
            <a:xfrm>
              <a:off x="5732301" y="2237894"/>
              <a:ext cx="968696" cy="968696"/>
            </a:xfrm>
            <a:prstGeom prst="ellipse">
              <a:avLst/>
            </a:prstGeom>
            <a:solidFill>
              <a:schemeClr val="bg1"/>
            </a:solidFill>
            <a:ln w="19050" cap="flat" cmpd="sng" algn="ctr">
              <a:solidFill>
                <a:schemeClr val="accent1">
                  <a:lumMod val="75000"/>
                </a:schemeClr>
              </a:solidFill>
              <a:prstDash val="soli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defTabSz="914224">
                <a:lnSpc>
                  <a:spcPct val="85000"/>
                </a:lnSpc>
                <a:defRPr/>
              </a:pPr>
              <a:r>
                <a:rPr lang="en-US" sz="2800" dirty="0">
                  <a:solidFill>
                    <a:schemeClr val="accent1">
                      <a:lumMod val="75000"/>
                    </a:schemeClr>
                  </a:solidFill>
                  <a:latin typeface="+mj-lt"/>
                  <a:cs typeface="Segoe UI Light" panose="020B0502040204020203" pitchFamily="34" charset="0"/>
                </a:rPr>
                <a:t>#2</a:t>
              </a:r>
            </a:p>
          </p:txBody>
        </p:sp>
      </p:grpSp>
      <p:grpSp>
        <p:nvGrpSpPr>
          <p:cNvPr id="9" name="Group 8">
            <a:extLst>
              <a:ext uri="{FF2B5EF4-FFF2-40B4-BE49-F238E27FC236}">
                <a16:creationId xmlns:a16="http://schemas.microsoft.com/office/drawing/2014/main" id="{36F7B228-F417-4028-A37E-E29C44E22EC3}"/>
              </a:ext>
            </a:extLst>
          </p:cNvPr>
          <p:cNvGrpSpPr/>
          <p:nvPr/>
        </p:nvGrpSpPr>
        <p:grpSpPr>
          <a:xfrm>
            <a:off x="8229434" y="2237894"/>
            <a:ext cx="3768891" cy="3553306"/>
            <a:chOff x="8229434" y="2237894"/>
            <a:chExt cx="3768891" cy="3553306"/>
          </a:xfrm>
        </p:grpSpPr>
        <p:sp>
          <p:nvSpPr>
            <p:cNvPr id="44" name="Rectangle: Rounded Corners 43">
              <a:extLst>
                <a:ext uri="{FF2B5EF4-FFF2-40B4-BE49-F238E27FC236}">
                  <a16:creationId xmlns:a16="http://schemas.microsoft.com/office/drawing/2014/main" id="{41F9E87F-70C4-4791-8C1D-E3383AF0BD00}"/>
                </a:ext>
              </a:extLst>
            </p:cNvPr>
            <p:cNvSpPr/>
            <p:nvPr/>
          </p:nvSpPr>
          <p:spPr>
            <a:xfrm>
              <a:off x="8229434" y="2701851"/>
              <a:ext cx="3768891" cy="3089349"/>
            </a:xfrm>
            <a:prstGeom prst="roundRect">
              <a:avLst>
                <a:gd name="adj" fmla="val 0"/>
              </a:avLst>
            </a:prstGeom>
            <a:solidFill>
              <a:schemeClr val="accent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640080" rtlCol="0" anchor="t"/>
            <a:lstStyle/>
            <a:p>
              <a:pPr lvl="0" defTabSz="932742">
                <a:spcBef>
                  <a:spcPts val="600"/>
                </a:spcBef>
                <a:defRPr/>
              </a:pPr>
              <a:r>
                <a:rPr lang="en-US" sz="1400" dirty="0">
                  <a:solidFill>
                    <a:schemeClr val="bg1"/>
                  </a:solidFill>
                  <a:latin typeface="+mj-lt"/>
                  <a:cs typeface="Segoe UI" panose="020B0502040204020203" pitchFamily="34" charset="0"/>
                </a:rPr>
                <a:t>Citrix Cloud: RDS/VDI on Azure only, but not ready to onboard Windows Virtual Desktop</a:t>
              </a:r>
            </a:p>
            <a:p>
              <a:pPr marL="282575" lvl="0" indent="-176213" defTabSz="932742">
                <a:spcBef>
                  <a:spcPts val="600"/>
                </a:spcBef>
                <a:buFont typeface="Arial" panose="020B0604020202020204" pitchFamily="34" charset="0"/>
                <a:buChar char="•"/>
                <a:defRPr/>
              </a:pPr>
              <a:r>
                <a:rPr lang="en-US" sz="1400" dirty="0">
                  <a:solidFill>
                    <a:schemeClr val="bg1"/>
                  </a:solidFill>
                  <a:cs typeface="Segoe UI" panose="020B0502040204020203" pitchFamily="34" charset="0"/>
                </a:rPr>
                <a:t>Pitch Citrix Virtual Apps and Desktops service running RDS/VDI on Azure</a:t>
              </a:r>
            </a:p>
          </p:txBody>
        </p:sp>
        <p:sp>
          <p:nvSpPr>
            <p:cNvPr id="45" name="Oval 44">
              <a:extLst>
                <a:ext uri="{FF2B5EF4-FFF2-40B4-BE49-F238E27FC236}">
                  <a16:creationId xmlns:a16="http://schemas.microsoft.com/office/drawing/2014/main" id="{0A129EC0-CD69-4BED-903A-F72FADB73CA1}"/>
                </a:ext>
              </a:extLst>
            </p:cNvPr>
            <p:cNvSpPr/>
            <p:nvPr/>
          </p:nvSpPr>
          <p:spPr bwMode="auto">
            <a:xfrm>
              <a:off x="9629531" y="2237894"/>
              <a:ext cx="968696" cy="968696"/>
            </a:xfrm>
            <a:prstGeom prst="ellipse">
              <a:avLst/>
            </a:prstGeom>
            <a:solidFill>
              <a:schemeClr val="bg1"/>
            </a:solidFill>
            <a:ln w="19050" cap="flat" cmpd="sng" algn="ctr">
              <a:solidFill>
                <a:schemeClr val="accent1">
                  <a:lumMod val="50000"/>
                </a:schemeClr>
              </a:solidFill>
              <a:prstDash val="soli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defTabSz="914224">
                <a:lnSpc>
                  <a:spcPct val="85000"/>
                </a:lnSpc>
                <a:defRPr/>
              </a:pPr>
              <a:r>
                <a:rPr lang="en-US" sz="2800" kern="0" spc="-300" dirty="0">
                  <a:solidFill>
                    <a:schemeClr val="accent1">
                      <a:lumMod val="50000"/>
                    </a:schemeClr>
                  </a:solidFill>
                  <a:latin typeface="+mj-lt"/>
                  <a:cs typeface="Segoe UI Light" panose="020B0502040204020203" pitchFamily="34" charset="0"/>
                </a:rPr>
                <a:t>#3</a:t>
              </a:r>
              <a:endParaRPr lang="en-US" sz="2800" dirty="0">
                <a:solidFill>
                  <a:schemeClr val="accent1">
                    <a:lumMod val="50000"/>
                  </a:schemeClr>
                </a:solidFill>
                <a:latin typeface="+mj-lt"/>
                <a:cs typeface="Segoe UI Light" panose="020B0502040204020203" pitchFamily="34" charset="0"/>
              </a:endParaRPr>
            </a:p>
          </p:txBody>
        </p:sp>
      </p:grpSp>
      <p:sp>
        <p:nvSpPr>
          <p:cNvPr id="46" name="Rectangle: Rounded Corners 45">
            <a:extLst>
              <a:ext uri="{FF2B5EF4-FFF2-40B4-BE49-F238E27FC236}">
                <a16:creationId xmlns:a16="http://schemas.microsoft.com/office/drawing/2014/main" id="{D20BFA01-0264-469F-BCC6-34F62C44D039}"/>
              </a:ext>
            </a:extLst>
          </p:cNvPr>
          <p:cNvSpPr/>
          <p:nvPr/>
        </p:nvSpPr>
        <p:spPr>
          <a:xfrm>
            <a:off x="434974" y="5907087"/>
            <a:ext cx="11563351" cy="643069"/>
          </a:xfrm>
          <a:prstGeom prst="roundRect">
            <a:avLst>
              <a:gd name="adj" fmla="val 0"/>
            </a:avLst>
          </a:prstGeom>
          <a:solidFill>
            <a:schemeClr val="bg1">
              <a:lumMod val="95000"/>
            </a:schemeClr>
          </a:solidFill>
          <a:ln w="19050">
            <a:noFill/>
            <a:prstDash val="sysDash"/>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rtlCol="0" anchor="ctr"/>
          <a:lstStyle/>
          <a:p>
            <a:pPr lvl="0" defTabSz="932742">
              <a:defRPr/>
            </a:pPr>
            <a:r>
              <a:rPr lang="en-US" sz="1600" dirty="0">
                <a:solidFill>
                  <a:srgbClr val="2F2F2F"/>
                </a:solidFill>
                <a:cs typeface="Segoe UI" panose="020B0502040204020203" pitchFamily="34" charset="0"/>
              </a:rPr>
              <a:t>If moving to Azure isn’t an option, customers can upgrade to the newest versions of Remote Desktop Services on-premises</a:t>
            </a:r>
            <a:br>
              <a:rPr lang="en-US" sz="1600" dirty="0">
                <a:solidFill>
                  <a:srgbClr val="2F2F2F"/>
                </a:solidFill>
                <a:cs typeface="Segoe UI" panose="020B0502040204020203" pitchFamily="34" charset="0"/>
              </a:rPr>
            </a:br>
            <a:r>
              <a:rPr lang="en-US" sz="1600" dirty="0">
                <a:solidFill>
                  <a:srgbClr val="2F2F2F"/>
                </a:solidFill>
                <a:cs typeface="Segoe UI" panose="020B0502040204020203" pitchFamily="34" charset="0"/>
              </a:rPr>
              <a:t>and Citrix for improved functionality and easier cloud migration later</a:t>
            </a:r>
          </a:p>
        </p:txBody>
      </p:sp>
    </p:spTree>
    <p:extLst>
      <p:ext uri="{BB962C8B-B14F-4D97-AF65-F5344CB8AC3E}">
        <p14:creationId xmlns:p14="http://schemas.microsoft.com/office/powerpoint/2010/main" val="39457597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6"/>
                                        </p:tgtEl>
                                        <p:attrNameLst>
                                          <p:attrName>style.visibility</p:attrName>
                                        </p:attrNameLst>
                                      </p:cBhvr>
                                      <p:to>
                                        <p:strVal val="visible"/>
                                      </p:to>
                                    </p:set>
                                    <p:animEffect transition="in" filter="fade">
                                      <p:cBhvr>
                                        <p:cTn id="2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6A448-B625-457B-B8E3-7EB67F99E95A}"/>
              </a:ext>
            </a:extLst>
          </p:cNvPr>
          <p:cNvSpPr>
            <a:spLocks noGrp="1"/>
          </p:cNvSpPr>
          <p:nvPr>
            <p:ph type="title"/>
          </p:nvPr>
        </p:nvSpPr>
        <p:spPr/>
        <p:txBody>
          <a:bodyPr/>
          <a:lstStyle/>
          <a:p>
            <a:r>
              <a:rPr lang="en-US" dirty="0"/>
              <a:t>Public Preview guidance and Windows Virtual Desktop </a:t>
            </a:r>
            <a:br>
              <a:rPr lang="en-US" dirty="0"/>
            </a:br>
            <a:r>
              <a:rPr lang="en-US" dirty="0"/>
              <a:t>Global rollout plan</a:t>
            </a:r>
          </a:p>
        </p:txBody>
      </p:sp>
      <p:sp>
        <p:nvSpPr>
          <p:cNvPr id="4" name="Rectangle 3">
            <a:extLst>
              <a:ext uri="{FF2B5EF4-FFF2-40B4-BE49-F238E27FC236}">
                <a16:creationId xmlns:a16="http://schemas.microsoft.com/office/drawing/2014/main" id="{E2B13B17-AD69-4228-8268-9D5920406C84}"/>
              </a:ext>
            </a:extLst>
          </p:cNvPr>
          <p:cNvSpPr/>
          <p:nvPr/>
        </p:nvSpPr>
        <p:spPr>
          <a:xfrm>
            <a:off x="442806" y="6529130"/>
            <a:ext cx="3783012" cy="415498"/>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Segoe UI"/>
                <a:ea typeface="+mn-ea"/>
                <a:cs typeface="Segoe UI" panose="020B0502040204020203" pitchFamily="34" charset="0"/>
              </a:rPr>
              <a:t>* Supported in US only, performance outside of US may not be optimal</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Segoe UI"/>
                <a:ea typeface="+mn-ea"/>
                <a:cs typeface="Segoe UI" panose="020B0502040204020203" pitchFamily="34" charset="0"/>
              </a:rPr>
              <a:t>**Azure Government Cloud anticipated for end of CY 2019</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1A1A1A"/>
              </a:solidFill>
              <a:effectLst/>
              <a:uLnTx/>
              <a:uFillTx/>
              <a:latin typeface="Segoe UI Semibold"/>
              <a:ea typeface="+mn-ea"/>
              <a:cs typeface="+mn-cs"/>
            </a:endParaRPr>
          </a:p>
        </p:txBody>
      </p:sp>
      <p:sp>
        <p:nvSpPr>
          <p:cNvPr id="6" name="Rectangle 5">
            <a:extLst>
              <a:ext uri="{FF2B5EF4-FFF2-40B4-BE49-F238E27FC236}">
                <a16:creationId xmlns:a16="http://schemas.microsoft.com/office/drawing/2014/main" id="{667EC447-9265-4988-9867-AD155E222ABE}"/>
              </a:ext>
            </a:extLst>
          </p:cNvPr>
          <p:cNvSpPr/>
          <p:nvPr/>
        </p:nvSpPr>
        <p:spPr>
          <a:xfrm>
            <a:off x="442806" y="2394857"/>
            <a:ext cx="2929044" cy="3891644"/>
          </a:xfrm>
          <a:prstGeom prst="rect">
            <a:avLst/>
          </a:prstGeom>
          <a:ln w="6350">
            <a:solidFill>
              <a:schemeClr val="bg1">
                <a:lumMod val="85000"/>
              </a:schemeClr>
            </a:solidFill>
          </a:ln>
        </p:spPr>
        <p:txBody>
          <a:bodyPr wrap="square" lIns="137160" tIns="91440" rIns="137160" bIns="91440">
            <a:noAutofit/>
          </a:bodyPr>
          <a:lstStyle/>
          <a:p>
            <a:pPr lvl="0" defTabSz="914400">
              <a:lnSpc>
                <a:spcPct val="90000"/>
              </a:lnSpc>
              <a:spcBef>
                <a:spcPct val="0"/>
              </a:spcBef>
              <a:defRPr/>
            </a:pPr>
            <a:r>
              <a:rPr lang="en-US" sz="2000" dirty="0">
                <a:solidFill>
                  <a:schemeClr val="accent1"/>
                </a:solidFill>
                <a:cs typeface="Segoe UI Light" panose="020B0502040204020203" pitchFamily="34" charset="0"/>
              </a:rPr>
              <a:t>General Availability through +9 months</a:t>
            </a:r>
          </a:p>
          <a:p>
            <a:pPr marL="342900" lvl="0" indent="-198438" defTabSz="932472" fontAlgn="base">
              <a:spcBef>
                <a:spcPts val="300"/>
              </a:spcBef>
              <a:spcAft>
                <a:spcPts val="600"/>
              </a:spcAft>
              <a:buFont typeface="Arial" panose="020B0604020202020204" pitchFamily="34" charset="0"/>
              <a:buChar char="•"/>
              <a:defRPr/>
            </a:pPr>
            <a:r>
              <a:rPr lang="en-US" sz="1700" dirty="0">
                <a:cs typeface="Segoe UI" pitchFamily="34" charset="0"/>
              </a:rPr>
              <a:t>Current timeline: Public Preview Q1 2019, General Availability later in 2019</a:t>
            </a:r>
          </a:p>
          <a:p>
            <a:pPr marL="342900" lvl="0" indent="-198438" defTabSz="932472" fontAlgn="base">
              <a:spcBef>
                <a:spcPts val="300"/>
              </a:spcBef>
              <a:spcAft>
                <a:spcPts val="600"/>
              </a:spcAft>
              <a:buFont typeface="Arial" panose="020B0604020202020204" pitchFamily="34" charset="0"/>
              <a:buChar char="•"/>
              <a:defRPr/>
            </a:pPr>
            <a:r>
              <a:rPr lang="en-US" sz="1700" dirty="0">
                <a:cs typeface="Segoe UI" pitchFamily="34" charset="0"/>
              </a:rPr>
              <a:t>Public Preview will be available to all customers worldwide*</a:t>
            </a:r>
          </a:p>
          <a:p>
            <a:pPr marL="342900" lvl="0" indent="-198438" defTabSz="932472" fontAlgn="base">
              <a:spcBef>
                <a:spcPts val="300"/>
              </a:spcBef>
              <a:spcAft>
                <a:spcPts val="600"/>
              </a:spcAft>
              <a:buFont typeface="Arial" panose="020B0604020202020204" pitchFamily="34" charset="0"/>
              <a:buChar char="•"/>
              <a:defRPr/>
            </a:pPr>
            <a:r>
              <a:rPr lang="en-US" sz="1700" dirty="0">
                <a:cs typeface="Segoe UI" pitchFamily="34" charset="0"/>
              </a:rPr>
              <a:t>Customers are encouraged to register for notifications on the </a:t>
            </a:r>
            <a:r>
              <a:rPr lang="en-US" sz="1700" dirty="0">
                <a:cs typeface="Segoe UI" pitchFamily="34" charset="0"/>
                <a:hlinkClick r:id="rId3">
                  <a:extLst>
                    <a:ext uri="{A12FA001-AC4F-418D-AE19-62706E023703}">
                      <ahyp:hlinkClr xmlns:ahyp="http://schemas.microsoft.com/office/drawing/2018/hyperlinkcolor" val="tx"/>
                    </a:ext>
                  </a:extLst>
                </a:hlinkClick>
              </a:rPr>
              <a:t>Public Preview</a:t>
            </a:r>
            <a:r>
              <a:rPr lang="en-US" sz="1700" dirty="0">
                <a:cs typeface="Segoe UI" pitchFamily="34" charset="0"/>
              </a:rPr>
              <a:t> page</a:t>
            </a:r>
          </a:p>
        </p:txBody>
      </p:sp>
      <p:sp>
        <p:nvSpPr>
          <p:cNvPr id="8" name="Rectangle 7">
            <a:extLst>
              <a:ext uri="{FF2B5EF4-FFF2-40B4-BE49-F238E27FC236}">
                <a16:creationId xmlns:a16="http://schemas.microsoft.com/office/drawing/2014/main" id="{B4AA6EB4-C1FD-4F4B-A434-6F218C5A4A50}"/>
              </a:ext>
            </a:extLst>
          </p:cNvPr>
          <p:cNvSpPr/>
          <p:nvPr/>
        </p:nvSpPr>
        <p:spPr>
          <a:xfrm>
            <a:off x="3600450" y="2394857"/>
            <a:ext cx="8397872" cy="3891644"/>
          </a:xfrm>
          <a:prstGeom prst="rect">
            <a:avLst/>
          </a:prstGeom>
          <a:ln w="6350">
            <a:solidFill>
              <a:schemeClr val="bg1">
                <a:lumMod val="85000"/>
              </a:schemeClr>
            </a:solidFill>
          </a:ln>
        </p:spPr>
        <p:txBody>
          <a:bodyPr wrap="square" lIns="137160" tIns="91440" rIns="137160" bIns="91440">
            <a:noAutofit/>
          </a:bodyPr>
          <a:lstStyle/>
          <a:p>
            <a:pPr lvl="0" defTabSz="914400">
              <a:spcBef>
                <a:spcPts val="1800"/>
              </a:spcBef>
              <a:defRPr/>
            </a:pPr>
            <a:r>
              <a:rPr lang="en-US" sz="2000" dirty="0">
                <a:solidFill>
                  <a:schemeClr val="accent1"/>
                </a:solidFill>
                <a:cs typeface="Segoe UI Light" panose="020B0502040204020203" pitchFamily="34" charset="0"/>
              </a:rPr>
              <a:t>Citrix and Windows Virtual Desktop field exception process (General Availability only)</a:t>
            </a:r>
            <a:endParaRPr lang="en-US" sz="2000" b="1" dirty="0">
              <a:solidFill>
                <a:prstClr val="black"/>
              </a:solidFill>
              <a:latin typeface="Segoe UI" panose="020B0502040204020203" pitchFamily="34" charset="0"/>
              <a:cs typeface="Segoe UI" panose="020B0502040204020203" pitchFamily="34" charset="0"/>
            </a:endParaRPr>
          </a:p>
          <a:p>
            <a:pPr lvl="0" defTabSz="914400">
              <a:spcBef>
                <a:spcPts val="800"/>
              </a:spcBef>
              <a:defRPr/>
            </a:pPr>
            <a:r>
              <a:rPr lang="en-US" sz="1700" dirty="0">
                <a:solidFill>
                  <a:prstClr val="black"/>
                </a:solidFill>
                <a:cs typeface="Segoe UI" panose="020B0502040204020203" pitchFamily="34" charset="0"/>
              </a:rPr>
              <a:t>Microsoft will roll out Windows Virtual Desktop gradually based on the above schedule</a:t>
            </a:r>
          </a:p>
          <a:p>
            <a:pPr lvl="0" defTabSz="914400">
              <a:spcBef>
                <a:spcPts val="800"/>
              </a:spcBef>
              <a:defRPr/>
            </a:pPr>
            <a:r>
              <a:rPr lang="en-US" sz="1700" dirty="0">
                <a:solidFill>
                  <a:prstClr val="black"/>
                </a:solidFill>
                <a:cs typeface="Segoe UI" panose="020B0502040204020203" pitchFamily="34" charset="0"/>
              </a:rPr>
              <a:t>Citrix offerings can’t be sold in regions where Windows Virtual Desktop isn’t available or unsupported</a:t>
            </a:r>
          </a:p>
          <a:p>
            <a:pPr marL="495300" lvl="1" indent="-323850" defTabSz="932742">
              <a:spcBef>
                <a:spcPts val="600"/>
              </a:spcBef>
              <a:buFont typeface="Wingdings" panose="05000000000000000000" pitchFamily="2" charset="2"/>
              <a:buChar char="ü"/>
              <a:defRPr/>
            </a:pPr>
            <a:r>
              <a:rPr lang="en-US" sz="1700" dirty="0">
                <a:solidFill>
                  <a:prstClr val="black"/>
                </a:solidFill>
                <a:cs typeface="Segoe UI" panose="020B0502040204020203" pitchFamily="34" charset="0"/>
              </a:rPr>
              <a:t>Microsoft is willing to make exceptions considering factors such as strategic importance, Windows Virtual Desktop</a:t>
            </a:r>
            <a:br>
              <a:rPr lang="en-US" sz="1700" dirty="0">
                <a:solidFill>
                  <a:prstClr val="black"/>
                </a:solidFill>
                <a:cs typeface="Segoe UI" panose="020B0502040204020203" pitchFamily="34" charset="0"/>
              </a:rPr>
            </a:br>
            <a:r>
              <a:rPr lang="en-US" sz="1700" dirty="0">
                <a:solidFill>
                  <a:prstClr val="black"/>
                </a:solidFill>
                <a:cs typeface="Segoe UI" panose="020B0502040204020203" pitchFamily="34" charset="0"/>
              </a:rPr>
              <a:t>seat count, competitive risk, and verticals; note that the conditions are subject to change once fully implemented at General Availability</a:t>
            </a:r>
          </a:p>
          <a:p>
            <a:pPr marL="495300" lvl="1" indent="-323850" defTabSz="932742">
              <a:spcBef>
                <a:spcPts val="600"/>
              </a:spcBef>
              <a:buFont typeface="Wingdings" panose="05000000000000000000" pitchFamily="2" charset="2"/>
              <a:buChar char="ü"/>
              <a:defRPr/>
            </a:pPr>
            <a:r>
              <a:rPr lang="en-US" sz="1700" dirty="0">
                <a:solidFill>
                  <a:prstClr val="black"/>
                </a:solidFill>
                <a:cs typeface="Segoe UI" panose="020B0502040204020203" pitchFamily="34" charset="0"/>
              </a:rPr>
              <a:t>We will define and communicate how we will make such exceptions at General Availability</a:t>
            </a:r>
          </a:p>
        </p:txBody>
      </p:sp>
      <p:cxnSp>
        <p:nvCxnSpPr>
          <p:cNvPr id="9" name="Straight Connector 8">
            <a:extLst>
              <a:ext uri="{FF2B5EF4-FFF2-40B4-BE49-F238E27FC236}">
                <a16:creationId xmlns:a16="http://schemas.microsoft.com/office/drawing/2014/main" id="{1CD51C90-717C-45AE-855E-88214D48342E}"/>
              </a:ext>
            </a:extLst>
          </p:cNvPr>
          <p:cNvCxnSpPr/>
          <p:nvPr/>
        </p:nvCxnSpPr>
        <p:spPr>
          <a:xfrm>
            <a:off x="466559" y="23948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1774CF1-5CAD-4410-8B1B-8E14B7D3A64D}"/>
              </a:ext>
            </a:extLst>
          </p:cNvPr>
          <p:cNvCxnSpPr/>
          <p:nvPr/>
        </p:nvCxnSpPr>
        <p:spPr>
          <a:xfrm>
            <a:off x="3614964" y="2394857"/>
            <a:ext cx="700644" cy="0"/>
          </a:xfrm>
          <a:prstGeom prst="line">
            <a:avLst/>
          </a:prstGeom>
          <a:ln w="41275" cap="rnd">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1" name="Calendar" title="Icon of a calendar">
            <a:extLst>
              <a:ext uri="{FF2B5EF4-FFF2-40B4-BE49-F238E27FC236}">
                <a16:creationId xmlns:a16="http://schemas.microsoft.com/office/drawing/2014/main" id="{9C62C407-FB21-41E4-AFA7-23744B44EA0D}"/>
              </a:ext>
            </a:extLst>
          </p:cNvPr>
          <p:cNvSpPr>
            <a:spLocks noChangeAspect="1" noEditPoints="1"/>
          </p:cNvSpPr>
          <p:nvPr/>
        </p:nvSpPr>
        <p:spPr bwMode="auto">
          <a:xfrm>
            <a:off x="466559" y="1785257"/>
            <a:ext cx="509590" cy="488286"/>
          </a:xfrm>
          <a:custGeom>
            <a:avLst/>
            <a:gdLst>
              <a:gd name="T0" fmla="*/ 598 w 598"/>
              <a:gd name="T1" fmla="*/ 573 h 573"/>
              <a:gd name="T2" fmla="*/ 0 w 598"/>
              <a:gd name="T3" fmla="*/ 59 h 573"/>
              <a:gd name="T4" fmla="*/ 598 w 598"/>
              <a:gd name="T5" fmla="*/ 341 h 573"/>
              <a:gd name="T6" fmla="*/ 598 w 598"/>
              <a:gd name="T7" fmla="*/ 176 h 573"/>
              <a:gd name="T8" fmla="*/ 120 w 598"/>
              <a:gd name="T9" fmla="*/ 121 h 573"/>
              <a:gd name="T10" fmla="*/ 477 w 598"/>
              <a:gd name="T11" fmla="*/ 121 h 573"/>
              <a:gd name="T12" fmla="*/ 246 w 598"/>
              <a:gd name="T13" fmla="*/ 252 h 573"/>
              <a:gd name="T14" fmla="*/ 232 w 598"/>
              <a:gd name="T15" fmla="*/ 266 h 573"/>
              <a:gd name="T16" fmla="*/ 246 w 598"/>
              <a:gd name="T17" fmla="*/ 259 h 573"/>
              <a:gd name="T18" fmla="*/ 365 w 598"/>
              <a:gd name="T19" fmla="*/ 252 h 573"/>
              <a:gd name="T20" fmla="*/ 351 w 598"/>
              <a:gd name="T21" fmla="*/ 266 h 573"/>
              <a:gd name="T22" fmla="*/ 365 w 598"/>
              <a:gd name="T23" fmla="*/ 257 h 573"/>
              <a:gd name="T24" fmla="*/ 484 w 598"/>
              <a:gd name="T25" fmla="*/ 252 h 573"/>
              <a:gd name="T26" fmla="*/ 470 w 598"/>
              <a:gd name="T27" fmla="*/ 266 h 573"/>
              <a:gd name="T28" fmla="*/ 484 w 598"/>
              <a:gd name="T29" fmla="*/ 259 h 573"/>
              <a:gd name="T30" fmla="*/ 246 w 598"/>
              <a:gd name="T31" fmla="*/ 332 h 573"/>
              <a:gd name="T32" fmla="*/ 232 w 598"/>
              <a:gd name="T33" fmla="*/ 344 h 573"/>
              <a:gd name="T34" fmla="*/ 246 w 598"/>
              <a:gd name="T35" fmla="*/ 339 h 573"/>
              <a:gd name="T36" fmla="*/ 365 w 598"/>
              <a:gd name="T37" fmla="*/ 332 h 573"/>
              <a:gd name="T38" fmla="*/ 351 w 598"/>
              <a:gd name="T39" fmla="*/ 344 h 573"/>
              <a:gd name="T40" fmla="*/ 365 w 598"/>
              <a:gd name="T41" fmla="*/ 337 h 573"/>
              <a:gd name="T42" fmla="*/ 484 w 598"/>
              <a:gd name="T43" fmla="*/ 332 h 573"/>
              <a:gd name="T44" fmla="*/ 470 w 598"/>
              <a:gd name="T45" fmla="*/ 344 h 573"/>
              <a:gd name="T46" fmla="*/ 484 w 598"/>
              <a:gd name="T47" fmla="*/ 339 h 573"/>
              <a:gd name="T48" fmla="*/ 127 w 598"/>
              <a:gd name="T49" fmla="*/ 332 h 573"/>
              <a:gd name="T50" fmla="*/ 113 w 598"/>
              <a:gd name="T51" fmla="*/ 344 h 573"/>
              <a:gd name="T52" fmla="*/ 127 w 598"/>
              <a:gd name="T53" fmla="*/ 337 h 573"/>
              <a:gd name="T54" fmla="*/ 246 w 598"/>
              <a:gd name="T55" fmla="*/ 410 h 573"/>
              <a:gd name="T56" fmla="*/ 232 w 598"/>
              <a:gd name="T57" fmla="*/ 424 h 573"/>
              <a:gd name="T58" fmla="*/ 246 w 598"/>
              <a:gd name="T59" fmla="*/ 417 h 573"/>
              <a:gd name="T60" fmla="*/ 365 w 598"/>
              <a:gd name="T61" fmla="*/ 410 h 573"/>
              <a:gd name="T62" fmla="*/ 351 w 598"/>
              <a:gd name="T63" fmla="*/ 424 h 573"/>
              <a:gd name="T64" fmla="*/ 365 w 598"/>
              <a:gd name="T65" fmla="*/ 417 h 573"/>
              <a:gd name="T66" fmla="*/ 484 w 598"/>
              <a:gd name="T67" fmla="*/ 410 h 573"/>
              <a:gd name="T68" fmla="*/ 470 w 598"/>
              <a:gd name="T69" fmla="*/ 424 h 573"/>
              <a:gd name="T70" fmla="*/ 484 w 598"/>
              <a:gd name="T71" fmla="*/ 417 h 573"/>
              <a:gd name="T72" fmla="*/ 127 w 598"/>
              <a:gd name="T73" fmla="*/ 410 h 573"/>
              <a:gd name="T74" fmla="*/ 113 w 598"/>
              <a:gd name="T75" fmla="*/ 424 h 573"/>
              <a:gd name="T76" fmla="*/ 127 w 598"/>
              <a:gd name="T77" fmla="*/ 417 h 573"/>
              <a:gd name="T78" fmla="*/ 246 w 598"/>
              <a:gd name="T79" fmla="*/ 490 h 573"/>
              <a:gd name="T80" fmla="*/ 232 w 598"/>
              <a:gd name="T81" fmla="*/ 504 h 573"/>
              <a:gd name="T82" fmla="*/ 246 w 598"/>
              <a:gd name="T83" fmla="*/ 497 h 573"/>
              <a:gd name="T84" fmla="*/ 365 w 598"/>
              <a:gd name="T85" fmla="*/ 490 h 573"/>
              <a:gd name="T86" fmla="*/ 351 w 598"/>
              <a:gd name="T87" fmla="*/ 504 h 573"/>
              <a:gd name="T88" fmla="*/ 365 w 598"/>
              <a:gd name="T89" fmla="*/ 497 h 573"/>
              <a:gd name="T90" fmla="*/ 127 w 598"/>
              <a:gd name="T91" fmla="*/ 490 h 573"/>
              <a:gd name="T92" fmla="*/ 113 w 598"/>
              <a:gd name="T93" fmla="*/ 504 h 573"/>
              <a:gd name="T94" fmla="*/ 127 w 598"/>
              <a:gd name="T95" fmla="*/ 495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98" h="573">
                <a:moveTo>
                  <a:pt x="598" y="341"/>
                </a:moveTo>
                <a:lnTo>
                  <a:pt x="598" y="573"/>
                </a:lnTo>
                <a:lnTo>
                  <a:pt x="0" y="573"/>
                </a:lnTo>
                <a:lnTo>
                  <a:pt x="0" y="59"/>
                </a:lnTo>
                <a:lnTo>
                  <a:pt x="598" y="59"/>
                </a:lnTo>
                <a:lnTo>
                  <a:pt x="598" y="341"/>
                </a:lnTo>
                <a:moveTo>
                  <a:pt x="0" y="176"/>
                </a:moveTo>
                <a:lnTo>
                  <a:pt x="598" y="176"/>
                </a:lnTo>
                <a:moveTo>
                  <a:pt x="120" y="0"/>
                </a:moveTo>
                <a:lnTo>
                  <a:pt x="120" y="121"/>
                </a:lnTo>
                <a:moveTo>
                  <a:pt x="477" y="0"/>
                </a:moveTo>
                <a:lnTo>
                  <a:pt x="477" y="121"/>
                </a:lnTo>
                <a:moveTo>
                  <a:pt x="246" y="259"/>
                </a:moveTo>
                <a:lnTo>
                  <a:pt x="246" y="252"/>
                </a:lnTo>
                <a:lnTo>
                  <a:pt x="232" y="252"/>
                </a:lnTo>
                <a:lnTo>
                  <a:pt x="232" y="266"/>
                </a:lnTo>
                <a:lnTo>
                  <a:pt x="246" y="266"/>
                </a:lnTo>
                <a:lnTo>
                  <a:pt x="246" y="259"/>
                </a:lnTo>
                <a:moveTo>
                  <a:pt x="365" y="257"/>
                </a:moveTo>
                <a:lnTo>
                  <a:pt x="365" y="252"/>
                </a:lnTo>
                <a:lnTo>
                  <a:pt x="351" y="252"/>
                </a:lnTo>
                <a:lnTo>
                  <a:pt x="351" y="266"/>
                </a:lnTo>
                <a:lnTo>
                  <a:pt x="365" y="266"/>
                </a:lnTo>
                <a:lnTo>
                  <a:pt x="365" y="257"/>
                </a:lnTo>
                <a:moveTo>
                  <a:pt x="484" y="259"/>
                </a:moveTo>
                <a:lnTo>
                  <a:pt x="484" y="252"/>
                </a:lnTo>
                <a:lnTo>
                  <a:pt x="470" y="252"/>
                </a:lnTo>
                <a:lnTo>
                  <a:pt x="470" y="266"/>
                </a:lnTo>
                <a:lnTo>
                  <a:pt x="484" y="266"/>
                </a:lnTo>
                <a:lnTo>
                  <a:pt x="484" y="259"/>
                </a:lnTo>
                <a:moveTo>
                  <a:pt x="246" y="339"/>
                </a:moveTo>
                <a:lnTo>
                  <a:pt x="246" y="332"/>
                </a:lnTo>
                <a:lnTo>
                  <a:pt x="232" y="332"/>
                </a:lnTo>
                <a:lnTo>
                  <a:pt x="232" y="344"/>
                </a:lnTo>
                <a:lnTo>
                  <a:pt x="246" y="344"/>
                </a:lnTo>
                <a:lnTo>
                  <a:pt x="246" y="339"/>
                </a:lnTo>
                <a:moveTo>
                  <a:pt x="365" y="337"/>
                </a:moveTo>
                <a:lnTo>
                  <a:pt x="365" y="332"/>
                </a:lnTo>
                <a:lnTo>
                  <a:pt x="351" y="332"/>
                </a:lnTo>
                <a:lnTo>
                  <a:pt x="351" y="344"/>
                </a:lnTo>
                <a:lnTo>
                  <a:pt x="365" y="344"/>
                </a:lnTo>
                <a:lnTo>
                  <a:pt x="365" y="337"/>
                </a:lnTo>
                <a:moveTo>
                  <a:pt x="484" y="339"/>
                </a:moveTo>
                <a:lnTo>
                  <a:pt x="484" y="332"/>
                </a:lnTo>
                <a:lnTo>
                  <a:pt x="470" y="332"/>
                </a:lnTo>
                <a:lnTo>
                  <a:pt x="470" y="344"/>
                </a:lnTo>
                <a:lnTo>
                  <a:pt x="484" y="344"/>
                </a:lnTo>
                <a:lnTo>
                  <a:pt x="484" y="339"/>
                </a:lnTo>
                <a:moveTo>
                  <a:pt x="127" y="337"/>
                </a:moveTo>
                <a:lnTo>
                  <a:pt x="127" y="332"/>
                </a:lnTo>
                <a:lnTo>
                  <a:pt x="113" y="332"/>
                </a:lnTo>
                <a:lnTo>
                  <a:pt x="113" y="344"/>
                </a:lnTo>
                <a:lnTo>
                  <a:pt x="127" y="344"/>
                </a:lnTo>
                <a:lnTo>
                  <a:pt x="127" y="337"/>
                </a:lnTo>
                <a:moveTo>
                  <a:pt x="246" y="417"/>
                </a:moveTo>
                <a:lnTo>
                  <a:pt x="246" y="410"/>
                </a:lnTo>
                <a:lnTo>
                  <a:pt x="232" y="410"/>
                </a:lnTo>
                <a:lnTo>
                  <a:pt x="232" y="424"/>
                </a:lnTo>
                <a:lnTo>
                  <a:pt x="246" y="424"/>
                </a:lnTo>
                <a:lnTo>
                  <a:pt x="246" y="417"/>
                </a:lnTo>
                <a:moveTo>
                  <a:pt x="365" y="417"/>
                </a:moveTo>
                <a:lnTo>
                  <a:pt x="365" y="410"/>
                </a:lnTo>
                <a:lnTo>
                  <a:pt x="351" y="410"/>
                </a:lnTo>
                <a:lnTo>
                  <a:pt x="351" y="424"/>
                </a:lnTo>
                <a:lnTo>
                  <a:pt x="365" y="424"/>
                </a:lnTo>
                <a:lnTo>
                  <a:pt x="365" y="417"/>
                </a:lnTo>
                <a:moveTo>
                  <a:pt x="484" y="417"/>
                </a:moveTo>
                <a:lnTo>
                  <a:pt x="484" y="410"/>
                </a:lnTo>
                <a:lnTo>
                  <a:pt x="470" y="410"/>
                </a:lnTo>
                <a:lnTo>
                  <a:pt x="470" y="424"/>
                </a:lnTo>
                <a:lnTo>
                  <a:pt x="484" y="424"/>
                </a:lnTo>
                <a:lnTo>
                  <a:pt x="484" y="417"/>
                </a:lnTo>
                <a:moveTo>
                  <a:pt x="127" y="417"/>
                </a:moveTo>
                <a:lnTo>
                  <a:pt x="127" y="410"/>
                </a:lnTo>
                <a:lnTo>
                  <a:pt x="113" y="410"/>
                </a:lnTo>
                <a:lnTo>
                  <a:pt x="113" y="424"/>
                </a:lnTo>
                <a:lnTo>
                  <a:pt x="127" y="424"/>
                </a:lnTo>
                <a:lnTo>
                  <a:pt x="127" y="417"/>
                </a:lnTo>
                <a:moveTo>
                  <a:pt x="246" y="497"/>
                </a:moveTo>
                <a:lnTo>
                  <a:pt x="246" y="490"/>
                </a:lnTo>
                <a:lnTo>
                  <a:pt x="232" y="490"/>
                </a:lnTo>
                <a:lnTo>
                  <a:pt x="232" y="504"/>
                </a:lnTo>
                <a:lnTo>
                  <a:pt x="246" y="504"/>
                </a:lnTo>
                <a:lnTo>
                  <a:pt x="246" y="497"/>
                </a:lnTo>
                <a:moveTo>
                  <a:pt x="365" y="497"/>
                </a:moveTo>
                <a:lnTo>
                  <a:pt x="365" y="490"/>
                </a:lnTo>
                <a:lnTo>
                  <a:pt x="351" y="490"/>
                </a:lnTo>
                <a:lnTo>
                  <a:pt x="351" y="504"/>
                </a:lnTo>
                <a:lnTo>
                  <a:pt x="365" y="504"/>
                </a:lnTo>
                <a:lnTo>
                  <a:pt x="365" y="497"/>
                </a:lnTo>
                <a:moveTo>
                  <a:pt x="127" y="495"/>
                </a:moveTo>
                <a:lnTo>
                  <a:pt x="127" y="490"/>
                </a:lnTo>
                <a:lnTo>
                  <a:pt x="113" y="490"/>
                </a:lnTo>
                <a:lnTo>
                  <a:pt x="113" y="504"/>
                </a:lnTo>
                <a:lnTo>
                  <a:pt x="127" y="504"/>
                </a:lnTo>
                <a:lnTo>
                  <a:pt x="127" y="495"/>
                </a:ln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check 3" title="Icon of a checkmark with a circle around it">
            <a:extLst>
              <a:ext uri="{FF2B5EF4-FFF2-40B4-BE49-F238E27FC236}">
                <a16:creationId xmlns:a16="http://schemas.microsoft.com/office/drawing/2014/main" id="{C985C06D-7D8D-4D13-BB84-DAB30DD2402B}"/>
              </a:ext>
            </a:extLst>
          </p:cNvPr>
          <p:cNvSpPr>
            <a:spLocks noChangeAspect="1" noEditPoints="1"/>
          </p:cNvSpPr>
          <p:nvPr/>
        </p:nvSpPr>
        <p:spPr bwMode="auto">
          <a:xfrm>
            <a:off x="3597393" y="1785257"/>
            <a:ext cx="491134" cy="488286"/>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0145792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77A8FCCC-6D8E-4E4D-A0F1-8CD0C9DAF005}"/>
              </a:ext>
            </a:extLst>
          </p:cNvPr>
          <p:cNvGraphicFramePr>
            <a:graphicFrameLocks noChangeAspect="1"/>
          </p:cNvGraphicFramePr>
          <p:nvPr>
            <p:custDataLst>
              <p:tags r:id="rId2"/>
            </p:custDataLst>
            <p:extLst>
              <p:ext uri="{D42A27DB-BD31-4B8C-83A1-F6EECF244321}">
                <p14:modId xmlns:p14="http://schemas.microsoft.com/office/powerpoint/2010/main" val="79958653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53252" name="think-cell Slide" r:id="rId6" imgW="425" imgH="424" progId="TCLayout.ActiveDocument.1">
                  <p:embed/>
                </p:oleObj>
              </mc:Choice>
              <mc:Fallback>
                <p:oleObj name="think-cell Slide" r:id="rId6" imgW="425" imgH="424" progId="TCLayout.ActiveDocument.1">
                  <p:embed/>
                  <p:pic>
                    <p:nvPicPr>
                      <p:cNvPr id="4" name="Object 3" hidden="1">
                        <a:extLst>
                          <a:ext uri="{FF2B5EF4-FFF2-40B4-BE49-F238E27FC236}">
                            <a16:creationId xmlns:a16="http://schemas.microsoft.com/office/drawing/2014/main" id="{77A8FCCC-6D8E-4E4D-A0F1-8CD0C9DAF005}"/>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C74340C6-42DE-4D8E-900A-015F3A7958C7}"/>
              </a:ext>
            </a:extLst>
          </p:cNvPr>
          <p:cNvSpPr/>
          <p:nvPr>
            <p:custDataLst>
              <p:tags r:id="rId3"/>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199" dirty="0" err="1">
              <a:gradFill>
                <a:gsLst>
                  <a:gs pos="0">
                    <a:srgbClr val="FFFFFF"/>
                  </a:gs>
                  <a:gs pos="100000">
                    <a:srgbClr val="FFFFFF"/>
                  </a:gs>
                </a:gsLst>
                <a:lin ang="5400000" scaled="0"/>
              </a:gradFill>
              <a:latin typeface="Segoe UI Semibold" panose="020B0702040204020203" pitchFamily="34" charset="0"/>
              <a:cs typeface="Segoe UI" panose="020B0502040204020203" pitchFamily="34" charset="0"/>
              <a:sym typeface="Segoe UI Semibold" panose="020B0702040204020203" pitchFamily="34" charset="0"/>
            </a:endParaRPr>
          </a:p>
        </p:txBody>
      </p:sp>
      <p:sp>
        <p:nvSpPr>
          <p:cNvPr id="2" name="Title 1"/>
          <p:cNvSpPr>
            <a:spLocks noGrp="1"/>
          </p:cNvSpPr>
          <p:nvPr>
            <p:ph type="title"/>
          </p:nvPr>
        </p:nvSpPr>
        <p:spPr/>
        <p:txBody>
          <a:bodyPr/>
          <a:lstStyle/>
          <a:p>
            <a:r>
              <a:rPr lang="en-US" dirty="0"/>
              <a:t>Virtualization hosts today</a:t>
            </a:r>
          </a:p>
        </p:txBody>
      </p:sp>
      <p:sp>
        <p:nvSpPr>
          <p:cNvPr id="14" name="Freeform: Shape 13">
            <a:extLst>
              <a:ext uri="{FF2B5EF4-FFF2-40B4-BE49-F238E27FC236}">
                <a16:creationId xmlns:a16="http://schemas.microsoft.com/office/drawing/2014/main" id="{75CDFF9B-EA3C-4684-8F47-28EC52031C04}"/>
              </a:ext>
            </a:extLst>
          </p:cNvPr>
          <p:cNvSpPr/>
          <p:nvPr/>
        </p:nvSpPr>
        <p:spPr bwMode="auto">
          <a:xfrm>
            <a:off x="442914" y="1666521"/>
            <a:ext cx="4984785" cy="4957435"/>
          </a:xfrm>
          <a:custGeom>
            <a:avLst/>
            <a:gdLst>
              <a:gd name="connsiteX0" fmla="*/ 0 w 2098367"/>
              <a:gd name="connsiteY0" fmla="*/ 0 h 4404240"/>
              <a:gd name="connsiteX1" fmla="*/ 2098367 w 2098367"/>
              <a:gd name="connsiteY1" fmla="*/ 0 h 4404240"/>
              <a:gd name="connsiteX2" fmla="*/ 2098367 w 2098367"/>
              <a:gd name="connsiteY2" fmla="*/ 4404240 h 4404240"/>
              <a:gd name="connsiteX3" fmla="*/ 0 w 2098367"/>
              <a:gd name="connsiteY3" fmla="*/ 4404240 h 4404240"/>
              <a:gd name="connsiteX4" fmla="*/ 0 w 2098367"/>
              <a:gd name="connsiteY4" fmla="*/ 1576447 h 4404240"/>
              <a:gd name="connsiteX5" fmla="*/ 163600 w 2098367"/>
              <a:gd name="connsiteY5" fmla="*/ 1576447 h 4404240"/>
              <a:gd name="connsiteX6" fmla="*/ 163600 w 2098367"/>
              <a:gd name="connsiteY6" fmla="*/ 250567 h 4404240"/>
              <a:gd name="connsiteX7" fmla="*/ 0 w 2098367"/>
              <a:gd name="connsiteY7" fmla="*/ 250567 h 4404240"/>
              <a:gd name="connsiteX8" fmla="*/ 0 w 2098367"/>
              <a:gd name="connsiteY8" fmla="*/ 0 h 4404240"/>
              <a:gd name="connsiteX0" fmla="*/ 163600 w 2098367"/>
              <a:gd name="connsiteY0" fmla="*/ 250567 h 4404240"/>
              <a:gd name="connsiteX1" fmla="*/ 0 w 2098367"/>
              <a:gd name="connsiteY1" fmla="*/ 250567 h 4404240"/>
              <a:gd name="connsiteX2" fmla="*/ 0 w 2098367"/>
              <a:gd name="connsiteY2" fmla="*/ 0 h 4404240"/>
              <a:gd name="connsiteX3" fmla="*/ 2098367 w 2098367"/>
              <a:gd name="connsiteY3" fmla="*/ 0 h 4404240"/>
              <a:gd name="connsiteX4" fmla="*/ 2098367 w 2098367"/>
              <a:gd name="connsiteY4" fmla="*/ 4404240 h 4404240"/>
              <a:gd name="connsiteX5" fmla="*/ 0 w 2098367"/>
              <a:gd name="connsiteY5" fmla="*/ 4404240 h 4404240"/>
              <a:gd name="connsiteX6" fmla="*/ 0 w 2098367"/>
              <a:gd name="connsiteY6" fmla="*/ 1576447 h 4404240"/>
              <a:gd name="connsiteX7" fmla="*/ 163600 w 2098367"/>
              <a:gd name="connsiteY7" fmla="*/ 1576447 h 4404240"/>
              <a:gd name="connsiteX8" fmla="*/ 255040 w 2098367"/>
              <a:gd name="connsiteY8" fmla="*/ 342007 h 4404240"/>
              <a:gd name="connsiteX0" fmla="*/ 163600 w 2098367"/>
              <a:gd name="connsiteY0" fmla="*/ 250567 h 4404240"/>
              <a:gd name="connsiteX1" fmla="*/ 0 w 2098367"/>
              <a:gd name="connsiteY1" fmla="*/ 250567 h 4404240"/>
              <a:gd name="connsiteX2" fmla="*/ 0 w 2098367"/>
              <a:gd name="connsiteY2" fmla="*/ 0 h 4404240"/>
              <a:gd name="connsiteX3" fmla="*/ 2098367 w 2098367"/>
              <a:gd name="connsiteY3" fmla="*/ 0 h 4404240"/>
              <a:gd name="connsiteX4" fmla="*/ 2098367 w 2098367"/>
              <a:gd name="connsiteY4" fmla="*/ 4404240 h 4404240"/>
              <a:gd name="connsiteX5" fmla="*/ 0 w 2098367"/>
              <a:gd name="connsiteY5" fmla="*/ 4404240 h 4404240"/>
              <a:gd name="connsiteX6" fmla="*/ 0 w 2098367"/>
              <a:gd name="connsiteY6" fmla="*/ 1576447 h 4404240"/>
              <a:gd name="connsiteX7" fmla="*/ 163600 w 2098367"/>
              <a:gd name="connsiteY7"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5" fmla="*/ 0 w 2098367"/>
              <a:gd name="connsiteY5" fmla="*/ 1576447 h 4404240"/>
              <a:gd name="connsiteX6" fmla="*/ 163600 w 2098367"/>
              <a:gd name="connsiteY6"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5" fmla="*/ 0 w 2098367"/>
              <a:gd name="connsiteY5"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Lst>
            <a:ahLst/>
            <a:cxnLst>
              <a:cxn ang="0">
                <a:pos x="connsiteX0" y="connsiteY0"/>
              </a:cxn>
              <a:cxn ang="0">
                <a:pos x="connsiteX1" y="connsiteY1"/>
              </a:cxn>
              <a:cxn ang="0">
                <a:pos x="connsiteX2" y="connsiteY2"/>
              </a:cxn>
              <a:cxn ang="0">
                <a:pos x="connsiteX3" y="connsiteY3"/>
              </a:cxn>
            </a:cxnLst>
            <a:rect l="l" t="t" r="r" b="b"/>
            <a:pathLst>
              <a:path w="2098367" h="4404240">
                <a:moveTo>
                  <a:pt x="0" y="250567"/>
                </a:moveTo>
                <a:lnTo>
                  <a:pt x="0" y="0"/>
                </a:lnTo>
                <a:lnTo>
                  <a:pt x="2098367" y="0"/>
                </a:lnTo>
                <a:lnTo>
                  <a:pt x="2098367" y="4404240"/>
                </a:lnTo>
              </a:path>
            </a:pathLst>
          </a:custGeom>
          <a:noFill/>
          <a:ln>
            <a:solidFill>
              <a:schemeClr val="bg1">
                <a:lumMod val="75000"/>
              </a:schemeClr>
            </a:solidFill>
            <a:headEnd type="none" w="med" len="med"/>
            <a:tailEnd type="oval"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920240" rIns="91440" bIns="45720" numCol="1" spcCol="0" rtlCol="0" fromWordArt="0" anchor="t" anchorCtr="0" forceAA="0" compatLnSpc="1">
            <a:prstTxWarp prst="textNoShape">
              <a:avLst/>
            </a:prstTxWarp>
            <a:noAutofit/>
          </a:bodyPr>
          <a:lstStyle/>
          <a:p>
            <a:pPr algn="ctr">
              <a:spcBef>
                <a:spcPts val="1200"/>
              </a:spcBef>
            </a:pPr>
            <a:endParaRPr lang="en-US" sz="2400" dirty="0">
              <a:solidFill>
                <a:schemeClr val="tx1"/>
              </a:solidFill>
            </a:endParaRPr>
          </a:p>
        </p:txBody>
      </p:sp>
      <p:grpSp>
        <p:nvGrpSpPr>
          <p:cNvPr id="5" name="Group 4">
            <a:extLst>
              <a:ext uri="{FF2B5EF4-FFF2-40B4-BE49-F238E27FC236}">
                <a16:creationId xmlns:a16="http://schemas.microsoft.com/office/drawing/2014/main" id="{88BAB079-2E74-4B87-BFDC-1CE462C0BB45}"/>
              </a:ext>
            </a:extLst>
          </p:cNvPr>
          <p:cNvGrpSpPr/>
          <p:nvPr/>
        </p:nvGrpSpPr>
        <p:grpSpPr>
          <a:xfrm>
            <a:off x="1" y="1955189"/>
            <a:ext cx="5880554" cy="889611"/>
            <a:chOff x="1" y="1853589"/>
            <a:chExt cx="5880554" cy="889611"/>
          </a:xfrm>
        </p:grpSpPr>
        <p:sp>
          <p:nvSpPr>
            <p:cNvPr id="11" name="Rectangle 10">
              <a:extLst>
                <a:ext uri="{FF2B5EF4-FFF2-40B4-BE49-F238E27FC236}">
                  <a16:creationId xmlns:a16="http://schemas.microsoft.com/office/drawing/2014/main" id="{4385FF5B-0D17-4211-A76A-5E8AC4D8B24E}"/>
                </a:ext>
              </a:extLst>
            </p:cNvPr>
            <p:cNvSpPr/>
            <p:nvPr/>
          </p:nvSpPr>
          <p:spPr bwMode="auto">
            <a:xfrm>
              <a:off x="1" y="1853589"/>
              <a:ext cx="5880554" cy="889611"/>
            </a:xfrm>
            <a:prstGeom prst="rect">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a:extLst>
                <a:ext uri="{FF2B5EF4-FFF2-40B4-BE49-F238E27FC236}">
                  <a16:creationId xmlns:a16="http://schemas.microsoft.com/office/drawing/2014/main" id="{8180BC56-D033-4195-AD17-2795E71B3C44}"/>
                </a:ext>
              </a:extLst>
            </p:cNvPr>
            <p:cNvSpPr/>
            <p:nvPr/>
          </p:nvSpPr>
          <p:spPr>
            <a:xfrm>
              <a:off x="607651" y="1990618"/>
              <a:ext cx="4575901" cy="615553"/>
            </a:xfrm>
            <a:prstGeom prst="rect">
              <a:avLst/>
            </a:prstGeom>
          </p:spPr>
          <p:txBody>
            <a:bodyPr wrap="square" lIns="0" tIns="0" rIns="0" bIns="0" anchor="ctr">
              <a:spAutoFit/>
            </a:bodyPr>
            <a:lstStyle/>
            <a:p>
              <a:pPr algn="ctr"/>
              <a:r>
                <a:rPr lang="en-US" sz="2000" kern="0" dirty="0">
                  <a:ln w="3175">
                    <a:noFill/>
                  </a:ln>
                  <a:solidFill>
                    <a:schemeClr val="bg1"/>
                  </a:solidFill>
                  <a:latin typeface="Segoe UI Semibold" panose="020B0702040204020203" pitchFamily="34" charset="0"/>
                  <a:cs typeface="Segoe UI Semibold" panose="020B0702040204020203" pitchFamily="34" charset="0"/>
                </a:rPr>
                <a:t>Windows Server</a:t>
              </a:r>
              <a:br>
                <a:rPr lang="en-US" sz="2000" kern="0" dirty="0">
                  <a:ln w="3175">
                    <a:noFill/>
                  </a:ln>
                  <a:solidFill>
                    <a:schemeClr val="bg1"/>
                  </a:solidFill>
                  <a:latin typeface="Segoe UI Semibold" panose="020B0702040204020203" pitchFamily="34" charset="0"/>
                  <a:cs typeface="Segoe UI Semibold" panose="020B0702040204020203" pitchFamily="34" charset="0"/>
                </a:rPr>
              </a:br>
              <a:r>
                <a:rPr lang="en-US" sz="2000" kern="0" dirty="0">
                  <a:ln w="3175">
                    <a:noFill/>
                  </a:ln>
                  <a:solidFill>
                    <a:schemeClr val="bg1"/>
                  </a:solidFill>
                  <a:latin typeface="Segoe UI Semibold" panose="020B0702040204020203" pitchFamily="34" charset="0"/>
                  <a:cs typeface="Segoe UI Semibold" panose="020B0702040204020203" pitchFamily="34" charset="0"/>
                </a:rPr>
                <a:t>Desktop Experience</a:t>
              </a:r>
              <a:endParaRPr lang="en-US" sz="2000" dirty="0">
                <a:solidFill>
                  <a:schemeClr val="bg1"/>
                </a:solidFill>
                <a:latin typeface="Segoe UI Semibold" panose="020B0702040204020203" pitchFamily="34" charset="0"/>
                <a:cs typeface="Segoe UI Semibold" panose="020B0702040204020203" pitchFamily="34" charset="0"/>
              </a:endParaRPr>
            </a:p>
          </p:txBody>
        </p:sp>
      </p:grpSp>
      <p:sp>
        <p:nvSpPr>
          <p:cNvPr id="17" name="Freeform: Shape 16">
            <a:extLst>
              <a:ext uri="{FF2B5EF4-FFF2-40B4-BE49-F238E27FC236}">
                <a16:creationId xmlns:a16="http://schemas.microsoft.com/office/drawing/2014/main" id="{348B5E0B-E381-4C96-8979-70F4E8A9B4A8}"/>
              </a:ext>
            </a:extLst>
          </p:cNvPr>
          <p:cNvSpPr/>
          <p:nvPr/>
        </p:nvSpPr>
        <p:spPr bwMode="auto">
          <a:xfrm>
            <a:off x="7024653" y="1666521"/>
            <a:ext cx="4984785" cy="4957435"/>
          </a:xfrm>
          <a:custGeom>
            <a:avLst/>
            <a:gdLst>
              <a:gd name="connsiteX0" fmla="*/ 0 w 2098367"/>
              <a:gd name="connsiteY0" fmla="*/ 0 h 4404240"/>
              <a:gd name="connsiteX1" fmla="*/ 2098367 w 2098367"/>
              <a:gd name="connsiteY1" fmla="*/ 0 h 4404240"/>
              <a:gd name="connsiteX2" fmla="*/ 2098367 w 2098367"/>
              <a:gd name="connsiteY2" fmla="*/ 4404240 h 4404240"/>
              <a:gd name="connsiteX3" fmla="*/ 0 w 2098367"/>
              <a:gd name="connsiteY3" fmla="*/ 4404240 h 4404240"/>
              <a:gd name="connsiteX4" fmla="*/ 0 w 2098367"/>
              <a:gd name="connsiteY4" fmla="*/ 1576447 h 4404240"/>
              <a:gd name="connsiteX5" fmla="*/ 163600 w 2098367"/>
              <a:gd name="connsiteY5" fmla="*/ 1576447 h 4404240"/>
              <a:gd name="connsiteX6" fmla="*/ 163600 w 2098367"/>
              <a:gd name="connsiteY6" fmla="*/ 250567 h 4404240"/>
              <a:gd name="connsiteX7" fmla="*/ 0 w 2098367"/>
              <a:gd name="connsiteY7" fmla="*/ 250567 h 4404240"/>
              <a:gd name="connsiteX8" fmla="*/ 0 w 2098367"/>
              <a:gd name="connsiteY8" fmla="*/ 0 h 4404240"/>
              <a:gd name="connsiteX0" fmla="*/ 163600 w 2098367"/>
              <a:gd name="connsiteY0" fmla="*/ 250567 h 4404240"/>
              <a:gd name="connsiteX1" fmla="*/ 0 w 2098367"/>
              <a:gd name="connsiteY1" fmla="*/ 250567 h 4404240"/>
              <a:gd name="connsiteX2" fmla="*/ 0 w 2098367"/>
              <a:gd name="connsiteY2" fmla="*/ 0 h 4404240"/>
              <a:gd name="connsiteX3" fmla="*/ 2098367 w 2098367"/>
              <a:gd name="connsiteY3" fmla="*/ 0 h 4404240"/>
              <a:gd name="connsiteX4" fmla="*/ 2098367 w 2098367"/>
              <a:gd name="connsiteY4" fmla="*/ 4404240 h 4404240"/>
              <a:gd name="connsiteX5" fmla="*/ 0 w 2098367"/>
              <a:gd name="connsiteY5" fmla="*/ 4404240 h 4404240"/>
              <a:gd name="connsiteX6" fmla="*/ 0 w 2098367"/>
              <a:gd name="connsiteY6" fmla="*/ 1576447 h 4404240"/>
              <a:gd name="connsiteX7" fmla="*/ 163600 w 2098367"/>
              <a:gd name="connsiteY7" fmla="*/ 1576447 h 4404240"/>
              <a:gd name="connsiteX8" fmla="*/ 255040 w 2098367"/>
              <a:gd name="connsiteY8" fmla="*/ 342007 h 4404240"/>
              <a:gd name="connsiteX0" fmla="*/ 163600 w 2098367"/>
              <a:gd name="connsiteY0" fmla="*/ 250567 h 4404240"/>
              <a:gd name="connsiteX1" fmla="*/ 0 w 2098367"/>
              <a:gd name="connsiteY1" fmla="*/ 250567 h 4404240"/>
              <a:gd name="connsiteX2" fmla="*/ 0 w 2098367"/>
              <a:gd name="connsiteY2" fmla="*/ 0 h 4404240"/>
              <a:gd name="connsiteX3" fmla="*/ 2098367 w 2098367"/>
              <a:gd name="connsiteY3" fmla="*/ 0 h 4404240"/>
              <a:gd name="connsiteX4" fmla="*/ 2098367 w 2098367"/>
              <a:gd name="connsiteY4" fmla="*/ 4404240 h 4404240"/>
              <a:gd name="connsiteX5" fmla="*/ 0 w 2098367"/>
              <a:gd name="connsiteY5" fmla="*/ 4404240 h 4404240"/>
              <a:gd name="connsiteX6" fmla="*/ 0 w 2098367"/>
              <a:gd name="connsiteY6" fmla="*/ 1576447 h 4404240"/>
              <a:gd name="connsiteX7" fmla="*/ 163600 w 2098367"/>
              <a:gd name="connsiteY7"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5" fmla="*/ 0 w 2098367"/>
              <a:gd name="connsiteY5" fmla="*/ 1576447 h 4404240"/>
              <a:gd name="connsiteX6" fmla="*/ 163600 w 2098367"/>
              <a:gd name="connsiteY6"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5" fmla="*/ 0 w 2098367"/>
              <a:gd name="connsiteY5"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Lst>
            <a:ahLst/>
            <a:cxnLst>
              <a:cxn ang="0">
                <a:pos x="connsiteX0" y="connsiteY0"/>
              </a:cxn>
              <a:cxn ang="0">
                <a:pos x="connsiteX1" y="connsiteY1"/>
              </a:cxn>
              <a:cxn ang="0">
                <a:pos x="connsiteX2" y="connsiteY2"/>
              </a:cxn>
              <a:cxn ang="0">
                <a:pos x="connsiteX3" y="connsiteY3"/>
              </a:cxn>
            </a:cxnLst>
            <a:rect l="l" t="t" r="r" b="b"/>
            <a:pathLst>
              <a:path w="2098367" h="4404240">
                <a:moveTo>
                  <a:pt x="0" y="250567"/>
                </a:moveTo>
                <a:lnTo>
                  <a:pt x="0" y="0"/>
                </a:lnTo>
                <a:lnTo>
                  <a:pt x="2098367" y="0"/>
                </a:lnTo>
                <a:lnTo>
                  <a:pt x="2098367" y="4404240"/>
                </a:lnTo>
              </a:path>
            </a:pathLst>
          </a:custGeom>
          <a:noFill/>
          <a:ln>
            <a:solidFill>
              <a:schemeClr val="accent1"/>
            </a:solidFill>
            <a:headEnd type="none" w="med" len="med"/>
            <a:tailEnd type="oval"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920240" rIns="91440" bIns="45720" numCol="1" spcCol="0" rtlCol="0" fromWordArt="0" anchor="t" anchorCtr="0" forceAA="0" compatLnSpc="1">
            <a:prstTxWarp prst="textNoShape">
              <a:avLst/>
            </a:prstTxWarp>
            <a:noAutofit/>
          </a:bodyPr>
          <a:lstStyle/>
          <a:p>
            <a:pPr algn="ctr">
              <a:spcBef>
                <a:spcPts val="1200"/>
              </a:spcBef>
            </a:pPr>
            <a:endParaRPr lang="en-US" sz="2400" dirty="0">
              <a:solidFill>
                <a:schemeClr val="tx1"/>
              </a:solidFill>
            </a:endParaRPr>
          </a:p>
        </p:txBody>
      </p:sp>
      <p:grpSp>
        <p:nvGrpSpPr>
          <p:cNvPr id="6" name="Group 5">
            <a:extLst>
              <a:ext uri="{FF2B5EF4-FFF2-40B4-BE49-F238E27FC236}">
                <a16:creationId xmlns:a16="http://schemas.microsoft.com/office/drawing/2014/main" id="{B3F8F8CB-1645-484B-A863-DEEE845D0AEF}"/>
              </a:ext>
            </a:extLst>
          </p:cNvPr>
          <p:cNvGrpSpPr/>
          <p:nvPr/>
        </p:nvGrpSpPr>
        <p:grpSpPr>
          <a:xfrm>
            <a:off x="6555921" y="1955189"/>
            <a:ext cx="5880554" cy="889611"/>
            <a:chOff x="6555921" y="1853589"/>
            <a:chExt cx="5880554" cy="889611"/>
          </a:xfrm>
        </p:grpSpPr>
        <p:sp>
          <p:nvSpPr>
            <p:cNvPr id="10" name="Rectangle 9">
              <a:extLst>
                <a:ext uri="{FF2B5EF4-FFF2-40B4-BE49-F238E27FC236}">
                  <a16:creationId xmlns:a16="http://schemas.microsoft.com/office/drawing/2014/main" id="{64A1B808-99D8-4CED-A1D1-A16F58A9B722}"/>
                </a:ext>
              </a:extLst>
            </p:cNvPr>
            <p:cNvSpPr/>
            <p:nvPr/>
          </p:nvSpPr>
          <p:spPr bwMode="auto">
            <a:xfrm>
              <a:off x="6555921" y="1853589"/>
              <a:ext cx="5880554" cy="88961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a:extLst>
                <a:ext uri="{FF2B5EF4-FFF2-40B4-BE49-F238E27FC236}">
                  <a16:creationId xmlns:a16="http://schemas.microsoft.com/office/drawing/2014/main" id="{65D4003D-246F-47B9-AE0C-6663EC9D9D35}"/>
                </a:ext>
              </a:extLst>
            </p:cNvPr>
            <p:cNvSpPr/>
            <p:nvPr/>
          </p:nvSpPr>
          <p:spPr>
            <a:xfrm>
              <a:off x="7208248" y="1990618"/>
              <a:ext cx="4575901" cy="615553"/>
            </a:xfrm>
            <a:prstGeom prst="rect">
              <a:avLst/>
            </a:prstGeom>
          </p:spPr>
          <p:txBody>
            <a:bodyPr wrap="square" lIns="0" tIns="0" rIns="0" bIns="0" anchor="ctr">
              <a:spAutoFit/>
            </a:bodyPr>
            <a:lstStyle/>
            <a:p>
              <a:pPr algn="ctr"/>
              <a:r>
                <a:rPr lang="en-US" sz="2000" kern="0" dirty="0">
                  <a:ln w="3175">
                    <a:noFill/>
                  </a:ln>
                  <a:solidFill>
                    <a:schemeClr val="bg1"/>
                  </a:solidFill>
                  <a:latin typeface="Segoe UI Semibold" panose="020B0702040204020203" pitchFamily="34" charset="0"/>
                  <a:cs typeface="Segoe UI Semibold" panose="020B0702040204020203" pitchFamily="34" charset="0"/>
                </a:rPr>
                <a:t>Windows 10 </a:t>
              </a:r>
              <a:br>
                <a:rPr lang="en-US" sz="2000" kern="0" dirty="0">
                  <a:ln w="3175">
                    <a:noFill/>
                  </a:ln>
                  <a:solidFill>
                    <a:schemeClr val="bg1"/>
                  </a:solidFill>
                  <a:latin typeface="Segoe UI Semibold" panose="020B0702040204020203" pitchFamily="34" charset="0"/>
                  <a:cs typeface="Segoe UI Semibold" panose="020B0702040204020203" pitchFamily="34" charset="0"/>
                </a:rPr>
              </a:br>
              <a:r>
                <a:rPr lang="en-US" sz="2000" kern="0" dirty="0">
                  <a:ln w="3175">
                    <a:noFill/>
                  </a:ln>
                  <a:solidFill>
                    <a:schemeClr val="bg1"/>
                  </a:solidFill>
                  <a:latin typeface="Segoe UI Semibold" panose="020B0702040204020203" pitchFamily="34" charset="0"/>
                  <a:cs typeface="Segoe UI Semibold" panose="020B0702040204020203" pitchFamily="34" charset="0"/>
                </a:rPr>
                <a:t>Enterprise</a:t>
              </a:r>
            </a:p>
          </p:txBody>
        </p:sp>
      </p:grpSp>
      <p:sp>
        <p:nvSpPr>
          <p:cNvPr id="7" name="Rectangle 6">
            <a:extLst>
              <a:ext uri="{FF2B5EF4-FFF2-40B4-BE49-F238E27FC236}">
                <a16:creationId xmlns:a16="http://schemas.microsoft.com/office/drawing/2014/main" id="{8393E30A-2DC9-4B20-BC51-435153B6FE07}"/>
              </a:ext>
            </a:extLst>
          </p:cNvPr>
          <p:cNvSpPr/>
          <p:nvPr/>
        </p:nvSpPr>
        <p:spPr bwMode="auto">
          <a:xfrm>
            <a:off x="1" y="3067957"/>
            <a:ext cx="5427698" cy="59440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878054">
              <a:spcBef>
                <a:spcPts val="816"/>
              </a:spcBef>
              <a:defRPr/>
            </a:pPr>
            <a:r>
              <a:rPr lang="en-US" sz="1800" spc="-51" dirty="0">
                <a:ln w="3175">
                  <a:noFill/>
                </a:ln>
                <a:solidFill>
                  <a:schemeClr val="tx1"/>
                </a:solidFill>
                <a:cs typeface="Segoe UI" pitchFamily="34" charset="0"/>
              </a:rPr>
              <a:t>Scalable multi – session </a:t>
            </a:r>
            <a:r>
              <a:rPr lang="en-US" sz="1800" spc="-51" dirty="0">
                <a:ln w="3175">
                  <a:noFill/>
                </a:ln>
                <a:solidFill>
                  <a:schemeClr val="tx1"/>
                </a:solidFill>
                <a:latin typeface="+mj-lt"/>
                <a:cs typeface="Segoe UI" pitchFamily="34" charset="0"/>
              </a:rPr>
              <a:t>legacy</a:t>
            </a:r>
            <a:br>
              <a:rPr lang="en-US" sz="1800" b="1" spc="-51" dirty="0">
                <a:ln w="3175">
                  <a:noFill/>
                </a:ln>
                <a:solidFill>
                  <a:schemeClr val="tx1"/>
                </a:solidFill>
                <a:cs typeface="Segoe UI" pitchFamily="34" charset="0"/>
              </a:rPr>
            </a:br>
            <a:r>
              <a:rPr lang="en-US" sz="1800" spc="-51" dirty="0">
                <a:ln w="3175">
                  <a:noFill/>
                </a:ln>
                <a:solidFill>
                  <a:schemeClr val="tx1"/>
                </a:solidFill>
                <a:cs typeface="Segoe UI" pitchFamily="34" charset="0"/>
              </a:rPr>
              <a:t>Windows environment</a:t>
            </a:r>
          </a:p>
        </p:txBody>
      </p:sp>
      <p:sp>
        <p:nvSpPr>
          <p:cNvPr id="18" name="Rectangle 17">
            <a:extLst>
              <a:ext uri="{FF2B5EF4-FFF2-40B4-BE49-F238E27FC236}">
                <a16:creationId xmlns:a16="http://schemas.microsoft.com/office/drawing/2014/main" id="{58B04B6E-F921-45BD-A2F9-DE190A027738}"/>
              </a:ext>
            </a:extLst>
          </p:cNvPr>
          <p:cNvSpPr/>
          <p:nvPr/>
        </p:nvSpPr>
        <p:spPr bwMode="auto">
          <a:xfrm>
            <a:off x="6581740" y="3067957"/>
            <a:ext cx="5427698" cy="59440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878054">
              <a:spcBef>
                <a:spcPts val="816"/>
              </a:spcBef>
              <a:defRPr/>
            </a:pPr>
            <a:r>
              <a:rPr lang="en-US" sz="1800" spc="-51" dirty="0">
                <a:ln w="3175">
                  <a:noFill/>
                </a:ln>
                <a:solidFill>
                  <a:schemeClr val="tx1"/>
                </a:solidFill>
                <a:cs typeface="Segoe UI" pitchFamily="34" charset="0"/>
              </a:rPr>
              <a:t>Native single – session </a:t>
            </a:r>
            <a:r>
              <a:rPr lang="en-US" sz="1800" spc="-51" dirty="0">
                <a:ln w="3175">
                  <a:noFill/>
                </a:ln>
                <a:solidFill>
                  <a:schemeClr val="tx1"/>
                </a:solidFill>
                <a:latin typeface="+mj-lt"/>
                <a:cs typeface="Segoe UI" pitchFamily="34" charset="0"/>
              </a:rPr>
              <a:t>modern</a:t>
            </a:r>
            <a:br>
              <a:rPr lang="en-US" sz="1800" b="1" spc="-51" dirty="0">
                <a:ln w="3175">
                  <a:noFill/>
                </a:ln>
                <a:solidFill>
                  <a:schemeClr val="tx1"/>
                </a:solidFill>
                <a:cs typeface="Segoe UI" pitchFamily="34" charset="0"/>
              </a:rPr>
            </a:br>
            <a:r>
              <a:rPr lang="en-US" sz="1800" spc="-51" dirty="0">
                <a:ln w="3175">
                  <a:noFill/>
                </a:ln>
                <a:solidFill>
                  <a:schemeClr val="tx1"/>
                </a:solidFill>
                <a:cs typeface="Segoe UI" pitchFamily="34" charset="0"/>
              </a:rPr>
              <a:t>Windows experience</a:t>
            </a:r>
          </a:p>
        </p:txBody>
      </p:sp>
      <p:sp>
        <p:nvSpPr>
          <p:cNvPr id="12" name="Rectangle 11">
            <a:extLst>
              <a:ext uri="{FF2B5EF4-FFF2-40B4-BE49-F238E27FC236}">
                <a16:creationId xmlns:a16="http://schemas.microsoft.com/office/drawing/2014/main" id="{8A7589F8-93EC-4FD5-B997-640AB9DDA22A}"/>
              </a:ext>
            </a:extLst>
          </p:cNvPr>
          <p:cNvSpPr/>
          <p:nvPr/>
        </p:nvSpPr>
        <p:spPr>
          <a:xfrm>
            <a:off x="221457" y="3896955"/>
            <a:ext cx="4984786" cy="2195473"/>
          </a:xfrm>
          <a:prstGeom prst="rect">
            <a:avLst/>
          </a:prstGeom>
        </p:spPr>
        <p:txBody>
          <a:bodyPr wrap="square">
            <a:spAutoFit/>
          </a:bodyPr>
          <a:lstStyle/>
          <a:p>
            <a:pPr algn="ctr" defTabSz="878054">
              <a:spcBef>
                <a:spcPts val="816"/>
              </a:spcBef>
              <a:spcAft>
                <a:spcPts val="612"/>
              </a:spcAft>
              <a:defRPr/>
            </a:pPr>
            <a:r>
              <a:rPr lang="en-US" sz="1800" spc="-51" dirty="0">
                <a:ln w="3175">
                  <a:noFill/>
                </a:ln>
                <a:cs typeface="Segoe UI" pitchFamily="34" charset="0"/>
              </a:rPr>
              <a:t>Windows Server</a:t>
            </a:r>
          </a:p>
          <a:p>
            <a:pPr algn="ctr" defTabSz="878054">
              <a:spcBef>
                <a:spcPts val="816"/>
              </a:spcBef>
              <a:spcAft>
                <a:spcPts val="612"/>
              </a:spcAft>
              <a:defRPr/>
            </a:pPr>
            <a:r>
              <a:rPr lang="en-US" sz="1800" spc="-51" dirty="0">
                <a:ln w="3175">
                  <a:noFill/>
                </a:ln>
                <a:cs typeface="Segoe UI" pitchFamily="34" charset="0"/>
              </a:rPr>
              <a:t>Multiple sessions</a:t>
            </a:r>
          </a:p>
          <a:p>
            <a:pPr algn="ctr" defTabSz="878054">
              <a:spcBef>
                <a:spcPts val="816"/>
              </a:spcBef>
              <a:spcAft>
                <a:spcPts val="612"/>
              </a:spcAft>
              <a:defRPr/>
            </a:pPr>
            <a:r>
              <a:rPr lang="en-US" sz="1800" spc="-51" dirty="0">
                <a:ln w="3175">
                  <a:noFill/>
                </a:ln>
                <a:cs typeface="Segoe UI" pitchFamily="34" charset="0"/>
              </a:rPr>
              <a:t>Win32</a:t>
            </a:r>
          </a:p>
          <a:p>
            <a:pPr algn="ctr" defTabSz="878054">
              <a:spcBef>
                <a:spcPts val="816"/>
              </a:spcBef>
              <a:spcAft>
                <a:spcPts val="612"/>
              </a:spcAft>
              <a:defRPr/>
            </a:pPr>
            <a:r>
              <a:rPr lang="en-US" sz="1800" spc="-51" dirty="0">
                <a:ln w="3175">
                  <a:noFill/>
                </a:ln>
                <a:cs typeface="Segoe UI" pitchFamily="34" charset="0"/>
              </a:rPr>
              <a:t>Office Perpetual</a:t>
            </a:r>
          </a:p>
          <a:p>
            <a:pPr algn="ctr" defTabSz="878054">
              <a:spcBef>
                <a:spcPts val="816"/>
              </a:spcBef>
              <a:spcAft>
                <a:spcPts val="612"/>
              </a:spcAft>
              <a:defRPr/>
            </a:pPr>
            <a:r>
              <a:rPr lang="en-US" sz="1800" spc="-51" dirty="0">
                <a:ln w="3175">
                  <a:noFill/>
                </a:ln>
                <a:cs typeface="Segoe UI" pitchFamily="34" charset="0"/>
              </a:rPr>
              <a:t>Long-Term Servicing Channel</a:t>
            </a:r>
          </a:p>
        </p:txBody>
      </p:sp>
      <p:sp>
        <p:nvSpPr>
          <p:cNvPr id="19" name="Rectangle 18">
            <a:extLst>
              <a:ext uri="{FF2B5EF4-FFF2-40B4-BE49-F238E27FC236}">
                <a16:creationId xmlns:a16="http://schemas.microsoft.com/office/drawing/2014/main" id="{07BE7D1A-CB9C-4FC6-B0D7-59F094997E65}"/>
              </a:ext>
            </a:extLst>
          </p:cNvPr>
          <p:cNvSpPr/>
          <p:nvPr/>
        </p:nvSpPr>
        <p:spPr>
          <a:xfrm>
            <a:off x="6803196" y="3896955"/>
            <a:ext cx="4984786" cy="2195473"/>
          </a:xfrm>
          <a:prstGeom prst="rect">
            <a:avLst/>
          </a:prstGeom>
        </p:spPr>
        <p:txBody>
          <a:bodyPr wrap="square">
            <a:spAutoFit/>
          </a:bodyPr>
          <a:lstStyle/>
          <a:p>
            <a:pPr algn="ctr" defTabSz="878054">
              <a:spcBef>
                <a:spcPts val="816"/>
              </a:spcBef>
              <a:spcAft>
                <a:spcPts val="612"/>
              </a:spcAft>
              <a:defRPr/>
            </a:pPr>
            <a:r>
              <a:rPr lang="en-US" sz="1800" spc="-51" dirty="0">
                <a:ln w="3175">
                  <a:noFill/>
                </a:ln>
                <a:cs typeface="Segoe UI" pitchFamily="34" charset="0"/>
              </a:rPr>
              <a:t>Windows 10</a:t>
            </a:r>
          </a:p>
          <a:p>
            <a:pPr algn="ctr" defTabSz="878054">
              <a:spcBef>
                <a:spcPts val="816"/>
              </a:spcBef>
              <a:spcAft>
                <a:spcPts val="612"/>
              </a:spcAft>
              <a:defRPr/>
            </a:pPr>
            <a:r>
              <a:rPr lang="en-US" sz="1800" spc="-51" dirty="0">
                <a:ln w="3175">
                  <a:noFill/>
                </a:ln>
                <a:cs typeface="Segoe UI" pitchFamily="34" charset="0"/>
              </a:rPr>
              <a:t>Single session</a:t>
            </a:r>
          </a:p>
          <a:p>
            <a:pPr algn="ctr" defTabSz="878054">
              <a:spcBef>
                <a:spcPts val="816"/>
              </a:spcBef>
              <a:spcAft>
                <a:spcPts val="612"/>
              </a:spcAft>
              <a:defRPr/>
            </a:pPr>
            <a:r>
              <a:rPr lang="en-US" sz="1800" spc="-51" dirty="0">
                <a:ln w="3175">
                  <a:noFill/>
                </a:ln>
                <a:cs typeface="Segoe UI" pitchFamily="34" charset="0"/>
              </a:rPr>
              <a:t>Win32, UWP</a:t>
            </a:r>
          </a:p>
          <a:p>
            <a:pPr algn="ctr" defTabSz="878054">
              <a:spcBef>
                <a:spcPts val="816"/>
              </a:spcBef>
              <a:spcAft>
                <a:spcPts val="612"/>
              </a:spcAft>
              <a:defRPr/>
            </a:pPr>
            <a:r>
              <a:rPr lang="en-US" sz="1800" spc="-51" dirty="0">
                <a:ln w="3175">
                  <a:noFill/>
                </a:ln>
                <a:cs typeface="Segoe UI" pitchFamily="34" charset="0"/>
              </a:rPr>
              <a:t>Office 365 </a:t>
            </a:r>
            <a:r>
              <a:rPr lang="en-US" sz="1800" spc="-51" dirty="0" err="1">
                <a:ln w="3175">
                  <a:noFill/>
                </a:ln>
                <a:cs typeface="Segoe UI" pitchFamily="34" charset="0"/>
              </a:rPr>
              <a:t>ProPlus</a:t>
            </a:r>
            <a:endParaRPr lang="en-US" sz="1800" spc="-51" dirty="0">
              <a:ln w="3175">
                <a:noFill/>
              </a:ln>
              <a:cs typeface="Segoe UI" pitchFamily="34" charset="0"/>
            </a:endParaRPr>
          </a:p>
          <a:p>
            <a:pPr algn="ctr" defTabSz="878054">
              <a:spcBef>
                <a:spcPts val="816"/>
              </a:spcBef>
              <a:spcAft>
                <a:spcPts val="612"/>
              </a:spcAft>
              <a:defRPr/>
            </a:pPr>
            <a:r>
              <a:rPr lang="en-US" sz="1800" spc="-51" dirty="0">
                <a:ln w="3175">
                  <a:noFill/>
                </a:ln>
                <a:cs typeface="Segoe UI" pitchFamily="34" charset="0"/>
              </a:rPr>
              <a:t>Semi-Annual Channel</a:t>
            </a:r>
          </a:p>
        </p:txBody>
      </p:sp>
    </p:spTree>
    <p:extLst>
      <p:ext uri="{BB962C8B-B14F-4D97-AF65-F5344CB8AC3E}">
        <p14:creationId xmlns:p14="http://schemas.microsoft.com/office/powerpoint/2010/main" val="31051638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5C0B338-B28A-4BD8-B532-AB1E9F2F2152}"/>
              </a:ext>
            </a:extLst>
          </p:cNvPr>
          <p:cNvSpPr>
            <a:spLocks noGrp="1"/>
          </p:cNvSpPr>
          <p:nvPr>
            <p:ph type="title"/>
          </p:nvPr>
        </p:nvSpPr>
        <p:spPr>
          <a:xfrm>
            <a:off x="374016" y="2745898"/>
            <a:ext cx="7627938" cy="1502727"/>
          </a:xfrm>
        </p:spPr>
        <p:txBody>
          <a:bodyPr/>
          <a:lstStyle/>
          <a:p>
            <a:r>
              <a:rPr lang="en-US" sz="8800" dirty="0">
                <a:latin typeface="+mn-lt"/>
              </a:rPr>
              <a:t>Thank you</a:t>
            </a:r>
          </a:p>
        </p:txBody>
      </p:sp>
    </p:spTree>
    <p:extLst>
      <p:ext uri="{BB962C8B-B14F-4D97-AF65-F5344CB8AC3E}">
        <p14:creationId xmlns:p14="http://schemas.microsoft.com/office/powerpoint/2010/main" val="4002650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69939C37-AE01-400D-9611-F3C41099964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40293" name="think-cell Slide" r:id="rId6" imgW="425" imgH="424" progId="TCLayout.ActiveDocument.1">
                  <p:embed/>
                </p:oleObj>
              </mc:Choice>
              <mc:Fallback>
                <p:oleObj name="think-cell Slide" r:id="rId6" imgW="425" imgH="424" progId="TCLayout.ActiveDocument.1">
                  <p:embed/>
                  <p:pic>
                    <p:nvPicPr>
                      <p:cNvPr id="5" name="Object 4" hidden="1">
                        <a:extLst>
                          <a:ext uri="{FF2B5EF4-FFF2-40B4-BE49-F238E27FC236}">
                            <a16:creationId xmlns:a16="http://schemas.microsoft.com/office/drawing/2014/main" id="{69939C37-AE01-400D-9611-F3C410999644}"/>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A3CBA0E1-D5AC-4E74-A4AE-F618D7120A6C}"/>
              </a:ext>
            </a:extLst>
          </p:cNvPr>
          <p:cNvSpPr/>
          <p:nvPr>
            <p:custDataLst>
              <p:tags r:id="rId3"/>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199" dirty="0" err="1">
              <a:gradFill>
                <a:gsLst>
                  <a:gs pos="0">
                    <a:srgbClr val="FFFFFF"/>
                  </a:gs>
                  <a:gs pos="100000">
                    <a:srgbClr val="FFFFFF"/>
                  </a:gs>
                </a:gsLst>
                <a:lin ang="5400000" scaled="0"/>
              </a:gradFill>
              <a:latin typeface="Segoe UI Semibold" panose="020B0702040204020203" pitchFamily="34" charset="0"/>
              <a:cs typeface="Segoe UI" panose="020B0502040204020203" pitchFamily="34" charset="0"/>
              <a:sym typeface="Segoe UI Semibold" panose="020B0702040204020203" pitchFamily="34" charset="0"/>
            </a:endParaRPr>
          </a:p>
        </p:txBody>
      </p:sp>
      <p:sp>
        <p:nvSpPr>
          <p:cNvPr id="2" name="Title 1">
            <a:extLst>
              <a:ext uri="{FF2B5EF4-FFF2-40B4-BE49-F238E27FC236}">
                <a16:creationId xmlns:a16="http://schemas.microsoft.com/office/drawing/2014/main" id="{C4CFC2CD-C910-4E1C-92BA-C9DA8349D955}"/>
              </a:ext>
            </a:extLst>
          </p:cNvPr>
          <p:cNvSpPr>
            <a:spLocks noGrp="1"/>
          </p:cNvSpPr>
          <p:nvPr>
            <p:ph type="title"/>
          </p:nvPr>
        </p:nvSpPr>
        <p:spPr/>
        <p:txBody>
          <a:bodyPr/>
          <a:lstStyle/>
          <a:p>
            <a:r>
              <a:rPr lang="en-US"/>
              <a:t>User Connection Flow</a:t>
            </a:r>
          </a:p>
        </p:txBody>
      </p:sp>
      <p:sp>
        <p:nvSpPr>
          <p:cNvPr id="115" name="Rectangle 114">
            <a:extLst>
              <a:ext uri="{FF2B5EF4-FFF2-40B4-BE49-F238E27FC236}">
                <a16:creationId xmlns:a16="http://schemas.microsoft.com/office/drawing/2014/main" id="{B1873B7E-53C4-4B9E-BC90-62BFDE70D5E7}"/>
              </a:ext>
            </a:extLst>
          </p:cNvPr>
          <p:cNvSpPr/>
          <p:nvPr/>
        </p:nvSpPr>
        <p:spPr bwMode="auto">
          <a:xfrm>
            <a:off x="458886" y="2620586"/>
            <a:ext cx="2252127" cy="3886046"/>
          </a:xfrm>
          <a:prstGeom prst="rect">
            <a:avLst/>
          </a:prstGeom>
          <a:solidFill>
            <a:schemeClr val="bg1">
              <a:lumMod val="9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6521" tIns="182880" rIns="186521" bIns="47565" numCol="1" spcCol="0" rtlCol="0" fromWordArt="0" anchor="t" anchorCtr="0" forceAA="0" compatLnSpc="1">
            <a:prstTxWarp prst="textNoShape">
              <a:avLst/>
            </a:prstTxWarp>
            <a:noAutofit/>
          </a:bodyPr>
          <a:lstStyle/>
          <a:p>
            <a:pPr algn="ctr" defTabSz="878223">
              <a:lnSpc>
                <a:spcPct val="90000"/>
              </a:lnSpc>
              <a:defRPr/>
            </a:pPr>
            <a:endParaRPr lang="en-US" sz="1600" dirty="0">
              <a:solidFill>
                <a:schemeClr val="tx1"/>
              </a:solidFill>
              <a:latin typeface="+mj-lt"/>
              <a:cs typeface="Segoe UI Light"/>
            </a:endParaRPr>
          </a:p>
        </p:txBody>
      </p:sp>
      <p:sp>
        <p:nvSpPr>
          <p:cNvPr id="116" name="Rectangle 115">
            <a:extLst>
              <a:ext uri="{FF2B5EF4-FFF2-40B4-BE49-F238E27FC236}">
                <a16:creationId xmlns:a16="http://schemas.microsoft.com/office/drawing/2014/main" id="{D02EA896-2720-443C-9AA9-A8CC20C28F1D}"/>
              </a:ext>
            </a:extLst>
          </p:cNvPr>
          <p:cNvSpPr/>
          <p:nvPr/>
        </p:nvSpPr>
        <p:spPr bwMode="auto">
          <a:xfrm>
            <a:off x="7622222" y="2620586"/>
            <a:ext cx="4387216" cy="3886046"/>
          </a:xfrm>
          <a:prstGeom prst="rect">
            <a:avLst/>
          </a:prstGeom>
          <a:solidFill>
            <a:schemeClr val="bg1">
              <a:lumMod val="9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6521" tIns="182880" rIns="186521" bIns="47565" numCol="1" spcCol="0" rtlCol="0" fromWordArt="0" anchor="t" anchorCtr="0" forceAA="0" compatLnSpc="1">
            <a:prstTxWarp prst="textNoShape">
              <a:avLst/>
            </a:prstTxWarp>
            <a:noAutofit/>
          </a:bodyPr>
          <a:lstStyle/>
          <a:p>
            <a:pPr algn="ctr" defTabSz="878223">
              <a:lnSpc>
                <a:spcPct val="90000"/>
              </a:lnSpc>
              <a:defRPr/>
            </a:pPr>
            <a:endParaRPr lang="en-US" sz="1600" dirty="0">
              <a:solidFill>
                <a:schemeClr val="tx1"/>
              </a:solidFill>
              <a:latin typeface="+mj-lt"/>
              <a:cs typeface="Segoe UI Light"/>
            </a:endParaRPr>
          </a:p>
        </p:txBody>
      </p:sp>
      <p:sp>
        <p:nvSpPr>
          <p:cNvPr id="117" name="Rectangle 116">
            <a:extLst>
              <a:ext uri="{FF2B5EF4-FFF2-40B4-BE49-F238E27FC236}">
                <a16:creationId xmlns:a16="http://schemas.microsoft.com/office/drawing/2014/main" id="{DEA8E5EB-96E0-43F7-9512-D2F9FAD85E4E}"/>
              </a:ext>
            </a:extLst>
          </p:cNvPr>
          <p:cNvSpPr/>
          <p:nvPr/>
        </p:nvSpPr>
        <p:spPr bwMode="auto">
          <a:xfrm>
            <a:off x="3172557" y="2620586"/>
            <a:ext cx="3988121" cy="3886046"/>
          </a:xfrm>
          <a:prstGeom prst="rect">
            <a:avLst/>
          </a:prstGeom>
          <a:solidFill>
            <a:schemeClr val="bg1">
              <a:lumMod val="9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6521" tIns="182880" rIns="186521" bIns="47565" numCol="1" spcCol="0" rtlCol="0" fromWordArt="0" anchor="t" anchorCtr="0" forceAA="0" compatLnSpc="1">
            <a:prstTxWarp prst="textNoShape">
              <a:avLst/>
            </a:prstTxWarp>
            <a:noAutofit/>
          </a:bodyPr>
          <a:lstStyle/>
          <a:p>
            <a:pPr algn="ctr" defTabSz="878223">
              <a:lnSpc>
                <a:spcPct val="90000"/>
              </a:lnSpc>
              <a:defRPr/>
            </a:pPr>
            <a:r>
              <a:rPr lang="en-US" sz="1600" dirty="0">
                <a:solidFill>
                  <a:schemeClr val="tx1"/>
                </a:solidFill>
                <a:latin typeface="+mj-lt"/>
                <a:cs typeface="Segoe UI Light"/>
              </a:rPr>
              <a:t>Windows Virtual Desktop </a:t>
            </a:r>
            <a:br>
              <a:rPr lang="en-US" sz="1600" dirty="0">
                <a:solidFill>
                  <a:schemeClr val="tx1"/>
                </a:solidFill>
                <a:latin typeface="+mj-lt"/>
                <a:cs typeface="Segoe UI Light"/>
              </a:rPr>
            </a:br>
            <a:r>
              <a:rPr lang="en-US" sz="1600" dirty="0">
                <a:solidFill>
                  <a:schemeClr val="tx1"/>
                </a:solidFill>
                <a:latin typeface="+mj-lt"/>
                <a:cs typeface="Segoe UI Light"/>
              </a:rPr>
              <a:t>Microsoft-managed Azure services</a:t>
            </a:r>
          </a:p>
        </p:txBody>
      </p:sp>
      <p:sp>
        <p:nvSpPr>
          <p:cNvPr id="118" name="Rectangle 117">
            <a:extLst>
              <a:ext uri="{FF2B5EF4-FFF2-40B4-BE49-F238E27FC236}">
                <a16:creationId xmlns:a16="http://schemas.microsoft.com/office/drawing/2014/main" id="{492530F9-8ECC-4960-A3DF-BDC838AF6611}"/>
              </a:ext>
            </a:extLst>
          </p:cNvPr>
          <p:cNvSpPr/>
          <p:nvPr/>
        </p:nvSpPr>
        <p:spPr bwMode="auto">
          <a:xfrm>
            <a:off x="3156134" y="2562135"/>
            <a:ext cx="3988121" cy="3886046"/>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6521" tIns="182880" rIns="186521" bIns="47565" numCol="1" spcCol="0" rtlCol="0" fromWordArt="0" anchor="t" anchorCtr="0" forceAA="0" compatLnSpc="1">
            <a:prstTxWarp prst="textNoShape">
              <a:avLst/>
            </a:prstTxWarp>
            <a:noAutofit/>
          </a:bodyPr>
          <a:lstStyle/>
          <a:p>
            <a:pPr marL="0" marR="0" lvl="0" indent="0" algn="ctr" defTabSz="878223" rtl="0" eaLnBrk="1" fontAlgn="auto" latinLnBrk="0" hangingPunct="1">
              <a:lnSpc>
                <a:spcPct val="9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chemeClr val="tx1"/>
              </a:solidFill>
              <a:effectLst/>
              <a:uLnTx/>
              <a:uFillTx/>
              <a:latin typeface="Segoe UI Semibold"/>
              <a:ea typeface="+mn-ea"/>
              <a:cs typeface="Segoe UI Light"/>
            </a:endParaRPr>
          </a:p>
        </p:txBody>
      </p:sp>
      <p:sp>
        <p:nvSpPr>
          <p:cNvPr id="119" name="Rectangle 118">
            <a:extLst>
              <a:ext uri="{FF2B5EF4-FFF2-40B4-BE49-F238E27FC236}">
                <a16:creationId xmlns:a16="http://schemas.microsoft.com/office/drawing/2014/main" id="{63DA8F92-E67B-48A7-BF4E-B50156583202}"/>
              </a:ext>
            </a:extLst>
          </p:cNvPr>
          <p:cNvSpPr/>
          <p:nvPr/>
        </p:nvSpPr>
        <p:spPr bwMode="auto">
          <a:xfrm>
            <a:off x="3273286" y="3581894"/>
            <a:ext cx="3753817" cy="2689517"/>
          </a:xfrm>
          <a:prstGeom prst="rect">
            <a:avLst/>
          </a:prstGeom>
          <a:solidFill>
            <a:schemeClr val="accent5"/>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559562" tIns="139891" rIns="0" bIns="47558" numCol="1" spcCol="0" rtlCol="0" fromWordArt="0" anchor="t" anchorCtr="0" forceAA="0" compatLnSpc="1">
            <a:prstTxWarp prst="textNoShape">
              <a:avLst/>
            </a:prstTxWarp>
            <a:noAutofit/>
          </a:bodyPr>
          <a:lstStyle/>
          <a:p>
            <a:pPr marL="0" marR="0" lvl="0" indent="0" algn="l" defTabSz="950846"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Pro Semibold" panose="020B0702040504020203" pitchFamily="34" charset="0"/>
              <a:ea typeface="+mn-ea"/>
              <a:cs typeface="Segoe UI Light"/>
            </a:endParaRPr>
          </a:p>
        </p:txBody>
      </p:sp>
      <p:grpSp>
        <p:nvGrpSpPr>
          <p:cNvPr id="120" name="Group 119">
            <a:extLst>
              <a:ext uri="{FF2B5EF4-FFF2-40B4-BE49-F238E27FC236}">
                <a16:creationId xmlns:a16="http://schemas.microsoft.com/office/drawing/2014/main" id="{4FA8C09A-525A-48DF-A698-E70A1D3A91ED}"/>
              </a:ext>
            </a:extLst>
          </p:cNvPr>
          <p:cNvGrpSpPr/>
          <p:nvPr/>
        </p:nvGrpSpPr>
        <p:grpSpPr>
          <a:xfrm>
            <a:off x="2846129" y="2623339"/>
            <a:ext cx="191312" cy="3880541"/>
            <a:chOff x="2849277" y="1648178"/>
            <a:chExt cx="187578" cy="3892279"/>
          </a:xfrm>
        </p:grpSpPr>
        <p:cxnSp>
          <p:nvCxnSpPr>
            <p:cNvPr id="121" name="Straight Connector 120">
              <a:extLst>
                <a:ext uri="{FF2B5EF4-FFF2-40B4-BE49-F238E27FC236}">
                  <a16:creationId xmlns:a16="http://schemas.microsoft.com/office/drawing/2014/main" id="{201B7BDA-CD06-4E16-A095-7D0CDFF6AED2}"/>
                </a:ext>
              </a:extLst>
            </p:cNvPr>
            <p:cNvCxnSpPr>
              <a:cxnSpLocks/>
            </p:cNvCxnSpPr>
            <p:nvPr/>
          </p:nvCxnSpPr>
          <p:spPr>
            <a:xfrm flipV="1">
              <a:off x="2935296" y="1648178"/>
              <a:ext cx="14949" cy="3892279"/>
            </a:xfrm>
            <a:prstGeom prst="line">
              <a:avLst/>
            </a:prstGeom>
            <a:noFill/>
            <a:ln w="38100" cap="rnd" cmpd="sng">
              <a:solidFill>
                <a:srgbClr val="A5A5A5"/>
              </a:solidFill>
              <a:prstDash val="sysDot"/>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cxnSp>
        <p:sp>
          <p:nvSpPr>
            <p:cNvPr id="122" name="Rectangle 121">
              <a:extLst>
                <a:ext uri="{FF2B5EF4-FFF2-40B4-BE49-F238E27FC236}">
                  <a16:creationId xmlns:a16="http://schemas.microsoft.com/office/drawing/2014/main" id="{53EFB800-BDD6-46C3-9B3F-08DBF5C966C2}"/>
                </a:ext>
              </a:extLst>
            </p:cNvPr>
            <p:cNvSpPr/>
            <p:nvPr/>
          </p:nvSpPr>
          <p:spPr>
            <a:xfrm rot="16200000">
              <a:off x="2530934" y="3500529"/>
              <a:ext cx="824264" cy="187578"/>
            </a:xfrm>
            <a:prstGeom prst="rect">
              <a:avLst/>
            </a:prstGeom>
            <a:solidFill>
              <a:schemeClr val="bg1"/>
            </a:solidFill>
            <a:effectLst/>
          </p:spPr>
          <p:txBody>
            <a:bodyPr wrap="none" anchor="ctr">
              <a:noAutofit/>
            </a:bodyPr>
            <a:lstStyle/>
            <a:p>
              <a:pPr marL="0" marR="0" lvl="0" indent="0" algn="ctr" defTabSz="932563"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effectLst/>
                  <a:uLnTx/>
                  <a:uFillTx/>
                  <a:latin typeface="Segoe UI Semibold"/>
                  <a:ea typeface="+mn-ea"/>
                  <a:cs typeface="Segoe UI Light"/>
                </a:rPr>
                <a:t>FIREWALL</a:t>
              </a:r>
              <a:endParaRPr kumimoji="0" lang="en-US" sz="1200" b="0" i="0" u="none" strike="noStrike" kern="1200" cap="none" spc="0" normalizeH="0" baseline="0" noProof="0" dirty="0">
                <a:ln>
                  <a:noFill/>
                </a:ln>
                <a:effectLst/>
                <a:uLnTx/>
                <a:uFillTx/>
                <a:latin typeface="Segoe UI Semibold"/>
                <a:ea typeface="+mn-ea"/>
              </a:endParaRPr>
            </a:p>
          </p:txBody>
        </p:sp>
      </p:grpSp>
      <p:sp>
        <p:nvSpPr>
          <p:cNvPr id="123" name="Rectangle 122">
            <a:extLst>
              <a:ext uri="{FF2B5EF4-FFF2-40B4-BE49-F238E27FC236}">
                <a16:creationId xmlns:a16="http://schemas.microsoft.com/office/drawing/2014/main" id="{6BC9DD6C-953E-4E95-BC34-89AE89F8B7AC}"/>
              </a:ext>
            </a:extLst>
          </p:cNvPr>
          <p:cNvSpPr/>
          <p:nvPr/>
        </p:nvSpPr>
        <p:spPr bwMode="auto">
          <a:xfrm>
            <a:off x="7576537" y="2620585"/>
            <a:ext cx="4444190" cy="3826245"/>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6521" tIns="182880" rIns="186521" bIns="47565" numCol="1" rtlCol="0" anchor="t" anchorCtr="0" compatLnSpc="1">
            <a:prstTxWarp prst="textNoShape">
              <a:avLst/>
            </a:prstTxWarp>
          </a:bodyPr>
          <a:lstStyle/>
          <a:p>
            <a:pPr lvl="0" algn="ctr" defTabSz="878223">
              <a:defRPr/>
            </a:pPr>
            <a:r>
              <a:rPr lang="en-US" sz="1600" dirty="0">
                <a:solidFill>
                  <a:schemeClr val="tx1"/>
                </a:solidFill>
                <a:latin typeface="Segoe UI Semibold"/>
                <a:cs typeface="Segoe UI Light"/>
              </a:rPr>
              <a:t>Customer-managed</a:t>
            </a:r>
            <a:br>
              <a:rPr lang="en-US" sz="1600" dirty="0">
                <a:solidFill>
                  <a:schemeClr val="tx1"/>
                </a:solidFill>
                <a:latin typeface="Segoe UI Semibold"/>
                <a:cs typeface="Segoe UI Light"/>
              </a:rPr>
            </a:br>
            <a:r>
              <a:rPr lang="en-US" sz="1600" dirty="0">
                <a:solidFill>
                  <a:schemeClr val="tx1"/>
                </a:solidFill>
                <a:latin typeface="Segoe UI Semibold"/>
                <a:cs typeface="Segoe UI Light"/>
              </a:rPr>
              <a:t>Azure VMs &amp; services</a:t>
            </a:r>
          </a:p>
        </p:txBody>
      </p:sp>
      <p:sp>
        <p:nvSpPr>
          <p:cNvPr id="124" name="Rectangle 123">
            <a:extLst>
              <a:ext uri="{FF2B5EF4-FFF2-40B4-BE49-F238E27FC236}">
                <a16:creationId xmlns:a16="http://schemas.microsoft.com/office/drawing/2014/main" id="{8D2C9B0F-5A96-431C-96F7-0464B84B3E65}"/>
              </a:ext>
            </a:extLst>
          </p:cNvPr>
          <p:cNvSpPr/>
          <p:nvPr/>
        </p:nvSpPr>
        <p:spPr bwMode="auto">
          <a:xfrm>
            <a:off x="442913" y="2615105"/>
            <a:ext cx="2280939" cy="3833075"/>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6521" tIns="182880" rIns="186521" bIns="47565" numCol="1" spcCol="0" rtlCol="0" fromWordArt="0" anchor="t" anchorCtr="0" forceAA="0" compatLnSpc="1">
            <a:prstTxWarp prst="textNoShape">
              <a:avLst/>
            </a:prstTxWarp>
            <a:noAutofit/>
          </a:bodyPr>
          <a:lstStyle/>
          <a:p>
            <a:pPr lvl="0" algn="ctr" defTabSz="878223">
              <a:lnSpc>
                <a:spcPct val="90000"/>
              </a:lnSpc>
              <a:defRPr/>
            </a:pPr>
            <a:r>
              <a:rPr lang="en-US" sz="1600" dirty="0">
                <a:solidFill>
                  <a:schemeClr val="tx1"/>
                </a:solidFill>
                <a:latin typeface="Segoe UI Semibold"/>
                <a:cs typeface="Segoe UI Light"/>
              </a:rPr>
              <a:t> RD clients</a:t>
            </a:r>
          </a:p>
          <a:p>
            <a:pPr lvl="0" algn="ctr" defTabSz="878223">
              <a:lnSpc>
                <a:spcPct val="90000"/>
              </a:lnSpc>
              <a:defRPr/>
            </a:pPr>
            <a:r>
              <a:rPr lang="en-US" sz="1600" dirty="0">
                <a:solidFill>
                  <a:schemeClr val="tx1"/>
                </a:solidFill>
                <a:latin typeface="Segoe UI Semibold"/>
                <a:cs typeface="Segoe UI Light"/>
              </a:rPr>
              <a:t>Customer-managed</a:t>
            </a:r>
          </a:p>
        </p:txBody>
      </p:sp>
      <p:grpSp>
        <p:nvGrpSpPr>
          <p:cNvPr id="125" name="Group 124">
            <a:extLst>
              <a:ext uri="{FF2B5EF4-FFF2-40B4-BE49-F238E27FC236}">
                <a16:creationId xmlns:a16="http://schemas.microsoft.com/office/drawing/2014/main" id="{E23A7BC6-1A99-48D7-A503-ACBD66A62F52}"/>
              </a:ext>
            </a:extLst>
          </p:cNvPr>
          <p:cNvGrpSpPr/>
          <p:nvPr/>
        </p:nvGrpSpPr>
        <p:grpSpPr>
          <a:xfrm>
            <a:off x="5195639" y="3892359"/>
            <a:ext cx="1736972" cy="599381"/>
            <a:chOff x="4908037" y="3834996"/>
            <a:chExt cx="1703068" cy="587682"/>
          </a:xfrm>
        </p:grpSpPr>
        <p:sp>
          <p:nvSpPr>
            <p:cNvPr id="133" name="Rectangle: Rounded Corners 132">
              <a:extLst>
                <a:ext uri="{FF2B5EF4-FFF2-40B4-BE49-F238E27FC236}">
                  <a16:creationId xmlns:a16="http://schemas.microsoft.com/office/drawing/2014/main" id="{E3D66506-BADB-4E5B-A23F-E2928EE7A4D6}"/>
                </a:ext>
              </a:extLst>
            </p:cNvPr>
            <p:cNvSpPr/>
            <p:nvPr/>
          </p:nvSpPr>
          <p:spPr bwMode="auto">
            <a:xfrm>
              <a:off x="4908037" y="3834996"/>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147" name="Rectangle: Rounded Corners 146">
              <a:extLst>
                <a:ext uri="{FF2B5EF4-FFF2-40B4-BE49-F238E27FC236}">
                  <a16:creationId xmlns:a16="http://schemas.microsoft.com/office/drawing/2014/main" id="{C1DE52F2-E429-4C6F-93E6-FB5FC1D3D261}"/>
                </a:ext>
              </a:extLst>
            </p:cNvPr>
            <p:cNvSpPr/>
            <p:nvPr/>
          </p:nvSpPr>
          <p:spPr bwMode="auto">
            <a:xfrm>
              <a:off x="4943996" y="3879453"/>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148" name="Rectangle: Rounded Corners 147">
              <a:extLst>
                <a:ext uri="{FF2B5EF4-FFF2-40B4-BE49-F238E27FC236}">
                  <a16:creationId xmlns:a16="http://schemas.microsoft.com/office/drawing/2014/main" id="{F76A3697-30F2-448F-A08E-2F049F48C51B}"/>
                </a:ext>
              </a:extLst>
            </p:cNvPr>
            <p:cNvSpPr/>
            <p:nvPr/>
          </p:nvSpPr>
          <p:spPr bwMode="auto">
            <a:xfrm>
              <a:off x="4979955" y="3923910"/>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r>
                <a:rPr lang="en-US" sz="1200" kern="0">
                  <a:solidFill>
                    <a:schemeClr val="bg1"/>
                  </a:solidFill>
                  <a:latin typeface="+mj-lt"/>
                </a:rPr>
                <a:t>Diagnostics</a:t>
              </a:r>
            </a:p>
          </p:txBody>
        </p:sp>
        <p:sp>
          <p:nvSpPr>
            <p:cNvPr id="149" name="algorithm" title="Icon of a heartbeat">
              <a:extLst>
                <a:ext uri="{FF2B5EF4-FFF2-40B4-BE49-F238E27FC236}">
                  <a16:creationId xmlns:a16="http://schemas.microsoft.com/office/drawing/2014/main" id="{68CCCD94-AF23-44AC-A668-661AAE5520D6}"/>
                </a:ext>
              </a:extLst>
            </p:cNvPr>
            <p:cNvSpPr>
              <a:spLocks noChangeAspect="1" noEditPoints="1"/>
            </p:cNvSpPr>
            <p:nvPr/>
          </p:nvSpPr>
          <p:spPr bwMode="auto">
            <a:xfrm>
              <a:off x="6155405" y="4046929"/>
              <a:ext cx="316179" cy="273715"/>
            </a:xfrm>
            <a:custGeom>
              <a:avLst/>
              <a:gdLst>
                <a:gd name="T0" fmla="*/ 0 w 349"/>
                <a:gd name="T1" fmla="*/ 148 h 302"/>
                <a:gd name="T2" fmla="*/ 78 w 349"/>
                <a:gd name="T3" fmla="*/ 148 h 302"/>
                <a:gd name="T4" fmla="*/ 127 w 349"/>
                <a:gd name="T5" fmla="*/ 0 h 302"/>
                <a:gd name="T6" fmla="*/ 204 w 349"/>
                <a:gd name="T7" fmla="*/ 302 h 302"/>
                <a:gd name="T8" fmla="*/ 265 w 349"/>
                <a:gd name="T9" fmla="*/ 50 h 302"/>
                <a:gd name="T10" fmla="*/ 288 w 349"/>
                <a:gd name="T11" fmla="*/ 148 h 302"/>
                <a:gd name="T12" fmla="*/ 335 w 349"/>
                <a:gd name="T13" fmla="*/ 148 h 302"/>
                <a:gd name="T14" fmla="*/ 335 w 349"/>
                <a:gd name="T15" fmla="*/ 148 h 302"/>
                <a:gd name="T16" fmla="*/ 342 w 349"/>
                <a:gd name="T17" fmla="*/ 155 h 302"/>
                <a:gd name="T18" fmla="*/ 349 w 349"/>
                <a:gd name="T19" fmla="*/ 148 h 302"/>
                <a:gd name="T20" fmla="*/ 342 w 349"/>
                <a:gd name="T21" fmla="*/ 140 h 302"/>
                <a:gd name="T22" fmla="*/ 335 w 349"/>
                <a:gd name="T23" fmla="*/ 148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9" h="302">
                  <a:moveTo>
                    <a:pt x="0" y="148"/>
                  </a:moveTo>
                  <a:cubicBezTo>
                    <a:pt x="78" y="148"/>
                    <a:pt x="78" y="148"/>
                    <a:pt x="78" y="148"/>
                  </a:cubicBezTo>
                  <a:cubicBezTo>
                    <a:pt x="127" y="0"/>
                    <a:pt x="127" y="0"/>
                    <a:pt x="127" y="0"/>
                  </a:cubicBezTo>
                  <a:cubicBezTo>
                    <a:pt x="204" y="302"/>
                    <a:pt x="204" y="302"/>
                    <a:pt x="204" y="302"/>
                  </a:cubicBezTo>
                  <a:cubicBezTo>
                    <a:pt x="265" y="50"/>
                    <a:pt x="265" y="50"/>
                    <a:pt x="265" y="50"/>
                  </a:cubicBezTo>
                  <a:cubicBezTo>
                    <a:pt x="288" y="148"/>
                    <a:pt x="288" y="148"/>
                    <a:pt x="288" y="148"/>
                  </a:cubicBezTo>
                  <a:cubicBezTo>
                    <a:pt x="335" y="148"/>
                    <a:pt x="335" y="148"/>
                    <a:pt x="335" y="148"/>
                  </a:cubicBezTo>
                  <a:moveTo>
                    <a:pt x="335" y="148"/>
                  </a:moveTo>
                  <a:cubicBezTo>
                    <a:pt x="335" y="152"/>
                    <a:pt x="338" y="155"/>
                    <a:pt x="342" y="155"/>
                  </a:cubicBezTo>
                  <a:cubicBezTo>
                    <a:pt x="346" y="155"/>
                    <a:pt x="349" y="152"/>
                    <a:pt x="349" y="148"/>
                  </a:cubicBezTo>
                  <a:cubicBezTo>
                    <a:pt x="349" y="144"/>
                    <a:pt x="346" y="140"/>
                    <a:pt x="342" y="140"/>
                  </a:cubicBezTo>
                  <a:cubicBezTo>
                    <a:pt x="338" y="140"/>
                    <a:pt x="335" y="144"/>
                    <a:pt x="335" y="148"/>
                  </a:cubicBezTo>
                  <a:close/>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chemeClr val="bg1"/>
                </a:solidFill>
                <a:effectLst/>
                <a:uLnTx/>
                <a:uFillTx/>
                <a:latin typeface="+mj-lt"/>
                <a:ea typeface="+mn-ea"/>
                <a:cs typeface="+mn-cs"/>
              </a:endParaRPr>
            </a:p>
          </p:txBody>
        </p:sp>
      </p:grpSp>
      <p:grpSp>
        <p:nvGrpSpPr>
          <p:cNvPr id="150" name="Group 149">
            <a:extLst>
              <a:ext uri="{FF2B5EF4-FFF2-40B4-BE49-F238E27FC236}">
                <a16:creationId xmlns:a16="http://schemas.microsoft.com/office/drawing/2014/main" id="{BBFCCCF9-6131-4A4C-87F1-C34603654A3B}"/>
              </a:ext>
            </a:extLst>
          </p:cNvPr>
          <p:cNvGrpSpPr/>
          <p:nvPr/>
        </p:nvGrpSpPr>
        <p:grpSpPr>
          <a:xfrm>
            <a:off x="5195639" y="4774544"/>
            <a:ext cx="1736972" cy="599381"/>
            <a:chOff x="4908037" y="4699961"/>
            <a:chExt cx="1703068" cy="587682"/>
          </a:xfrm>
        </p:grpSpPr>
        <p:sp>
          <p:nvSpPr>
            <p:cNvPr id="151" name="Rectangle: Rounded Corners 150">
              <a:extLst>
                <a:ext uri="{FF2B5EF4-FFF2-40B4-BE49-F238E27FC236}">
                  <a16:creationId xmlns:a16="http://schemas.microsoft.com/office/drawing/2014/main" id="{2FF0FDD0-E970-4F63-8936-B8703A889BB7}"/>
                </a:ext>
              </a:extLst>
            </p:cNvPr>
            <p:cNvSpPr/>
            <p:nvPr/>
          </p:nvSpPr>
          <p:spPr bwMode="auto">
            <a:xfrm>
              <a:off x="4908037" y="4699961"/>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152" name="Rectangle: Rounded Corners 151">
              <a:extLst>
                <a:ext uri="{FF2B5EF4-FFF2-40B4-BE49-F238E27FC236}">
                  <a16:creationId xmlns:a16="http://schemas.microsoft.com/office/drawing/2014/main" id="{92241020-4A6F-46A8-9522-DF0E37AD1ED1}"/>
                </a:ext>
              </a:extLst>
            </p:cNvPr>
            <p:cNvSpPr/>
            <p:nvPr/>
          </p:nvSpPr>
          <p:spPr bwMode="auto">
            <a:xfrm>
              <a:off x="4943996" y="4744418"/>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153" name="Rectangle: Rounded Corners 152">
              <a:extLst>
                <a:ext uri="{FF2B5EF4-FFF2-40B4-BE49-F238E27FC236}">
                  <a16:creationId xmlns:a16="http://schemas.microsoft.com/office/drawing/2014/main" id="{DDC1A186-DA14-4A71-A43E-270E31430A5C}"/>
                </a:ext>
              </a:extLst>
            </p:cNvPr>
            <p:cNvSpPr/>
            <p:nvPr/>
          </p:nvSpPr>
          <p:spPr bwMode="auto">
            <a:xfrm>
              <a:off x="4979955" y="4788875"/>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r>
                <a:rPr lang="en-US" sz="1200" kern="0">
                  <a:solidFill>
                    <a:schemeClr val="bg1"/>
                  </a:solidFill>
                  <a:latin typeface="+mj-lt"/>
                </a:rPr>
                <a:t>Broker</a:t>
              </a:r>
            </a:p>
          </p:txBody>
        </p:sp>
        <p:cxnSp>
          <p:nvCxnSpPr>
            <p:cNvPr id="154" name="Straight Connector 153">
              <a:extLst>
                <a:ext uri="{FF2B5EF4-FFF2-40B4-BE49-F238E27FC236}">
                  <a16:creationId xmlns:a16="http://schemas.microsoft.com/office/drawing/2014/main" id="{B0739F19-EC4E-47C4-B1C1-0EA964EBC156}"/>
                </a:ext>
              </a:extLst>
            </p:cNvPr>
            <p:cNvCxnSpPr>
              <a:cxnSpLocks/>
            </p:cNvCxnSpPr>
            <p:nvPr/>
          </p:nvCxnSpPr>
          <p:spPr>
            <a:xfrm>
              <a:off x="6171692" y="5021999"/>
              <a:ext cx="283604" cy="0"/>
            </a:xfrm>
            <a:prstGeom prst="line">
              <a:avLst/>
            </a:prstGeom>
            <a:ln w="12700">
              <a:solidFill>
                <a:schemeClr val="bg1"/>
              </a:solidFill>
              <a:headEnd type="oval" w="sm" len="sm"/>
              <a:tailEnd type="arrow" w="sm" len="sm"/>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1CB87C08-DDB9-4359-B1E6-D3DF02CB3616}"/>
                </a:ext>
              </a:extLst>
            </p:cNvPr>
            <p:cNvCxnSpPr>
              <a:cxnSpLocks/>
            </p:cNvCxnSpPr>
            <p:nvPr/>
          </p:nvCxnSpPr>
          <p:spPr>
            <a:xfrm flipV="1">
              <a:off x="6237818" y="4870627"/>
              <a:ext cx="113442" cy="147818"/>
            </a:xfrm>
            <a:prstGeom prst="line">
              <a:avLst/>
            </a:prstGeom>
            <a:ln w="12700">
              <a:solidFill>
                <a:schemeClr val="bg1"/>
              </a:solidFill>
              <a:headEnd type="none" w="sm" len="sm"/>
              <a:tailEnd type="arrow" w="sm" len="sm"/>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5D169ED5-15CB-455C-99DA-90FAB86ACF09}"/>
                </a:ext>
              </a:extLst>
            </p:cNvPr>
            <p:cNvCxnSpPr>
              <a:cxnSpLocks/>
            </p:cNvCxnSpPr>
            <p:nvPr/>
          </p:nvCxnSpPr>
          <p:spPr>
            <a:xfrm>
              <a:off x="6239170" y="5025554"/>
              <a:ext cx="113442" cy="147818"/>
            </a:xfrm>
            <a:prstGeom prst="line">
              <a:avLst/>
            </a:prstGeom>
            <a:ln w="12700">
              <a:solidFill>
                <a:schemeClr val="bg1"/>
              </a:solidFill>
              <a:headEnd type="none" w="sm" len="sm"/>
              <a:tailEnd type="arrow" w="sm" len="sm"/>
            </a:ln>
          </p:spPr>
          <p:style>
            <a:lnRef idx="1">
              <a:schemeClr val="accent1"/>
            </a:lnRef>
            <a:fillRef idx="0">
              <a:schemeClr val="accent1"/>
            </a:fillRef>
            <a:effectRef idx="0">
              <a:schemeClr val="accent1"/>
            </a:effectRef>
            <a:fontRef idx="minor">
              <a:schemeClr val="tx1"/>
            </a:fontRef>
          </p:style>
        </p:cxnSp>
      </p:grpSp>
      <p:grpSp>
        <p:nvGrpSpPr>
          <p:cNvPr id="157" name="Group 156">
            <a:extLst>
              <a:ext uri="{FF2B5EF4-FFF2-40B4-BE49-F238E27FC236}">
                <a16:creationId xmlns:a16="http://schemas.microsoft.com/office/drawing/2014/main" id="{E3E55954-4569-4B12-A456-1FFAAE9B202D}"/>
              </a:ext>
            </a:extLst>
          </p:cNvPr>
          <p:cNvGrpSpPr/>
          <p:nvPr/>
        </p:nvGrpSpPr>
        <p:grpSpPr>
          <a:xfrm>
            <a:off x="677817" y="3364403"/>
            <a:ext cx="1658798" cy="2966505"/>
            <a:chOff x="899303" y="2229846"/>
            <a:chExt cx="1626420" cy="2908602"/>
          </a:xfrm>
        </p:grpSpPr>
        <p:sp>
          <p:nvSpPr>
            <p:cNvPr id="158" name="Oval 157">
              <a:extLst>
                <a:ext uri="{FF2B5EF4-FFF2-40B4-BE49-F238E27FC236}">
                  <a16:creationId xmlns:a16="http://schemas.microsoft.com/office/drawing/2014/main" id="{77C844D9-8A27-4AA4-9E72-53B3C0FA72BB}"/>
                </a:ext>
              </a:extLst>
            </p:cNvPr>
            <p:cNvSpPr/>
            <p:nvPr/>
          </p:nvSpPr>
          <p:spPr bwMode="auto">
            <a:xfrm>
              <a:off x="899303" y="2229846"/>
              <a:ext cx="835378" cy="835378"/>
            </a:xfrm>
            <a:prstGeom prst="ellipse">
              <a:avLst/>
            </a:prstGeom>
            <a:solidFill>
              <a:schemeClr val="accent1"/>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559562" tIns="139891" rIns="0" bIns="47558" numCol="1" spcCol="0" rtlCol="0" fromWordArt="0" anchor="t" anchorCtr="0" forceAA="0" compatLnSpc="1">
              <a:prstTxWarp prst="textNoShape">
                <a:avLst/>
              </a:prstTxWarp>
              <a:noAutofit/>
            </a:bodyPr>
            <a:lstStyle/>
            <a:p>
              <a:pPr defTabSz="950846" fontAlgn="base">
                <a:spcBef>
                  <a:spcPct val="0"/>
                </a:spcBef>
                <a:spcAft>
                  <a:spcPct val="0"/>
                </a:spcAft>
              </a:pPr>
              <a:endParaRPr lang="en-US" sz="1400">
                <a:solidFill>
                  <a:srgbClr val="505050"/>
                </a:solidFill>
                <a:latin typeface="Segoe Pro Semibold" panose="020B0702040504020203" pitchFamily="34" charset="0"/>
                <a:cs typeface="Segoe UI Light"/>
              </a:endParaRPr>
            </a:p>
          </p:txBody>
        </p:sp>
        <p:sp>
          <p:nvSpPr>
            <p:cNvPr id="159" name="Oval 158">
              <a:extLst>
                <a:ext uri="{FF2B5EF4-FFF2-40B4-BE49-F238E27FC236}">
                  <a16:creationId xmlns:a16="http://schemas.microsoft.com/office/drawing/2014/main" id="{A82F849A-DD36-4D9C-9F4B-C41C4E58BD4C}"/>
                </a:ext>
              </a:extLst>
            </p:cNvPr>
            <p:cNvSpPr/>
            <p:nvPr/>
          </p:nvSpPr>
          <p:spPr bwMode="auto">
            <a:xfrm>
              <a:off x="899303" y="3266458"/>
              <a:ext cx="835378" cy="835378"/>
            </a:xfrm>
            <a:prstGeom prst="ellipse">
              <a:avLst/>
            </a:prstGeom>
            <a:solidFill>
              <a:schemeClr val="accent1"/>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559562" tIns="139891" rIns="0" bIns="47558" numCol="1" spcCol="0" rtlCol="0" fromWordArt="0" anchor="t" anchorCtr="0" forceAA="0" compatLnSpc="1">
              <a:prstTxWarp prst="textNoShape">
                <a:avLst/>
              </a:prstTxWarp>
              <a:noAutofit/>
            </a:bodyPr>
            <a:lstStyle/>
            <a:p>
              <a:pPr defTabSz="950846" fontAlgn="base">
                <a:spcBef>
                  <a:spcPct val="0"/>
                </a:spcBef>
                <a:spcAft>
                  <a:spcPct val="0"/>
                </a:spcAft>
              </a:pPr>
              <a:endParaRPr lang="en-US" sz="1400">
                <a:solidFill>
                  <a:srgbClr val="505050"/>
                </a:solidFill>
                <a:latin typeface="Segoe Pro Semibold" panose="020B0702040504020203" pitchFamily="34" charset="0"/>
                <a:cs typeface="Segoe UI Light"/>
              </a:endParaRPr>
            </a:p>
          </p:txBody>
        </p:sp>
        <p:sp>
          <p:nvSpPr>
            <p:cNvPr id="160" name="Oval 159">
              <a:extLst>
                <a:ext uri="{FF2B5EF4-FFF2-40B4-BE49-F238E27FC236}">
                  <a16:creationId xmlns:a16="http://schemas.microsoft.com/office/drawing/2014/main" id="{AC9908E1-701B-4369-B15D-41B481349DEC}"/>
                </a:ext>
              </a:extLst>
            </p:cNvPr>
            <p:cNvSpPr/>
            <p:nvPr/>
          </p:nvSpPr>
          <p:spPr bwMode="auto">
            <a:xfrm>
              <a:off x="899303" y="4303070"/>
              <a:ext cx="835378" cy="835378"/>
            </a:xfrm>
            <a:prstGeom prst="ellipse">
              <a:avLst/>
            </a:prstGeom>
            <a:solidFill>
              <a:schemeClr val="accent1"/>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559562" tIns="139891" rIns="0" bIns="47558" numCol="1" spcCol="0" rtlCol="0" fromWordArt="0" anchor="t" anchorCtr="0" forceAA="0" compatLnSpc="1">
              <a:prstTxWarp prst="textNoShape">
                <a:avLst/>
              </a:prstTxWarp>
              <a:noAutofit/>
            </a:bodyPr>
            <a:lstStyle/>
            <a:p>
              <a:pPr defTabSz="950846" fontAlgn="base">
                <a:spcBef>
                  <a:spcPct val="0"/>
                </a:spcBef>
                <a:spcAft>
                  <a:spcPct val="0"/>
                </a:spcAft>
              </a:pPr>
              <a:endParaRPr lang="en-US" sz="1400">
                <a:solidFill>
                  <a:srgbClr val="505050"/>
                </a:solidFill>
                <a:latin typeface="Segoe Pro Semibold" panose="020B0702040504020203" pitchFamily="34" charset="0"/>
                <a:cs typeface="Segoe UI Light"/>
              </a:endParaRPr>
            </a:p>
          </p:txBody>
        </p:sp>
        <p:grpSp>
          <p:nvGrpSpPr>
            <p:cNvPr id="161" name="Group 160">
              <a:extLst>
                <a:ext uri="{FF2B5EF4-FFF2-40B4-BE49-F238E27FC236}">
                  <a16:creationId xmlns:a16="http://schemas.microsoft.com/office/drawing/2014/main" id="{5854F14B-05C4-4CDF-8B60-2CF39B2A0A81}"/>
                </a:ext>
              </a:extLst>
            </p:cNvPr>
            <p:cNvGrpSpPr/>
            <p:nvPr/>
          </p:nvGrpSpPr>
          <p:grpSpPr>
            <a:xfrm>
              <a:off x="2043658" y="2532747"/>
              <a:ext cx="482065" cy="2255907"/>
              <a:chOff x="2224274" y="2338191"/>
              <a:chExt cx="482065" cy="2255907"/>
            </a:xfrm>
          </p:grpSpPr>
          <p:grpSp>
            <p:nvGrpSpPr>
              <p:cNvPr id="166" name="Group 165">
                <a:extLst>
                  <a:ext uri="{FF2B5EF4-FFF2-40B4-BE49-F238E27FC236}">
                    <a16:creationId xmlns:a16="http://schemas.microsoft.com/office/drawing/2014/main" id="{1ED576BA-C4CB-4A89-93E4-5D3283FEE5D4}"/>
                  </a:ext>
                </a:extLst>
              </p:cNvPr>
              <p:cNvGrpSpPr/>
              <p:nvPr/>
            </p:nvGrpSpPr>
            <p:grpSpPr>
              <a:xfrm>
                <a:off x="2281302" y="3639439"/>
                <a:ext cx="319498" cy="414180"/>
                <a:chOff x="5866856" y="4829242"/>
                <a:chExt cx="702675" cy="865083"/>
              </a:xfrm>
            </p:grpSpPr>
            <p:sp>
              <p:nvSpPr>
                <p:cNvPr id="196" name="Freeform 12">
                  <a:extLst>
                    <a:ext uri="{FF2B5EF4-FFF2-40B4-BE49-F238E27FC236}">
                      <a16:creationId xmlns:a16="http://schemas.microsoft.com/office/drawing/2014/main" id="{BF5A2D3A-40C8-4238-A85A-C9A4315D95AD}"/>
                    </a:ext>
                  </a:extLst>
                </p:cNvPr>
                <p:cNvSpPr>
                  <a:spLocks/>
                </p:cNvSpPr>
                <p:nvPr/>
              </p:nvSpPr>
              <p:spPr bwMode="auto">
                <a:xfrm>
                  <a:off x="5866856" y="5025048"/>
                  <a:ext cx="702675" cy="669277"/>
                </a:xfrm>
                <a:custGeom>
                  <a:avLst/>
                  <a:gdLst>
                    <a:gd name="T0" fmla="*/ 379 w 454"/>
                    <a:gd name="T1" fmla="*/ 174 h 432"/>
                    <a:gd name="T2" fmla="*/ 440 w 454"/>
                    <a:gd name="T3" fmla="*/ 60 h 432"/>
                    <a:gd name="T4" fmla="*/ 412 w 454"/>
                    <a:gd name="T5" fmla="*/ 33 h 432"/>
                    <a:gd name="T6" fmla="*/ 275 w 454"/>
                    <a:gd name="T7" fmla="*/ 18 h 432"/>
                    <a:gd name="T8" fmla="*/ 187 w 454"/>
                    <a:gd name="T9" fmla="*/ 18 h 432"/>
                    <a:gd name="T10" fmla="*/ 96 w 454"/>
                    <a:gd name="T11" fmla="*/ 16 h 432"/>
                    <a:gd name="T12" fmla="*/ 3 w 454"/>
                    <a:gd name="T13" fmla="*/ 154 h 432"/>
                    <a:gd name="T14" fmla="*/ 32 w 454"/>
                    <a:gd name="T15" fmla="*/ 304 h 432"/>
                    <a:gd name="T16" fmla="*/ 101 w 454"/>
                    <a:gd name="T17" fmla="*/ 405 h 432"/>
                    <a:gd name="T18" fmla="*/ 170 w 454"/>
                    <a:gd name="T19" fmla="*/ 421 h 432"/>
                    <a:gd name="T20" fmla="*/ 193 w 454"/>
                    <a:gd name="T21" fmla="*/ 413 h 432"/>
                    <a:gd name="T22" fmla="*/ 285 w 454"/>
                    <a:gd name="T23" fmla="*/ 413 h 432"/>
                    <a:gd name="T24" fmla="*/ 307 w 454"/>
                    <a:gd name="T25" fmla="*/ 421 h 432"/>
                    <a:gd name="T26" fmla="*/ 374 w 454"/>
                    <a:gd name="T27" fmla="*/ 406 h 432"/>
                    <a:gd name="T28" fmla="*/ 426 w 454"/>
                    <a:gd name="T29" fmla="*/ 338 h 432"/>
                    <a:gd name="T30" fmla="*/ 454 w 454"/>
                    <a:gd name="T31" fmla="*/ 280 h 432"/>
                    <a:gd name="T32" fmla="*/ 379 w 454"/>
                    <a:gd name="T33" fmla="*/ 174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54" h="432">
                      <a:moveTo>
                        <a:pt x="379" y="174"/>
                      </a:moveTo>
                      <a:cubicBezTo>
                        <a:pt x="375" y="125"/>
                        <a:pt x="397" y="88"/>
                        <a:pt x="440" y="60"/>
                      </a:cubicBezTo>
                      <a:cubicBezTo>
                        <a:pt x="430" y="51"/>
                        <a:pt x="422" y="40"/>
                        <a:pt x="412" y="33"/>
                      </a:cubicBezTo>
                      <a:cubicBezTo>
                        <a:pt x="369" y="2"/>
                        <a:pt x="323" y="0"/>
                        <a:pt x="275" y="18"/>
                      </a:cubicBezTo>
                      <a:cubicBezTo>
                        <a:pt x="224" y="36"/>
                        <a:pt x="239" y="37"/>
                        <a:pt x="187" y="18"/>
                      </a:cubicBezTo>
                      <a:cubicBezTo>
                        <a:pt x="156" y="6"/>
                        <a:pt x="126" y="4"/>
                        <a:pt x="96" y="16"/>
                      </a:cubicBezTo>
                      <a:cubicBezTo>
                        <a:pt x="36" y="39"/>
                        <a:pt x="7" y="96"/>
                        <a:pt x="3" y="154"/>
                      </a:cubicBezTo>
                      <a:cubicBezTo>
                        <a:pt x="0" y="207"/>
                        <a:pt x="11" y="256"/>
                        <a:pt x="32" y="304"/>
                      </a:cubicBezTo>
                      <a:cubicBezTo>
                        <a:pt x="49" y="342"/>
                        <a:pt x="71" y="376"/>
                        <a:pt x="101" y="405"/>
                      </a:cubicBezTo>
                      <a:cubicBezTo>
                        <a:pt x="121" y="424"/>
                        <a:pt x="143" y="432"/>
                        <a:pt x="170" y="421"/>
                      </a:cubicBezTo>
                      <a:cubicBezTo>
                        <a:pt x="178" y="418"/>
                        <a:pt x="186" y="416"/>
                        <a:pt x="193" y="413"/>
                      </a:cubicBezTo>
                      <a:cubicBezTo>
                        <a:pt x="224" y="400"/>
                        <a:pt x="254" y="400"/>
                        <a:pt x="285" y="413"/>
                      </a:cubicBezTo>
                      <a:cubicBezTo>
                        <a:pt x="292" y="417"/>
                        <a:pt x="300" y="419"/>
                        <a:pt x="307" y="421"/>
                      </a:cubicBezTo>
                      <a:cubicBezTo>
                        <a:pt x="332" y="428"/>
                        <a:pt x="355" y="424"/>
                        <a:pt x="374" y="406"/>
                      </a:cubicBezTo>
                      <a:cubicBezTo>
                        <a:pt x="396" y="387"/>
                        <a:pt x="412" y="363"/>
                        <a:pt x="426" y="338"/>
                      </a:cubicBezTo>
                      <a:cubicBezTo>
                        <a:pt x="437" y="319"/>
                        <a:pt x="445" y="299"/>
                        <a:pt x="454" y="280"/>
                      </a:cubicBezTo>
                      <a:cubicBezTo>
                        <a:pt x="409" y="257"/>
                        <a:pt x="382" y="223"/>
                        <a:pt x="379" y="174"/>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05050"/>
                    </a:solidFill>
                    <a:effectLst/>
                    <a:uLnTx/>
                    <a:uFillTx/>
                    <a:latin typeface="Segoe UI"/>
                    <a:ea typeface="+mn-ea"/>
                    <a:cs typeface="+mn-cs"/>
                  </a:endParaRPr>
                </a:p>
              </p:txBody>
            </p:sp>
            <p:sp>
              <p:nvSpPr>
                <p:cNvPr id="197" name="Freeform 13">
                  <a:extLst>
                    <a:ext uri="{FF2B5EF4-FFF2-40B4-BE49-F238E27FC236}">
                      <a16:creationId xmlns:a16="http://schemas.microsoft.com/office/drawing/2014/main" id="{B37AA624-04B0-40B9-8D92-B631A31A2E8D}"/>
                    </a:ext>
                  </a:extLst>
                </p:cNvPr>
                <p:cNvSpPr>
                  <a:spLocks/>
                </p:cNvSpPr>
                <p:nvPr/>
              </p:nvSpPr>
              <p:spPr bwMode="auto">
                <a:xfrm>
                  <a:off x="6211971" y="4829242"/>
                  <a:ext cx="185983" cy="203008"/>
                </a:xfrm>
                <a:custGeom>
                  <a:avLst/>
                  <a:gdLst>
                    <a:gd name="T0" fmla="*/ 115 w 120"/>
                    <a:gd name="T1" fmla="*/ 0 h 131"/>
                    <a:gd name="T2" fmla="*/ 38 w 120"/>
                    <a:gd name="T3" fmla="*/ 36 h 131"/>
                    <a:gd name="T4" fmla="*/ 4 w 120"/>
                    <a:gd name="T5" fmla="*/ 126 h 131"/>
                    <a:gd name="T6" fmla="*/ 115 w 120"/>
                    <a:gd name="T7" fmla="*/ 0 h 131"/>
                  </a:gdLst>
                  <a:ahLst/>
                  <a:cxnLst>
                    <a:cxn ang="0">
                      <a:pos x="T0" y="T1"/>
                    </a:cxn>
                    <a:cxn ang="0">
                      <a:pos x="T2" y="T3"/>
                    </a:cxn>
                    <a:cxn ang="0">
                      <a:pos x="T4" y="T5"/>
                    </a:cxn>
                    <a:cxn ang="0">
                      <a:pos x="T6" y="T7"/>
                    </a:cxn>
                  </a:cxnLst>
                  <a:rect l="0" t="0" r="r" b="b"/>
                  <a:pathLst>
                    <a:path w="120" h="131">
                      <a:moveTo>
                        <a:pt x="115" y="0"/>
                      </a:moveTo>
                      <a:cubicBezTo>
                        <a:pt x="84" y="2"/>
                        <a:pt x="59" y="15"/>
                        <a:pt x="38" y="36"/>
                      </a:cubicBezTo>
                      <a:cubicBezTo>
                        <a:pt x="14" y="61"/>
                        <a:pt x="0" y="90"/>
                        <a:pt x="4" y="126"/>
                      </a:cubicBezTo>
                      <a:cubicBezTo>
                        <a:pt x="64" y="131"/>
                        <a:pt x="120" y="68"/>
                        <a:pt x="115"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169" name="Group 168">
                <a:extLst>
                  <a:ext uri="{FF2B5EF4-FFF2-40B4-BE49-F238E27FC236}">
                    <a16:creationId xmlns:a16="http://schemas.microsoft.com/office/drawing/2014/main" id="{764B9137-7437-4E5A-8B7F-560DE8D84228}"/>
                  </a:ext>
                </a:extLst>
              </p:cNvPr>
              <p:cNvGrpSpPr/>
              <p:nvPr/>
            </p:nvGrpSpPr>
            <p:grpSpPr>
              <a:xfrm>
                <a:off x="2286418" y="3019895"/>
                <a:ext cx="335350" cy="419905"/>
                <a:chOff x="13987161" y="3323588"/>
                <a:chExt cx="2047876" cy="2435225"/>
              </a:xfrm>
              <a:solidFill>
                <a:schemeClr val="bg1"/>
              </a:solidFill>
            </p:grpSpPr>
            <p:sp>
              <p:nvSpPr>
                <p:cNvPr id="187" name="Freeform 50">
                  <a:extLst>
                    <a:ext uri="{FF2B5EF4-FFF2-40B4-BE49-F238E27FC236}">
                      <a16:creationId xmlns:a16="http://schemas.microsoft.com/office/drawing/2014/main" id="{719FAFCF-5BF6-4491-B398-0ACDD9C725E6}"/>
                    </a:ext>
                  </a:extLst>
                </p:cNvPr>
                <p:cNvSpPr>
                  <a:spLocks/>
                </p:cNvSpPr>
                <p:nvPr/>
              </p:nvSpPr>
              <p:spPr bwMode="auto">
                <a:xfrm>
                  <a:off x="14341178" y="4145911"/>
                  <a:ext cx="1344611" cy="1612902"/>
                </a:xfrm>
                <a:custGeom>
                  <a:avLst/>
                  <a:gdLst>
                    <a:gd name="T0" fmla="*/ 0 w 358"/>
                    <a:gd name="T1" fmla="*/ 6 h 429"/>
                    <a:gd name="T2" fmla="*/ 0 w 358"/>
                    <a:gd name="T3" fmla="*/ 258 h 429"/>
                    <a:gd name="T4" fmla="*/ 44 w 358"/>
                    <a:gd name="T5" fmla="*/ 302 h 429"/>
                    <a:gd name="T6" fmla="*/ 72 w 358"/>
                    <a:gd name="T7" fmla="*/ 302 h 429"/>
                    <a:gd name="T8" fmla="*/ 72 w 358"/>
                    <a:gd name="T9" fmla="*/ 388 h 429"/>
                    <a:gd name="T10" fmla="*/ 112 w 358"/>
                    <a:gd name="T11" fmla="*/ 429 h 429"/>
                    <a:gd name="T12" fmla="*/ 152 w 358"/>
                    <a:gd name="T13" fmla="*/ 388 h 429"/>
                    <a:gd name="T14" fmla="*/ 152 w 358"/>
                    <a:gd name="T15" fmla="*/ 313 h 429"/>
                    <a:gd name="T16" fmla="*/ 152 w 358"/>
                    <a:gd name="T17" fmla="*/ 303 h 429"/>
                    <a:gd name="T18" fmla="*/ 205 w 358"/>
                    <a:gd name="T19" fmla="*/ 303 h 429"/>
                    <a:gd name="T20" fmla="*/ 205 w 358"/>
                    <a:gd name="T21" fmla="*/ 317 h 429"/>
                    <a:gd name="T22" fmla="*/ 205 w 358"/>
                    <a:gd name="T23" fmla="*/ 388 h 429"/>
                    <a:gd name="T24" fmla="*/ 246 w 358"/>
                    <a:gd name="T25" fmla="*/ 429 h 429"/>
                    <a:gd name="T26" fmla="*/ 285 w 358"/>
                    <a:gd name="T27" fmla="*/ 388 h 429"/>
                    <a:gd name="T28" fmla="*/ 285 w 358"/>
                    <a:gd name="T29" fmla="*/ 332 h 429"/>
                    <a:gd name="T30" fmla="*/ 285 w 358"/>
                    <a:gd name="T31" fmla="*/ 302 h 429"/>
                    <a:gd name="T32" fmla="*/ 307 w 358"/>
                    <a:gd name="T33" fmla="*/ 302 h 429"/>
                    <a:gd name="T34" fmla="*/ 358 w 358"/>
                    <a:gd name="T35" fmla="*/ 251 h 429"/>
                    <a:gd name="T36" fmla="*/ 358 w 358"/>
                    <a:gd name="T37" fmla="*/ 12 h 429"/>
                    <a:gd name="T38" fmla="*/ 358 w 358"/>
                    <a:gd name="T39" fmla="*/ 0 h 429"/>
                    <a:gd name="T40" fmla="*/ 1 w 358"/>
                    <a:gd name="T41" fmla="*/ 0 h 429"/>
                    <a:gd name="T42" fmla="*/ 0 w 358"/>
                    <a:gd name="T43" fmla="*/ 6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8" h="429">
                      <a:moveTo>
                        <a:pt x="0" y="6"/>
                      </a:moveTo>
                      <a:cubicBezTo>
                        <a:pt x="0" y="90"/>
                        <a:pt x="0" y="174"/>
                        <a:pt x="0" y="258"/>
                      </a:cubicBezTo>
                      <a:cubicBezTo>
                        <a:pt x="0" y="284"/>
                        <a:pt x="18" y="301"/>
                        <a:pt x="44" y="302"/>
                      </a:cubicBezTo>
                      <a:cubicBezTo>
                        <a:pt x="53" y="302"/>
                        <a:pt x="62" y="302"/>
                        <a:pt x="72" y="302"/>
                      </a:cubicBezTo>
                      <a:cubicBezTo>
                        <a:pt x="72" y="332"/>
                        <a:pt x="72" y="360"/>
                        <a:pt x="72" y="388"/>
                      </a:cubicBezTo>
                      <a:cubicBezTo>
                        <a:pt x="72" y="412"/>
                        <a:pt x="90" y="429"/>
                        <a:pt x="112" y="429"/>
                      </a:cubicBezTo>
                      <a:cubicBezTo>
                        <a:pt x="135" y="429"/>
                        <a:pt x="152" y="412"/>
                        <a:pt x="152" y="388"/>
                      </a:cubicBezTo>
                      <a:cubicBezTo>
                        <a:pt x="152" y="363"/>
                        <a:pt x="152" y="338"/>
                        <a:pt x="152" y="313"/>
                      </a:cubicBezTo>
                      <a:cubicBezTo>
                        <a:pt x="152" y="309"/>
                        <a:pt x="152" y="306"/>
                        <a:pt x="152" y="303"/>
                      </a:cubicBezTo>
                      <a:cubicBezTo>
                        <a:pt x="171" y="303"/>
                        <a:pt x="188" y="303"/>
                        <a:pt x="205" y="303"/>
                      </a:cubicBezTo>
                      <a:cubicBezTo>
                        <a:pt x="205" y="308"/>
                        <a:pt x="205" y="313"/>
                        <a:pt x="205" y="317"/>
                      </a:cubicBezTo>
                      <a:cubicBezTo>
                        <a:pt x="205" y="341"/>
                        <a:pt x="205" y="364"/>
                        <a:pt x="205" y="388"/>
                      </a:cubicBezTo>
                      <a:cubicBezTo>
                        <a:pt x="206" y="412"/>
                        <a:pt x="223" y="429"/>
                        <a:pt x="246" y="429"/>
                      </a:cubicBezTo>
                      <a:cubicBezTo>
                        <a:pt x="269" y="428"/>
                        <a:pt x="285" y="411"/>
                        <a:pt x="285" y="388"/>
                      </a:cubicBezTo>
                      <a:cubicBezTo>
                        <a:pt x="285" y="369"/>
                        <a:pt x="285" y="350"/>
                        <a:pt x="285" y="332"/>
                      </a:cubicBezTo>
                      <a:cubicBezTo>
                        <a:pt x="285" y="322"/>
                        <a:pt x="285" y="312"/>
                        <a:pt x="285" y="302"/>
                      </a:cubicBezTo>
                      <a:cubicBezTo>
                        <a:pt x="293" y="302"/>
                        <a:pt x="300" y="302"/>
                        <a:pt x="307" y="302"/>
                      </a:cubicBezTo>
                      <a:cubicBezTo>
                        <a:pt x="342" y="302"/>
                        <a:pt x="358" y="285"/>
                        <a:pt x="358" y="251"/>
                      </a:cubicBezTo>
                      <a:cubicBezTo>
                        <a:pt x="358" y="171"/>
                        <a:pt x="358" y="91"/>
                        <a:pt x="358" y="12"/>
                      </a:cubicBezTo>
                      <a:cubicBezTo>
                        <a:pt x="358" y="8"/>
                        <a:pt x="358" y="4"/>
                        <a:pt x="358" y="0"/>
                      </a:cubicBezTo>
                      <a:cubicBezTo>
                        <a:pt x="238" y="0"/>
                        <a:pt x="119" y="0"/>
                        <a:pt x="1" y="0"/>
                      </a:cubicBezTo>
                      <a:cubicBezTo>
                        <a:pt x="0" y="3"/>
                        <a:pt x="0" y="5"/>
                        <a:pt x="0" y="6"/>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05050"/>
                    </a:solidFill>
                    <a:effectLst/>
                    <a:uLnTx/>
                    <a:uFillTx/>
                    <a:latin typeface="Segoe UI"/>
                    <a:ea typeface="+mn-ea"/>
                    <a:cs typeface="+mn-cs"/>
                  </a:endParaRPr>
                </a:p>
              </p:txBody>
            </p:sp>
            <p:sp>
              <p:nvSpPr>
                <p:cNvPr id="193" name="Freeform 51">
                  <a:extLst>
                    <a:ext uri="{FF2B5EF4-FFF2-40B4-BE49-F238E27FC236}">
                      <a16:creationId xmlns:a16="http://schemas.microsoft.com/office/drawing/2014/main" id="{BD293BB4-A1CA-4018-8601-71D29506D64B}"/>
                    </a:ext>
                  </a:extLst>
                </p:cNvPr>
                <p:cNvSpPr>
                  <a:spLocks noEditPoints="1"/>
                </p:cNvSpPr>
                <p:nvPr/>
              </p:nvSpPr>
              <p:spPr bwMode="auto">
                <a:xfrm>
                  <a:off x="14341178" y="3323588"/>
                  <a:ext cx="1344611" cy="766765"/>
                </a:xfrm>
                <a:custGeom>
                  <a:avLst/>
                  <a:gdLst>
                    <a:gd name="T0" fmla="*/ 267 w 358"/>
                    <a:gd name="T1" fmla="*/ 61 h 204"/>
                    <a:gd name="T2" fmla="*/ 273 w 358"/>
                    <a:gd name="T3" fmla="*/ 49 h 204"/>
                    <a:gd name="T4" fmla="*/ 293 w 358"/>
                    <a:gd name="T5" fmla="*/ 12 h 204"/>
                    <a:gd name="T6" fmla="*/ 293 w 358"/>
                    <a:gd name="T7" fmla="*/ 4 h 204"/>
                    <a:gd name="T8" fmla="*/ 284 w 358"/>
                    <a:gd name="T9" fmla="*/ 7 h 204"/>
                    <a:gd name="T10" fmla="*/ 280 w 358"/>
                    <a:gd name="T11" fmla="*/ 14 h 204"/>
                    <a:gd name="T12" fmla="*/ 256 w 358"/>
                    <a:gd name="T13" fmla="*/ 56 h 204"/>
                    <a:gd name="T14" fmla="*/ 179 w 358"/>
                    <a:gd name="T15" fmla="*/ 40 h 204"/>
                    <a:gd name="T16" fmla="*/ 101 w 358"/>
                    <a:gd name="T17" fmla="*/ 56 h 204"/>
                    <a:gd name="T18" fmla="*/ 77 w 358"/>
                    <a:gd name="T19" fmla="*/ 12 h 204"/>
                    <a:gd name="T20" fmla="*/ 66 w 358"/>
                    <a:gd name="T21" fmla="*/ 4 h 204"/>
                    <a:gd name="T22" fmla="*/ 67 w 358"/>
                    <a:gd name="T23" fmla="*/ 18 h 204"/>
                    <a:gd name="T24" fmla="*/ 91 w 358"/>
                    <a:gd name="T25" fmla="*/ 61 h 204"/>
                    <a:gd name="T26" fmla="*/ 0 w 358"/>
                    <a:gd name="T27" fmla="*/ 204 h 204"/>
                    <a:gd name="T28" fmla="*/ 358 w 358"/>
                    <a:gd name="T29" fmla="*/ 204 h 204"/>
                    <a:gd name="T30" fmla="*/ 267 w 358"/>
                    <a:gd name="T31" fmla="*/ 61 h 204"/>
                    <a:gd name="T32" fmla="*/ 98 w 358"/>
                    <a:gd name="T33" fmla="*/ 140 h 204"/>
                    <a:gd name="T34" fmla="*/ 82 w 358"/>
                    <a:gd name="T35" fmla="*/ 124 h 204"/>
                    <a:gd name="T36" fmla="*/ 98 w 358"/>
                    <a:gd name="T37" fmla="*/ 110 h 204"/>
                    <a:gd name="T38" fmla="*/ 112 w 358"/>
                    <a:gd name="T39" fmla="*/ 125 h 204"/>
                    <a:gd name="T40" fmla="*/ 98 w 358"/>
                    <a:gd name="T41" fmla="*/ 140 h 204"/>
                    <a:gd name="T42" fmla="*/ 261 w 358"/>
                    <a:gd name="T43" fmla="*/ 140 h 204"/>
                    <a:gd name="T44" fmla="*/ 245 w 358"/>
                    <a:gd name="T45" fmla="*/ 126 h 204"/>
                    <a:gd name="T46" fmla="*/ 259 w 358"/>
                    <a:gd name="T47" fmla="*/ 110 h 204"/>
                    <a:gd name="T48" fmla="*/ 275 w 358"/>
                    <a:gd name="T49" fmla="*/ 125 h 204"/>
                    <a:gd name="T50" fmla="*/ 261 w 358"/>
                    <a:gd name="T51" fmla="*/ 14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8" h="204">
                      <a:moveTo>
                        <a:pt x="267" y="61"/>
                      </a:moveTo>
                      <a:cubicBezTo>
                        <a:pt x="269" y="57"/>
                        <a:pt x="271" y="53"/>
                        <a:pt x="273" y="49"/>
                      </a:cubicBezTo>
                      <a:cubicBezTo>
                        <a:pt x="280" y="37"/>
                        <a:pt x="287" y="25"/>
                        <a:pt x="293" y="12"/>
                      </a:cubicBezTo>
                      <a:cubicBezTo>
                        <a:pt x="294" y="10"/>
                        <a:pt x="293" y="7"/>
                        <a:pt x="293" y="4"/>
                      </a:cubicBezTo>
                      <a:cubicBezTo>
                        <a:pt x="290" y="5"/>
                        <a:pt x="286" y="6"/>
                        <a:pt x="284" y="7"/>
                      </a:cubicBezTo>
                      <a:cubicBezTo>
                        <a:pt x="282" y="8"/>
                        <a:pt x="281" y="11"/>
                        <a:pt x="280" y="14"/>
                      </a:cubicBezTo>
                      <a:cubicBezTo>
                        <a:pt x="272" y="28"/>
                        <a:pt x="264" y="42"/>
                        <a:pt x="256" y="56"/>
                      </a:cubicBezTo>
                      <a:cubicBezTo>
                        <a:pt x="231" y="45"/>
                        <a:pt x="205" y="41"/>
                        <a:pt x="179" y="40"/>
                      </a:cubicBezTo>
                      <a:cubicBezTo>
                        <a:pt x="152" y="40"/>
                        <a:pt x="126" y="46"/>
                        <a:pt x="101" y="56"/>
                      </a:cubicBezTo>
                      <a:cubicBezTo>
                        <a:pt x="93" y="41"/>
                        <a:pt x="85" y="27"/>
                        <a:pt x="77" y="12"/>
                      </a:cubicBezTo>
                      <a:cubicBezTo>
                        <a:pt x="74" y="8"/>
                        <a:pt x="73" y="0"/>
                        <a:pt x="66" y="4"/>
                      </a:cubicBezTo>
                      <a:cubicBezTo>
                        <a:pt x="58" y="8"/>
                        <a:pt x="65" y="14"/>
                        <a:pt x="67" y="18"/>
                      </a:cubicBezTo>
                      <a:cubicBezTo>
                        <a:pt x="75" y="32"/>
                        <a:pt x="83" y="46"/>
                        <a:pt x="91" y="61"/>
                      </a:cubicBezTo>
                      <a:cubicBezTo>
                        <a:pt x="35" y="94"/>
                        <a:pt x="2" y="139"/>
                        <a:pt x="0" y="204"/>
                      </a:cubicBezTo>
                      <a:cubicBezTo>
                        <a:pt x="120" y="204"/>
                        <a:pt x="239" y="204"/>
                        <a:pt x="358" y="204"/>
                      </a:cubicBezTo>
                      <a:cubicBezTo>
                        <a:pt x="355" y="139"/>
                        <a:pt x="322" y="93"/>
                        <a:pt x="267" y="61"/>
                      </a:cubicBezTo>
                      <a:close/>
                      <a:moveTo>
                        <a:pt x="98" y="140"/>
                      </a:moveTo>
                      <a:cubicBezTo>
                        <a:pt x="89" y="140"/>
                        <a:pt x="82" y="133"/>
                        <a:pt x="82" y="124"/>
                      </a:cubicBezTo>
                      <a:cubicBezTo>
                        <a:pt x="83" y="116"/>
                        <a:pt x="89" y="110"/>
                        <a:pt x="98" y="110"/>
                      </a:cubicBezTo>
                      <a:cubicBezTo>
                        <a:pt x="106" y="111"/>
                        <a:pt x="112" y="117"/>
                        <a:pt x="112" y="125"/>
                      </a:cubicBezTo>
                      <a:cubicBezTo>
                        <a:pt x="112" y="133"/>
                        <a:pt x="105" y="140"/>
                        <a:pt x="98" y="140"/>
                      </a:cubicBezTo>
                      <a:close/>
                      <a:moveTo>
                        <a:pt x="261" y="140"/>
                      </a:moveTo>
                      <a:cubicBezTo>
                        <a:pt x="253" y="140"/>
                        <a:pt x="246" y="134"/>
                        <a:pt x="245" y="126"/>
                      </a:cubicBezTo>
                      <a:cubicBezTo>
                        <a:pt x="245" y="118"/>
                        <a:pt x="251" y="111"/>
                        <a:pt x="259" y="110"/>
                      </a:cubicBezTo>
                      <a:cubicBezTo>
                        <a:pt x="268" y="110"/>
                        <a:pt x="275" y="116"/>
                        <a:pt x="275" y="125"/>
                      </a:cubicBezTo>
                      <a:cubicBezTo>
                        <a:pt x="275" y="133"/>
                        <a:pt x="269" y="140"/>
                        <a:pt x="261" y="14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05050"/>
                    </a:solidFill>
                    <a:effectLst/>
                    <a:uLnTx/>
                    <a:uFillTx/>
                    <a:latin typeface="Segoe UI"/>
                    <a:ea typeface="+mn-ea"/>
                    <a:cs typeface="+mn-cs"/>
                  </a:endParaRPr>
                </a:p>
              </p:txBody>
            </p:sp>
            <p:sp>
              <p:nvSpPr>
                <p:cNvPr id="194" name="Freeform 52">
                  <a:extLst>
                    <a:ext uri="{FF2B5EF4-FFF2-40B4-BE49-F238E27FC236}">
                      <a16:creationId xmlns:a16="http://schemas.microsoft.com/office/drawing/2014/main" id="{B09CA3FC-F082-495E-86DC-755512CDDF88}"/>
                    </a:ext>
                  </a:extLst>
                </p:cNvPr>
                <p:cNvSpPr>
                  <a:spLocks/>
                </p:cNvSpPr>
                <p:nvPr/>
              </p:nvSpPr>
              <p:spPr bwMode="auto">
                <a:xfrm>
                  <a:off x="13987161" y="4117341"/>
                  <a:ext cx="300035" cy="927097"/>
                </a:xfrm>
                <a:custGeom>
                  <a:avLst/>
                  <a:gdLst>
                    <a:gd name="T0" fmla="*/ 40 w 80"/>
                    <a:gd name="T1" fmla="*/ 247 h 247"/>
                    <a:gd name="T2" fmla="*/ 80 w 80"/>
                    <a:gd name="T3" fmla="*/ 205 h 247"/>
                    <a:gd name="T4" fmla="*/ 80 w 80"/>
                    <a:gd name="T5" fmla="*/ 124 h 247"/>
                    <a:gd name="T6" fmla="*/ 80 w 80"/>
                    <a:gd name="T7" fmla="*/ 42 h 247"/>
                    <a:gd name="T8" fmla="*/ 40 w 80"/>
                    <a:gd name="T9" fmla="*/ 0 h 247"/>
                    <a:gd name="T10" fmla="*/ 0 w 80"/>
                    <a:gd name="T11" fmla="*/ 42 h 247"/>
                    <a:gd name="T12" fmla="*/ 0 w 80"/>
                    <a:gd name="T13" fmla="*/ 206 h 247"/>
                    <a:gd name="T14" fmla="*/ 40 w 80"/>
                    <a:gd name="T15" fmla="*/ 247 h 2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247">
                      <a:moveTo>
                        <a:pt x="40" y="247"/>
                      </a:moveTo>
                      <a:cubicBezTo>
                        <a:pt x="63" y="247"/>
                        <a:pt x="80" y="229"/>
                        <a:pt x="80" y="205"/>
                      </a:cubicBezTo>
                      <a:cubicBezTo>
                        <a:pt x="80" y="178"/>
                        <a:pt x="80" y="151"/>
                        <a:pt x="80" y="124"/>
                      </a:cubicBezTo>
                      <a:cubicBezTo>
                        <a:pt x="80" y="97"/>
                        <a:pt x="80" y="70"/>
                        <a:pt x="80" y="42"/>
                      </a:cubicBezTo>
                      <a:cubicBezTo>
                        <a:pt x="80" y="18"/>
                        <a:pt x="63" y="0"/>
                        <a:pt x="40" y="0"/>
                      </a:cubicBezTo>
                      <a:cubicBezTo>
                        <a:pt x="17" y="0"/>
                        <a:pt x="1" y="18"/>
                        <a:pt x="0" y="42"/>
                      </a:cubicBezTo>
                      <a:cubicBezTo>
                        <a:pt x="0" y="96"/>
                        <a:pt x="0" y="151"/>
                        <a:pt x="0" y="206"/>
                      </a:cubicBezTo>
                      <a:cubicBezTo>
                        <a:pt x="1" y="230"/>
                        <a:pt x="18" y="247"/>
                        <a:pt x="40" y="247"/>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05050"/>
                    </a:solidFill>
                    <a:effectLst/>
                    <a:uLnTx/>
                    <a:uFillTx/>
                    <a:latin typeface="Segoe UI"/>
                    <a:ea typeface="+mn-ea"/>
                    <a:cs typeface="+mn-cs"/>
                  </a:endParaRPr>
                </a:p>
              </p:txBody>
            </p:sp>
            <p:sp>
              <p:nvSpPr>
                <p:cNvPr id="195" name="Freeform 53">
                  <a:extLst>
                    <a:ext uri="{FF2B5EF4-FFF2-40B4-BE49-F238E27FC236}">
                      <a16:creationId xmlns:a16="http://schemas.microsoft.com/office/drawing/2014/main" id="{29E9EF6E-FD9A-4CBD-9286-E66DCDDF62EC}"/>
                    </a:ext>
                  </a:extLst>
                </p:cNvPr>
                <p:cNvSpPr>
                  <a:spLocks/>
                </p:cNvSpPr>
                <p:nvPr/>
              </p:nvSpPr>
              <p:spPr bwMode="auto">
                <a:xfrm>
                  <a:off x="15733414" y="4117341"/>
                  <a:ext cx="301623" cy="931866"/>
                </a:xfrm>
                <a:custGeom>
                  <a:avLst/>
                  <a:gdLst>
                    <a:gd name="T0" fmla="*/ 41 w 80"/>
                    <a:gd name="T1" fmla="*/ 247 h 248"/>
                    <a:gd name="T2" fmla="*/ 80 w 80"/>
                    <a:gd name="T3" fmla="*/ 206 h 248"/>
                    <a:gd name="T4" fmla="*/ 80 w 80"/>
                    <a:gd name="T5" fmla="*/ 124 h 248"/>
                    <a:gd name="T6" fmla="*/ 80 w 80"/>
                    <a:gd name="T7" fmla="*/ 42 h 248"/>
                    <a:gd name="T8" fmla="*/ 42 w 80"/>
                    <a:gd name="T9" fmla="*/ 0 h 248"/>
                    <a:gd name="T10" fmla="*/ 0 w 80"/>
                    <a:gd name="T11" fmla="*/ 40 h 248"/>
                    <a:gd name="T12" fmla="*/ 0 w 80"/>
                    <a:gd name="T13" fmla="*/ 208 h 248"/>
                    <a:gd name="T14" fmla="*/ 41 w 80"/>
                    <a:gd name="T15" fmla="*/ 247 h 2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248">
                      <a:moveTo>
                        <a:pt x="41" y="247"/>
                      </a:moveTo>
                      <a:cubicBezTo>
                        <a:pt x="63" y="247"/>
                        <a:pt x="80" y="229"/>
                        <a:pt x="80" y="206"/>
                      </a:cubicBezTo>
                      <a:cubicBezTo>
                        <a:pt x="80" y="179"/>
                        <a:pt x="80" y="151"/>
                        <a:pt x="80" y="124"/>
                      </a:cubicBezTo>
                      <a:cubicBezTo>
                        <a:pt x="80" y="96"/>
                        <a:pt x="80" y="69"/>
                        <a:pt x="80" y="42"/>
                      </a:cubicBezTo>
                      <a:cubicBezTo>
                        <a:pt x="80" y="18"/>
                        <a:pt x="64" y="1"/>
                        <a:pt x="42" y="0"/>
                      </a:cubicBezTo>
                      <a:cubicBezTo>
                        <a:pt x="19" y="0"/>
                        <a:pt x="1" y="17"/>
                        <a:pt x="0" y="40"/>
                      </a:cubicBezTo>
                      <a:cubicBezTo>
                        <a:pt x="0" y="96"/>
                        <a:pt x="0" y="152"/>
                        <a:pt x="0" y="208"/>
                      </a:cubicBezTo>
                      <a:cubicBezTo>
                        <a:pt x="1" y="230"/>
                        <a:pt x="19" y="248"/>
                        <a:pt x="41" y="247"/>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05050"/>
                    </a:solidFill>
                    <a:effectLst/>
                    <a:uLnTx/>
                    <a:uFillTx/>
                    <a:latin typeface="Segoe UI"/>
                    <a:ea typeface="+mn-ea"/>
                    <a:cs typeface="+mn-cs"/>
                  </a:endParaRPr>
                </a:p>
              </p:txBody>
            </p:sp>
          </p:grpSp>
          <p:pic>
            <p:nvPicPr>
              <p:cNvPr id="171" name="Picture 170">
                <a:extLst>
                  <a:ext uri="{FF2B5EF4-FFF2-40B4-BE49-F238E27FC236}">
                    <a16:creationId xmlns:a16="http://schemas.microsoft.com/office/drawing/2014/main" id="{E7A0841A-72ED-4538-80F2-7533CF1F22B1}"/>
                  </a:ext>
                </a:extLst>
              </p:cNvPr>
              <p:cNvPicPr>
                <a:picLocks noChangeAspect="1"/>
              </p:cNvPicPr>
              <p:nvPr/>
            </p:nvPicPr>
            <p:blipFill rotWithShape="1">
              <a:blip r:embed="rId8" cstate="print">
                <a:duotone>
                  <a:prstClr val="black"/>
                  <a:schemeClr val="tx1">
                    <a:tint val="45000"/>
                    <a:satMod val="400000"/>
                  </a:schemeClr>
                </a:duotone>
                <a:extLst>
                  <a:ext uri="{BEBA8EAE-BF5A-486C-A8C5-ECC9F3942E4B}">
                    <a14:imgProps xmlns:a14="http://schemas.microsoft.com/office/drawing/2010/main">
                      <a14:imgLayer r:embed="rId9">
                        <a14:imgEffect>
                          <a14:brightnessContrast bright="-100000"/>
                        </a14:imgEffect>
                      </a14:imgLayer>
                    </a14:imgProps>
                  </a:ext>
                  <a:ext uri="{28A0092B-C50C-407E-A947-70E740481C1C}">
                    <a14:useLocalDpi xmlns:a14="http://schemas.microsoft.com/office/drawing/2010/main" val="0"/>
                  </a:ext>
                </a:extLst>
              </a:blip>
              <a:srcRect/>
              <a:stretch/>
            </p:blipFill>
            <p:spPr>
              <a:xfrm>
                <a:off x="2286418" y="4253257"/>
                <a:ext cx="364301" cy="340841"/>
              </a:xfrm>
              <a:prstGeom prst="rect">
                <a:avLst/>
              </a:prstGeom>
            </p:spPr>
          </p:pic>
          <p:pic>
            <p:nvPicPr>
              <p:cNvPr id="185" name="Picture 184">
                <a:extLst>
                  <a:ext uri="{FF2B5EF4-FFF2-40B4-BE49-F238E27FC236}">
                    <a16:creationId xmlns:a16="http://schemas.microsoft.com/office/drawing/2014/main" id="{FBE323FF-185D-42C7-8D35-CF63B5697B7C}"/>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2224274" y="2338191"/>
                <a:ext cx="482065" cy="482065"/>
              </a:xfrm>
              <a:prstGeom prst="rect">
                <a:avLst/>
              </a:prstGeom>
            </p:spPr>
          </p:pic>
        </p:grpSp>
        <p:sp>
          <p:nvSpPr>
            <p:cNvPr id="162" name="CellPhone_E8EA" title="Icon of a cellphone">
              <a:extLst>
                <a:ext uri="{FF2B5EF4-FFF2-40B4-BE49-F238E27FC236}">
                  <a16:creationId xmlns:a16="http://schemas.microsoft.com/office/drawing/2014/main" id="{B58D07D2-9455-4E47-8765-F4C2056607F9}"/>
                </a:ext>
              </a:extLst>
            </p:cNvPr>
            <p:cNvSpPr>
              <a:spLocks noChangeAspect="1" noEditPoints="1"/>
            </p:cNvSpPr>
            <p:nvPr/>
          </p:nvSpPr>
          <p:spPr bwMode="auto">
            <a:xfrm>
              <a:off x="1219008" y="2484255"/>
              <a:ext cx="195968" cy="326561"/>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63" name="Laptop_E770" title="Icon of a laptop">
              <a:extLst>
                <a:ext uri="{FF2B5EF4-FFF2-40B4-BE49-F238E27FC236}">
                  <a16:creationId xmlns:a16="http://schemas.microsoft.com/office/drawing/2014/main" id="{B7E63B2C-6A29-4E0C-9D31-C452DCB51064}"/>
                </a:ext>
              </a:extLst>
            </p:cNvPr>
            <p:cNvSpPr>
              <a:spLocks noChangeAspect="1" noEditPoints="1"/>
            </p:cNvSpPr>
            <p:nvPr/>
          </p:nvSpPr>
          <p:spPr bwMode="auto">
            <a:xfrm>
              <a:off x="1037087" y="4533985"/>
              <a:ext cx="559811" cy="373549"/>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65" name="Tablet_E70A" title="Icon of a tablet">
              <a:extLst>
                <a:ext uri="{FF2B5EF4-FFF2-40B4-BE49-F238E27FC236}">
                  <a16:creationId xmlns:a16="http://schemas.microsoft.com/office/drawing/2014/main" id="{4185C1EF-9CC5-41AB-846C-3C241E0498E2}"/>
                </a:ext>
              </a:extLst>
            </p:cNvPr>
            <p:cNvSpPr>
              <a:spLocks noChangeAspect="1" noEditPoints="1"/>
            </p:cNvSpPr>
            <p:nvPr/>
          </p:nvSpPr>
          <p:spPr bwMode="auto">
            <a:xfrm>
              <a:off x="1079292" y="3509652"/>
              <a:ext cx="475400" cy="348990"/>
            </a:xfrm>
            <a:custGeom>
              <a:avLst/>
              <a:gdLst>
                <a:gd name="T0" fmla="*/ 3748 w 3748"/>
                <a:gd name="T1" fmla="*/ 2562 h 2749"/>
                <a:gd name="T2" fmla="*/ 3561 w 3748"/>
                <a:gd name="T3" fmla="*/ 2749 h 2749"/>
                <a:gd name="T4" fmla="*/ 187 w 3748"/>
                <a:gd name="T5" fmla="*/ 2749 h 2749"/>
                <a:gd name="T6" fmla="*/ 0 w 3748"/>
                <a:gd name="T7" fmla="*/ 2562 h 2749"/>
                <a:gd name="T8" fmla="*/ 0 w 3748"/>
                <a:gd name="T9" fmla="*/ 187 h 2749"/>
                <a:gd name="T10" fmla="*/ 187 w 3748"/>
                <a:gd name="T11" fmla="*/ 0 h 2749"/>
                <a:gd name="T12" fmla="*/ 3561 w 3748"/>
                <a:gd name="T13" fmla="*/ 0 h 2749"/>
                <a:gd name="T14" fmla="*/ 3748 w 3748"/>
                <a:gd name="T15" fmla="*/ 187 h 2749"/>
                <a:gd name="T16" fmla="*/ 3748 w 3748"/>
                <a:gd name="T17" fmla="*/ 2562 h 2749"/>
                <a:gd name="T18" fmla="*/ 2124 w 3748"/>
                <a:gd name="T19" fmla="*/ 2249 h 2749"/>
                <a:gd name="T20" fmla="*/ 1624 w 3748"/>
                <a:gd name="T21" fmla="*/ 2249 h 2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48" h="2749">
                  <a:moveTo>
                    <a:pt x="3748" y="2562"/>
                  </a:moveTo>
                  <a:cubicBezTo>
                    <a:pt x="3748" y="2665"/>
                    <a:pt x="3665" y="2749"/>
                    <a:pt x="3561" y="2749"/>
                  </a:cubicBezTo>
                  <a:cubicBezTo>
                    <a:pt x="187" y="2749"/>
                    <a:pt x="187" y="2749"/>
                    <a:pt x="187" y="2749"/>
                  </a:cubicBezTo>
                  <a:cubicBezTo>
                    <a:pt x="83" y="2749"/>
                    <a:pt x="0" y="2665"/>
                    <a:pt x="0" y="2562"/>
                  </a:cubicBezTo>
                  <a:cubicBezTo>
                    <a:pt x="0" y="187"/>
                    <a:pt x="0" y="187"/>
                    <a:pt x="0" y="187"/>
                  </a:cubicBezTo>
                  <a:cubicBezTo>
                    <a:pt x="0" y="84"/>
                    <a:pt x="83" y="0"/>
                    <a:pt x="187" y="0"/>
                  </a:cubicBezTo>
                  <a:cubicBezTo>
                    <a:pt x="3561" y="0"/>
                    <a:pt x="3561" y="0"/>
                    <a:pt x="3561" y="0"/>
                  </a:cubicBezTo>
                  <a:cubicBezTo>
                    <a:pt x="3665" y="0"/>
                    <a:pt x="3748" y="84"/>
                    <a:pt x="3748" y="187"/>
                  </a:cubicBezTo>
                  <a:lnTo>
                    <a:pt x="3748" y="2562"/>
                  </a:lnTo>
                  <a:close/>
                  <a:moveTo>
                    <a:pt x="2124" y="2249"/>
                  </a:moveTo>
                  <a:cubicBezTo>
                    <a:pt x="1624" y="2249"/>
                    <a:pt x="1624" y="2249"/>
                    <a:pt x="1624" y="2249"/>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sp>
        <p:nvSpPr>
          <p:cNvPr id="198" name="Right Bracket 197">
            <a:extLst>
              <a:ext uri="{FF2B5EF4-FFF2-40B4-BE49-F238E27FC236}">
                <a16:creationId xmlns:a16="http://schemas.microsoft.com/office/drawing/2014/main" id="{B42412FA-211D-4483-A2AF-FDC2E6F478FE}"/>
              </a:ext>
            </a:extLst>
          </p:cNvPr>
          <p:cNvSpPr/>
          <p:nvPr/>
        </p:nvSpPr>
        <p:spPr>
          <a:xfrm>
            <a:off x="2332019" y="3639727"/>
            <a:ext cx="129025" cy="2455671"/>
          </a:xfrm>
          <a:prstGeom prst="rightBracket">
            <a:avLst>
              <a:gd name="adj" fmla="val 0"/>
            </a:avLst>
          </a:prstGeom>
          <a:ln w="12700" cap="rnd">
            <a:solidFill>
              <a:schemeClr val="tx1">
                <a:lumMod val="50000"/>
                <a:lumOff val="50000"/>
              </a:schemeClr>
            </a:solidFill>
            <a:prstDash val="solid"/>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14" tIns="45706" rIns="91414" bIns="45706" numCol="1" spcCol="0" rtlCol="0" fromWordArt="0" anchor="ctr" anchorCtr="0" forceAA="0" compatLnSpc="1">
            <a:prstTxWarp prst="textNoShape">
              <a:avLst/>
            </a:prstTxWarp>
            <a:noAutofit/>
          </a:bodyPr>
          <a:lstStyle/>
          <a:p>
            <a:pPr marL="0" marR="0" lvl="0" indent="0" algn="ctr" defTabSz="932384" rtl="0" eaLnBrk="1" fontAlgn="auto" latinLnBrk="0" hangingPunct="1">
              <a:lnSpc>
                <a:spcPct val="100000"/>
              </a:lnSpc>
              <a:spcBef>
                <a:spcPts val="0"/>
              </a:spcBef>
              <a:spcAft>
                <a:spcPts val="0"/>
              </a:spcAft>
              <a:buClrTx/>
              <a:buSzTx/>
              <a:buFontTx/>
              <a:buNone/>
              <a:tabLst/>
              <a:defRPr/>
            </a:pPr>
            <a:endParaRPr kumimoji="0" lang="en-US" sz="13800" b="0" i="0" u="none" strike="noStrike" kern="1200" cap="none" spc="0" normalizeH="0" baseline="0" noProof="0">
              <a:ln>
                <a:noFill/>
              </a:ln>
              <a:solidFill>
                <a:srgbClr val="505050"/>
              </a:solidFill>
              <a:effectLst/>
              <a:uLnTx/>
              <a:uFillTx/>
              <a:latin typeface="Segoe UI"/>
              <a:ea typeface="+mn-ea"/>
              <a:cs typeface="+mn-cs"/>
            </a:endParaRPr>
          </a:p>
        </p:txBody>
      </p:sp>
      <p:grpSp>
        <p:nvGrpSpPr>
          <p:cNvPr id="199" name="Group 198">
            <a:extLst>
              <a:ext uri="{FF2B5EF4-FFF2-40B4-BE49-F238E27FC236}">
                <a16:creationId xmlns:a16="http://schemas.microsoft.com/office/drawing/2014/main" id="{91F2062D-BAED-4642-8AEA-3500D1645219}"/>
              </a:ext>
            </a:extLst>
          </p:cNvPr>
          <p:cNvGrpSpPr/>
          <p:nvPr/>
        </p:nvGrpSpPr>
        <p:grpSpPr>
          <a:xfrm>
            <a:off x="3359666" y="4774544"/>
            <a:ext cx="1736972" cy="599381"/>
            <a:chOff x="3204969" y="4699961"/>
            <a:chExt cx="1703068" cy="587682"/>
          </a:xfrm>
        </p:grpSpPr>
        <p:sp>
          <p:nvSpPr>
            <p:cNvPr id="209" name="Rectangle: Rounded Corners 208">
              <a:extLst>
                <a:ext uri="{FF2B5EF4-FFF2-40B4-BE49-F238E27FC236}">
                  <a16:creationId xmlns:a16="http://schemas.microsoft.com/office/drawing/2014/main" id="{AC433C23-1C8A-49C2-B8AD-E5AFA617A080}"/>
                </a:ext>
              </a:extLst>
            </p:cNvPr>
            <p:cNvSpPr/>
            <p:nvPr/>
          </p:nvSpPr>
          <p:spPr bwMode="auto">
            <a:xfrm>
              <a:off x="3204969" y="4699961"/>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210" name="Rectangle: Rounded Corners 209">
              <a:extLst>
                <a:ext uri="{FF2B5EF4-FFF2-40B4-BE49-F238E27FC236}">
                  <a16:creationId xmlns:a16="http://schemas.microsoft.com/office/drawing/2014/main" id="{D640DA42-1B96-41A7-974E-F9EFBC1D2214}"/>
                </a:ext>
              </a:extLst>
            </p:cNvPr>
            <p:cNvSpPr/>
            <p:nvPr/>
          </p:nvSpPr>
          <p:spPr bwMode="auto">
            <a:xfrm>
              <a:off x="3240928" y="4744418"/>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218" name="Rectangle: Rounded Corners 217">
              <a:extLst>
                <a:ext uri="{FF2B5EF4-FFF2-40B4-BE49-F238E27FC236}">
                  <a16:creationId xmlns:a16="http://schemas.microsoft.com/office/drawing/2014/main" id="{C0C90D64-56A5-4C32-B381-8D289547B71B}"/>
                </a:ext>
              </a:extLst>
            </p:cNvPr>
            <p:cNvSpPr/>
            <p:nvPr/>
          </p:nvSpPr>
          <p:spPr bwMode="auto">
            <a:xfrm>
              <a:off x="3276887" y="4788875"/>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r>
                <a:rPr lang="en-US" sz="1200" kern="0">
                  <a:solidFill>
                    <a:schemeClr val="bg1"/>
                  </a:solidFill>
                  <a:latin typeface="+mj-lt"/>
                </a:rPr>
                <a:t>Gateway</a:t>
              </a:r>
            </a:p>
          </p:txBody>
        </p:sp>
        <p:sp>
          <p:nvSpPr>
            <p:cNvPr id="219" name="Move_E7C2" title="Icon of four arrows pointing away from eachother">
              <a:extLst>
                <a:ext uri="{FF2B5EF4-FFF2-40B4-BE49-F238E27FC236}">
                  <a16:creationId xmlns:a16="http://schemas.microsoft.com/office/drawing/2014/main" id="{E1B3693E-BB61-4967-814E-7F83B78C3B25}"/>
                </a:ext>
              </a:extLst>
            </p:cNvPr>
            <p:cNvSpPr>
              <a:spLocks noChangeAspect="1" noEditPoints="1"/>
            </p:cNvSpPr>
            <p:nvPr/>
          </p:nvSpPr>
          <p:spPr bwMode="auto">
            <a:xfrm>
              <a:off x="4431005" y="4891891"/>
              <a:ext cx="273646" cy="273715"/>
            </a:xfrm>
            <a:custGeom>
              <a:avLst/>
              <a:gdLst>
                <a:gd name="T0" fmla="*/ 736 w 3999"/>
                <a:gd name="T1" fmla="*/ 2737 h 4000"/>
                <a:gd name="T2" fmla="*/ 0 w 3999"/>
                <a:gd name="T3" fmla="*/ 2001 h 4000"/>
                <a:gd name="T4" fmla="*/ 736 w 3999"/>
                <a:gd name="T5" fmla="*/ 1264 h 4000"/>
                <a:gd name="T6" fmla="*/ 86 w 3999"/>
                <a:gd name="T7" fmla="*/ 2001 h 4000"/>
                <a:gd name="T8" fmla="*/ 1264 w 3999"/>
                <a:gd name="T9" fmla="*/ 2001 h 4000"/>
                <a:gd name="T10" fmla="*/ 1264 w 3999"/>
                <a:gd name="T11" fmla="*/ 3265 h 4000"/>
                <a:gd name="T12" fmla="*/ 2000 w 3999"/>
                <a:gd name="T13" fmla="*/ 4000 h 4000"/>
                <a:gd name="T14" fmla="*/ 2735 w 3999"/>
                <a:gd name="T15" fmla="*/ 3265 h 4000"/>
                <a:gd name="T16" fmla="*/ 2000 w 3999"/>
                <a:gd name="T17" fmla="*/ 3915 h 4000"/>
                <a:gd name="T18" fmla="*/ 2000 w 3999"/>
                <a:gd name="T19" fmla="*/ 2737 h 4000"/>
                <a:gd name="T20" fmla="*/ 3264 w 3999"/>
                <a:gd name="T21" fmla="*/ 2737 h 4000"/>
                <a:gd name="T22" fmla="*/ 3999 w 3999"/>
                <a:gd name="T23" fmla="*/ 2001 h 4000"/>
                <a:gd name="T24" fmla="*/ 3264 w 3999"/>
                <a:gd name="T25" fmla="*/ 1264 h 4000"/>
                <a:gd name="T26" fmla="*/ 3913 w 3999"/>
                <a:gd name="T27" fmla="*/ 2001 h 4000"/>
                <a:gd name="T28" fmla="*/ 2735 w 3999"/>
                <a:gd name="T29" fmla="*/ 2001 h 4000"/>
                <a:gd name="T30" fmla="*/ 2735 w 3999"/>
                <a:gd name="T31" fmla="*/ 736 h 4000"/>
                <a:gd name="T32" fmla="*/ 2000 w 3999"/>
                <a:gd name="T33" fmla="*/ 0 h 4000"/>
                <a:gd name="T34" fmla="*/ 1264 w 3999"/>
                <a:gd name="T35" fmla="*/ 736 h 4000"/>
                <a:gd name="T36" fmla="*/ 2000 w 3999"/>
                <a:gd name="T37" fmla="*/ 86 h 4000"/>
                <a:gd name="T38" fmla="*/ 2000 w 3999"/>
                <a:gd name="T39" fmla="*/ 1264 h 4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99" h="4000">
                  <a:moveTo>
                    <a:pt x="736" y="2737"/>
                  </a:moveTo>
                  <a:lnTo>
                    <a:pt x="0" y="2001"/>
                  </a:lnTo>
                  <a:lnTo>
                    <a:pt x="736" y="1264"/>
                  </a:lnTo>
                  <a:moveTo>
                    <a:pt x="86" y="2001"/>
                  </a:moveTo>
                  <a:lnTo>
                    <a:pt x="1264" y="2001"/>
                  </a:lnTo>
                  <a:moveTo>
                    <a:pt x="1264" y="3265"/>
                  </a:moveTo>
                  <a:lnTo>
                    <a:pt x="2000" y="4000"/>
                  </a:lnTo>
                  <a:lnTo>
                    <a:pt x="2735" y="3265"/>
                  </a:lnTo>
                  <a:moveTo>
                    <a:pt x="2000" y="3915"/>
                  </a:moveTo>
                  <a:lnTo>
                    <a:pt x="2000" y="2737"/>
                  </a:lnTo>
                  <a:moveTo>
                    <a:pt x="3264" y="2737"/>
                  </a:moveTo>
                  <a:lnTo>
                    <a:pt x="3999" y="2001"/>
                  </a:lnTo>
                  <a:lnTo>
                    <a:pt x="3264" y="1264"/>
                  </a:lnTo>
                  <a:moveTo>
                    <a:pt x="3913" y="2001"/>
                  </a:moveTo>
                  <a:lnTo>
                    <a:pt x="2735" y="2001"/>
                  </a:lnTo>
                  <a:moveTo>
                    <a:pt x="2735" y="736"/>
                  </a:moveTo>
                  <a:lnTo>
                    <a:pt x="2000" y="0"/>
                  </a:lnTo>
                  <a:lnTo>
                    <a:pt x="1264" y="736"/>
                  </a:lnTo>
                  <a:moveTo>
                    <a:pt x="2000" y="86"/>
                  </a:moveTo>
                  <a:lnTo>
                    <a:pt x="2000" y="1264"/>
                  </a:lnTo>
                </a:path>
              </a:pathLst>
            </a:custGeom>
            <a:noFill/>
            <a:ln w="15875" cap="sq">
              <a:solidFill>
                <a:schemeClr val="bg1"/>
              </a:solidFill>
              <a:prstDash val="solid"/>
              <a:miter lim="800000"/>
              <a:headEnd/>
              <a:tailEnd/>
            </a:ln>
          </p:spPr>
          <p:txBody>
            <a:bodyPr vert="horz" wrap="square" lIns="91440"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chemeClr val="bg1"/>
                </a:solidFill>
                <a:effectLst/>
                <a:uLnTx/>
                <a:uFillTx/>
                <a:latin typeface="+mj-lt"/>
                <a:ea typeface="+mn-ea"/>
                <a:cs typeface="+mn-cs"/>
              </a:endParaRPr>
            </a:p>
          </p:txBody>
        </p:sp>
      </p:grpSp>
      <p:grpSp>
        <p:nvGrpSpPr>
          <p:cNvPr id="220" name="Group 219">
            <a:extLst>
              <a:ext uri="{FF2B5EF4-FFF2-40B4-BE49-F238E27FC236}">
                <a16:creationId xmlns:a16="http://schemas.microsoft.com/office/drawing/2014/main" id="{2A76CE52-E041-4BE0-99CE-C07E9B5F9FEA}"/>
              </a:ext>
            </a:extLst>
          </p:cNvPr>
          <p:cNvGrpSpPr/>
          <p:nvPr/>
        </p:nvGrpSpPr>
        <p:grpSpPr>
          <a:xfrm>
            <a:off x="3359666" y="3892359"/>
            <a:ext cx="1736972" cy="599381"/>
            <a:chOff x="3204969" y="3834996"/>
            <a:chExt cx="1703068" cy="587682"/>
          </a:xfrm>
        </p:grpSpPr>
        <p:sp>
          <p:nvSpPr>
            <p:cNvPr id="221" name="Rectangle: Rounded Corners 220">
              <a:extLst>
                <a:ext uri="{FF2B5EF4-FFF2-40B4-BE49-F238E27FC236}">
                  <a16:creationId xmlns:a16="http://schemas.microsoft.com/office/drawing/2014/main" id="{A1B6120E-C60E-4985-842B-6B3514DC1ACE}"/>
                </a:ext>
              </a:extLst>
            </p:cNvPr>
            <p:cNvSpPr/>
            <p:nvPr/>
          </p:nvSpPr>
          <p:spPr bwMode="auto">
            <a:xfrm>
              <a:off x="3204969" y="3834996"/>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222" name="Rectangle: Rounded Corners 221">
              <a:extLst>
                <a:ext uri="{FF2B5EF4-FFF2-40B4-BE49-F238E27FC236}">
                  <a16:creationId xmlns:a16="http://schemas.microsoft.com/office/drawing/2014/main" id="{69CE98B0-C041-440E-A549-C529AC84623E}"/>
                </a:ext>
              </a:extLst>
            </p:cNvPr>
            <p:cNvSpPr/>
            <p:nvPr/>
          </p:nvSpPr>
          <p:spPr bwMode="auto">
            <a:xfrm>
              <a:off x="3240928" y="3879453"/>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223" name="Rectangle: Rounded Corners 222">
              <a:extLst>
                <a:ext uri="{FF2B5EF4-FFF2-40B4-BE49-F238E27FC236}">
                  <a16:creationId xmlns:a16="http://schemas.microsoft.com/office/drawing/2014/main" id="{B03415A0-2664-42EA-AE70-AF3C3DEE6800}"/>
                </a:ext>
              </a:extLst>
            </p:cNvPr>
            <p:cNvSpPr/>
            <p:nvPr/>
          </p:nvSpPr>
          <p:spPr bwMode="auto">
            <a:xfrm>
              <a:off x="3276887" y="3923910"/>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r>
                <a:rPr lang="en-US" sz="1200" kern="0">
                  <a:solidFill>
                    <a:schemeClr val="bg1"/>
                  </a:solidFill>
                  <a:latin typeface="+mj-lt"/>
                </a:rPr>
                <a:t>Web Access</a:t>
              </a:r>
            </a:p>
          </p:txBody>
        </p:sp>
        <p:sp>
          <p:nvSpPr>
            <p:cNvPr id="226" name="globe_2" title="Icon of a sphere made of lines">
              <a:extLst>
                <a:ext uri="{FF2B5EF4-FFF2-40B4-BE49-F238E27FC236}">
                  <a16:creationId xmlns:a16="http://schemas.microsoft.com/office/drawing/2014/main" id="{DDF92DFA-0203-409C-9259-550CC300A39A}"/>
                </a:ext>
              </a:extLst>
            </p:cNvPr>
            <p:cNvSpPr>
              <a:spLocks noChangeAspect="1" noEditPoints="1"/>
            </p:cNvSpPr>
            <p:nvPr/>
          </p:nvSpPr>
          <p:spPr bwMode="auto">
            <a:xfrm>
              <a:off x="4419468" y="4027324"/>
              <a:ext cx="296721" cy="296721"/>
            </a:xfrm>
            <a:custGeom>
              <a:avLst/>
              <a:gdLst>
                <a:gd name="T0" fmla="*/ 0 w 335"/>
                <a:gd name="T1" fmla="*/ 168 h 335"/>
                <a:gd name="T2" fmla="*/ 168 w 335"/>
                <a:gd name="T3" fmla="*/ 0 h 335"/>
                <a:gd name="T4" fmla="*/ 335 w 335"/>
                <a:gd name="T5" fmla="*/ 168 h 335"/>
                <a:gd name="T6" fmla="*/ 168 w 335"/>
                <a:gd name="T7" fmla="*/ 335 h 335"/>
                <a:gd name="T8" fmla="*/ 0 w 335"/>
                <a:gd name="T9" fmla="*/ 168 h 335"/>
                <a:gd name="T10" fmla="*/ 168 w 335"/>
                <a:gd name="T11" fmla="*/ 335 h 335"/>
                <a:gd name="T12" fmla="*/ 253 w 335"/>
                <a:gd name="T13" fmla="*/ 168 h 335"/>
                <a:gd name="T14" fmla="*/ 168 w 335"/>
                <a:gd name="T15" fmla="*/ 0 h 335"/>
                <a:gd name="T16" fmla="*/ 82 w 335"/>
                <a:gd name="T17" fmla="*/ 168 h 335"/>
                <a:gd name="T18" fmla="*/ 168 w 335"/>
                <a:gd name="T19" fmla="*/ 335 h 335"/>
                <a:gd name="T20" fmla="*/ 8 w 335"/>
                <a:gd name="T21" fmla="*/ 116 h 335"/>
                <a:gd name="T22" fmla="*/ 327 w 335"/>
                <a:gd name="T23" fmla="*/ 116 h 335"/>
                <a:gd name="T24" fmla="*/ 9 w 335"/>
                <a:gd name="T25" fmla="*/ 221 h 335"/>
                <a:gd name="T26" fmla="*/ 326 w 335"/>
                <a:gd name="T27" fmla="*/ 22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5" h="335">
                  <a:moveTo>
                    <a:pt x="0" y="168"/>
                  </a:moveTo>
                  <a:cubicBezTo>
                    <a:pt x="0" y="75"/>
                    <a:pt x="75" y="0"/>
                    <a:pt x="168" y="0"/>
                  </a:cubicBezTo>
                  <a:cubicBezTo>
                    <a:pt x="260" y="0"/>
                    <a:pt x="335" y="75"/>
                    <a:pt x="335" y="168"/>
                  </a:cubicBezTo>
                  <a:cubicBezTo>
                    <a:pt x="335" y="260"/>
                    <a:pt x="260" y="335"/>
                    <a:pt x="168" y="335"/>
                  </a:cubicBezTo>
                  <a:cubicBezTo>
                    <a:pt x="75" y="335"/>
                    <a:pt x="0" y="260"/>
                    <a:pt x="0" y="168"/>
                  </a:cubicBezTo>
                  <a:close/>
                  <a:moveTo>
                    <a:pt x="168" y="335"/>
                  </a:moveTo>
                  <a:cubicBezTo>
                    <a:pt x="215" y="335"/>
                    <a:pt x="253" y="260"/>
                    <a:pt x="253" y="168"/>
                  </a:cubicBezTo>
                  <a:cubicBezTo>
                    <a:pt x="253" y="75"/>
                    <a:pt x="215" y="0"/>
                    <a:pt x="168" y="0"/>
                  </a:cubicBezTo>
                  <a:cubicBezTo>
                    <a:pt x="120" y="0"/>
                    <a:pt x="82" y="75"/>
                    <a:pt x="82" y="168"/>
                  </a:cubicBezTo>
                  <a:cubicBezTo>
                    <a:pt x="82" y="260"/>
                    <a:pt x="120" y="335"/>
                    <a:pt x="168" y="335"/>
                  </a:cubicBezTo>
                  <a:close/>
                  <a:moveTo>
                    <a:pt x="8" y="116"/>
                  </a:moveTo>
                  <a:cubicBezTo>
                    <a:pt x="327" y="116"/>
                    <a:pt x="327" y="116"/>
                    <a:pt x="327" y="116"/>
                  </a:cubicBezTo>
                  <a:moveTo>
                    <a:pt x="9" y="221"/>
                  </a:moveTo>
                  <a:cubicBezTo>
                    <a:pt x="326" y="221"/>
                    <a:pt x="326" y="221"/>
                    <a:pt x="326" y="221"/>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chemeClr val="bg1"/>
                </a:solidFill>
                <a:effectLst/>
                <a:uLnTx/>
                <a:uFillTx/>
                <a:latin typeface="+mj-lt"/>
                <a:ea typeface="+mn-ea"/>
                <a:cs typeface="+mn-cs"/>
              </a:endParaRPr>
            </a:p>
          </p:txBody>
        </p:sp>
      </p:grpSp>
      <p:sp>
        <p:nvSpPr>
          <p:cNvPr id="232" name="Rectangle 231">
            <a:extLst>
              <a:ext uri="{FF2B5EF4-FFF2-40B4-BE49-F238E27FC236}">
                <a16:creationId xmlns:a16="http://schemas.microsoft.com/office/drawing/2014/main" id="{8CB2149B-4C63-40BF-9D93-62E6AAEDAA13}"/>
              </a:ext>
            </a:extLst>
          </p:cNvPr>
          <p:cNvSpPr/>
          <p:nvPr/>
        </p:nvSpPr>
        <p:spPr bwMode="auto">
          <a:xfrm>
            <a:off x="7725966" y="3492500"/>
            <a:ext cx="4184094" cy="2578100"/>
          </a:xfrm>
          <a:prstGeom prst="rect">
            <a:avLst/>
          </a:prstGeom>
          <a:solidFill>
            <a:schemeClr val="bg1"/>
          </a:solidFill>
          <a:ln w="10795" cap="flat" cmpd="sng" algn="ctr">
            <a:noFill/>
            <a:prstDash val="solid"/>
          </a:ln>
          <a:effectLst/>
        </p:spPr>
        <p:txBody>
          <a:bodyPr rot="0" spcFirstLastPara="0" vertOverflow="overflow" horzOverflow="overflow" vert="horz" wrap="square" lIns="559562" tIns="139891" rIns="0" bIns="47558" numCol="1" spcCol="0" rtlCol="0" fromWordArt="0" anchor="t" anchorCtr="0" forceAA="0" compatLnSpc="1">
            <a:prstTxWarp prst="textNoShape">
              <a:avLst/>
            </a:prstTxWarp>
            <a:noAutofit/>
          </a:bodyPr>
          <a:lstStyle/>
          <a:p>
            <a:pPr defTabSz="950846" fontAlgn="base">
              <a:spcBef>
                <a:spcPct val="0"/>
              </a:spcBef>
              <a:spcAft>
                <a:spcPct val="0"/>
              </a:spcAft>
            </a:pPr>
            <a:endParaRPr lang="en-US" sz="1400">
              <a:solidFill>
                <a:srgbClr val="505050"/>
              </a:solidFill>
              <a:latin typeface="Segoe Pro Semibold" panose="020B0702040504020203" pitchFamily="34" charset="0"/>
              <a:cs typeface="Segoe UI Light"/>
            </a:endParaRPr>
          </a:p>
        </p:txBody>
      </p:sp>
      <p:sp>
        <p:nvSpPr>
          <p:cNvPr id="233" name="Rectangle 232">
            <a:extLst>
              <a:ext uri="{FF2B5EF4-FFF2-40B4-BE49-F238E27FC236}">
                <a16:creationId xmlns:a16="http://schemas.microsoft.com/office/drawing/2014/main" id="{A086D7CE-4467-4394-8200-C2C374B6114A}"/>
              </a:ext>
            </a:extLst>
          </p:cNvPr>
          <p:cNvSpPr/>
          <p:nvPr/>
        </p:nvSpPr>
        <p:spPr>
          <a:xfrm>
            <a:off x="11024947" y="3687150"/>
            <a:ext cx="604697" cy="338554"/>
          </a:xfrm>
          <a:prstGeom prst="rect">
            <a:avLst/>
          </a:prstGeom>
        </p:spPr>
        <p:txBody>
          <a:bodyPr wrap="square" anchor="ctr">
            <a:spAutoFit/>
          </a:bodyPr>
          <a:lstStyle/>
          <a:p>
            <a:pPr marL="0" marR="0" lvl="0" indent="0" algn="r" defTabSz="878223"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effectLst/>
                <a:uLnTx/>
                <a:uFillTx/>
                <a:latin typeface="Segoe UI Semibold"/>
                <a:ea typeface="+mn-ea"/>
                <a:cs typeface="Segoe UI Light"/>
              </a:rPr>
              <a:t>VMs</a:t>
            </a:r>
          </a:p>
        </p:txBody>
      </p:sp>
      <p:sp>
        <p:nvSpPr>
          <p:cNvPr id="234" name="TextBox 233">
            <a:extLst>
              <a:ext uri="{FF2B5EF4-FFF2-40B4-BE49-F238E27FC236}">
                <a16:creationId xmlns:a16="http://schemas.microsoft.com/office/drawing/2014/main" id="{6E634510-B0BA-4278-9173-4B6BFB552F34}"/>
              </a:ext>
            </a:extLst>
          </p:cNvPr>
          <p:cNvSpPr txBox="1"/>
          <p:nvPr/>
        </p:nvSpPr>
        <p:spPr>
          <a:xfrm>
            <a:off x="8051536" y="3733317"/>
            <a:ext cx="1243471" cy="246221"/>
          </a:xfrm>
          <a:prstGeom prst="rect">
            <a:avLst/>
          </a:prstGeom>
          <a:noFill/>
        </p:spPr>
        <p:txBody>
          <a:bodyPr wrap="square" lIns="0" tIns="0" rIns="0" bIns="0" rtlCol="0">
            <a:spAutoFit/>
          </a:bodyPr>
          <a:lstStyle/>
          <a:p>
            <a:pPr marL="0" marR="0" lvl="0" indent="0" algn="l" defTabSz="932563"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effectLst/>
                <a:uLnTx/>
                <a:uFillTx/>
                <a:latin typeface="Segoe UI Semibold"/>
                <a:ea typeface="+mn-ea"/>
                <a:cs typeface="Segoe UI Light"/>
              </a:rPr>
              <a:t>Azure AD</a:t>
            </a:r>
          </a:p>
        </p:txBody>
      </p:sp>
      <p:grpSp>
        <p:nvGrpSpPr>
          <p:cNvPr id="235" name="Group 234">
            <a:extLst>
              <a:ext uri="{FF2B5EF4-FFF2-40B4-BE49-F238E27FC236}">
                <a16:creationId xmlns:a16="http://schemas.microsoft.com/office/drawing/2014/main" id="{FF837578-4C97-4F26-A0E4-25C2C5109F12}"/>
              </a:ext>
            </a:extLst>
          </p:cNvPr>
          <p:cNvGrpSpPr/>
          <p:nvPr/>
        </p:nvGrpSpPr>
        <p:grpSpPr>
          <a:xfrm>
            <a:off x="8012022" y="4075769"/>
            <a:ext cx="3610606" cy="599381"/>
            <a:chOff x="3385136" y="2542018"/>
            <a:chExt cx="3540131" cy="587682"/>
          </a:xfrm>
        </p:grpSpPr>
        <p:grpSp>
          <p:nvGrpSpPr>
            <p:cNvPr id="236" name="Group 235">
              <a:extLst>
                <a:ext uri="{FF2B5EF4-FFF2-40B4-BE49-F238E27FC236}">
                  <a16:creationId xmlns:a16="http://schemas.microsoft.com/office/drawing/2014/main" id="{E1E37CFB-C17C-4536-8002-ACC56A438A88}"/>
                </a:ext>
              </a:extLst>
            </p:cNvPr>
            <p:cNvGrpSpPr/>
            <p:nvPr/>
          </p:nvGrpSpPr>
          <p:grpSpPr>
            <a:xfrm>
              <a:off x="3385136" y="2542018"/>
              <a:ext cx="3468213" cy="498768"/>
              <a:chOff x="7703975" y="2542018"/>
              <a:chExt cx="3468213" cy="498768"/>
            </a:xfrm>
          </p:grpSpPr>
          <p:sp>
            <p:nvSpPr>
              <p:cNvPr id="243" name="Rectangle: Rounded Corners 242">
                <a:extLst>
                  <a:ext uri="{FF2B5EF4-FFF2-40B4-BE49-F238E27FC236}">
                    <a16:creationId xmlns:a16="http://schemas.microsoft.com/office/drawing/2014/main" id="{1E1DB067-DA68-4AF7-A036-655020389E7A}"/>
                  </a:ext>
                </a:extLst>
              </p:cNvPr>
              <p:cNvSpPr/>
              <p:nvPr/>
            </p:nvSpPr>
            <p:spPr bwMode="auto">
              <a:xfrm>
                <a:off x="7703975" y="2542018"/>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dirty="0">
                  <a:solidFill>
                    <a:schemeClr val="bg1"/>
                  </a:solidFill>
                  <a:latin typeface="+mj-lt"/>
                </a:endParaRPr>
              </a:p>
            </p:txBody>
          </p:sp>
          <p:sp>
            <p:nvSpPr>
              <p:cNvPr id="244" name="Rectangle: Rounded Corners 243">
                <a:extLst>
                  <a:ext uri="{FF2B5EF4-FFF2-40B4-BE49-F238E27FC236}">
                    <a16:creationId xmlns:a16="http://schemas.microsoft.com/office/drawing/2014/main" id="{FFE76CD3-1FC9-4CD1-9F76-B7208AD951B7}"/>
                  </a:ext>
                </a:extLst>
              </p:cNvPr>
              <p:cNvSpPr/>
              <p:nvPr/>
            </p:nvSpPr>
            <p:spPr bwMode="auto">
              <a:xfrm>
                <a:off x="9541038" y="2542018"/>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dirty="0">
                  <a:solidFill>
                    <a:schemeClr val="bg1"/>
                  </a:solidFill>
                  <a:latin typeface="+mj-lt"/>
                </a:endParaRPr>
              </a:p>
            </p:txBody>
          </p:sp>
        </p:grpSp>
        <p:grpSp>
          <p:nvGrpSpPr>
            <p:cNvPr id="237" name="Group 236">
              <a:extLst>
                <a:ext uri="{FF2B5EF4-FFF2-40B4-BE49-F238E27FC236}">
                  <a16:creationId xmlns:a16="http://schemas.microsoft.com/office/drawing/2014/main" id="{44D6BF12-2E0C-4289-97C5-18D5AE173438}"/>
                </a:ext>
              </a:extLst>
            </p:cNvPr>
            <p:cNvGrpSpPr/>
            <p:nvPr/>
          </p:nvGrpSpPr>
          <p:grpSpPr>
            <a:xfrm>
              <a:off x="3421094" y="2586475"/>
              <a:ext cx="3468214" cy="498768"/>
              <a:chOff x="7703974" y="2542018"/>
              <a:chExt cx="3468214" cy="498768"/>
            </a:xfrm>
          </p:grpSpPr>
          <p:sp>
            <p:nvSpPr>
              <p:cNvPr id="241" name="Rectangle: Rounded Corners 240">
                <a:extLst>
                  <a:ext uri="{FF2B5EF4-FFF2-40B4-BE49-F238E27FC236}">
                    <a16:creationId xmlns:a16="http://schemas.microsoft.com/office/drawing/2014/main" id="{943ABAFC-08CB-4644-B7A5-26574441E2C4}"/>
                  </a:ext>
                </a:extLst>
              </p:cNvPr>
              <p:cNvSpPr/>
              <p:nvPr/>
            </p:nvSpPr>
            <p:spPr bwMode="auto">
              <a:xfrm>
                <a:off x="7703974" y="2542018"/>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242" name="Rectangle: Rounded Corners 241">
                <a:extLst>
                  <a:ext uri="{FF2B5EF4-FFF2-40B4-BE49-F238E27FC236}">
                    <a16:creationId xmlns:a16="http://schemas.microsoft.com/office/drawing/2014/main" id="{2C065587-F90E-442C-843D-D12E65431C05}"/>
                  </a:ext>
                </a:extLst>
              </p:cNvPr>
              <p:cNvSpPr/>
              <p:nvPr/>
            </p:nvSpPr>
            <p:spPr bwMode="auto">
              <a:xfrm>
                <a:off x="9541038" y="2542018"/>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grpSp>
        <p:grpSp>
          <p:nvGrpSpPr>
            <p:cNvPr id="238" name="Group 237">
              <a:extLst>
                <a:ext uri="{FF2B5EF4-FFF2-40B4-BE49-F238E27FC236}">
                  <a16:creationId xmlns:a16="http://schemas.microsoft.com/office/drawing/2014/main" id="{C1D92025-4AE0-414C-84E3-8D17F8302A4A}"/>
                </a:ext>
              </a:extLst>
            </p:cNvPr>
            <p:cNvGrpSpPr/>
            <p:nvPr/>
          </p:nvGrpSpPr>
          <p:grpSpPr>
            <a:xfrm>
              <a:off x="3457053" y="2630932"/>
              <a:ext cx="3468214" cy="498768"/>
              <a:chOff x="7703974" y="2542018"/>
              <a:chExt cx="3468214" cy="498768"/>
            </a:xfrm>
          </p:grpSpPr>
          <p:sp>
            <p:nvSpPr>
              <p:cNvPr id="239" name="Rectangle: Rounded Corners 238">
                <a:extLst>
                  <a:ext uri="{FF2B5EF4-FFF2-40B4-BE49-F238E27FC236}">
                    <a16:creationId xmlns:a16="http://schemas.microsoft.com/office/drawing/2014/main" id="{4E9728E8-7C0B-43B4-95AB-9BAAEE7AF7C8}"/>
                  </a:ext>
                </a:extLst>
              </p:cNvPr>
              <p:cNvSpPr/>
              <p:nvPr/>
            </p:nvSpPr>
            <p:spPr bwMode="auto">
              <a:xfrm>
                <a:off x="7703974" y="2542018"/>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200" b="0" i="0" u="none" strike="noStrike" kern="0" cap="none" spc="0" normalizeH="0" baseline="0" noProof="0" dirty="0">
                    <a:ln>
                      <a:noFill/>
                    </a:ln>
                    <a:solidFill>
                      <a:schemeClr val="bg1"/>
                    </a:solidFill>
                    <a:effectLst/>
                    <a:uLnTx/>
                    <a:uFillTx/>
                    <a:latin typeface="+mj-lt"/>
                    <a:ea typeface="+mn-ea"/>
                    <a:cs typeface="+mn-cs"/>
                  </a:rPr>
                  <a:t>Desktops</a:t>
                </a:r>
              </a:p>
            </p:txBody>
          </p:sp>
          <p:sp>
            <p:nvSpPr>
              <p:cNvPr id="240" name="Rectangle: Rounded Corners 239">
                <a:extLst>
                  <a:ext uri="{FF2B5EF4-FFF2-40B4-BE49-F238E27FC236}">
                    <a16:creationId xmlns:a16="http://schemas.microsoft.com/office/drawing/2014/main" id="{4A67D700-CC25-4FA4-9BE9-65BD2490DF55}"/>
                  </a:ext>
                </a:extLst>
              </p:cNvPr>
              <p:cNvSpPr/>
              <p:nvPr/>
            </p:nvSpPr>
            <p:spPr bwMode="auto">
              <a:xfrm>
                <a:off x="9541038" y="2542018"/>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200" b="0" i="0" u="none" strike="noStrike" kern="0" cap="none" spc="0" normalizeH="0" baseline="0" noProof="0">
                    <a:ln>
                      <a:noFill/>
                    </a:ln>
                    <a:solidFill>
                      <a:schemeClr val="bg1"/>
                    </a:solidFill>
                    <a:effectLst/>
                    <a:uLnTx/>
                    <a:uFillTx/>
                    <a:latin typeface="+mj-lt"/>
                    <a:ea typeface="+mn-ea"/>
                    <a:cs typeface="+mn-cs"/>
                  </a:rPr>
                  <a:t>Apps</a:t>
                </a:r>
              </a:p>
            </p:txBody>
          </p:sp>
        </p:grpSp>
      </p:grpSp>
      <p:sp>
        <p:nvSpPr>
          <p:cNvPr id="245" name="desktop" title="a desktop PC">
            <a:extLst>
              <a:ext uri="{FF2B5EF4-FFF2-40B4-BE49-F238E27FC236}">
                <a16:creationId xmlns:a16="http://schemas.microsoft.com/office/drawing/2014/main" id="{1053803F-7C1D-4697-97DB-0CC059E559E6}"/>
              </a:ext>
            </a:extLst>
          </p:cNvPr>
          <p:cNvSpPr>
            <a:spLocks noChangeAspect="1" noEditPoints="1"/>
          </p:cNvSpPr>
          <p:nvPr/>
        </p:nvSpPr>
        <p:spPr bwMode="auto">
          <a:xfrm>
            <a:off x="9185015" y="4267802"/>
            <a:ext cx="297797" cy="292935"/>
          </a:xfrm>
          <a:custGeom>
            <a:avLst/>
            <a:gdLst>
              <a:gd name="T0" fmla="*/ 245 w 245"/>
              <a:gd name="T1" fmla="*/ 67 h 241"/>
              <a:gd name="T2" fmla="*/ 245 w 245"/>
              <a:gd name="T3" fmla="*/ 138 h 241"/>
              <a:gd name="T4" fmla="*/ 0 w 245"/>
              <a:gd name="T5" fmla="*/ 138 h 241"/>
              <a:gd name="T6" fmla="*/ 0 w 245"/>
              <a:gd name="T7" fmla="*/ 0 h 241"/>
              <a:gd name="T8" fmla="*/ 245 w 245"/>
              <a:gd name="T9" fmla="*/ 0 h 241"/>
              <a:gd name="T10" fmla="*/ 245 w 245"/>
              <a:gd name="T11" fmla="*/ 67 h 241"/>
              <a:gd name="T12" fmla="*/ 224 w 245"/>
              <a:gd name="T13" fmla="*/ 222 h 241"/>
              <a:gd name="T14" fmla="*/ 212 w 245"/>
              <a:gd name="T15" fmla="*/ 204 h 241"/>
              <a:gd name="T16" fmla="*/ 33 w 245"/>
              <a:gd name="T17" fmla="*/ 204 h 241"/>
              <a:gd name="T18" fmla="*/ 7 w 245"/>
              <a:gd name="T19" fmla="*/ 241 h 241"/>
              <a:gd name="T20" fmla="*/ 238 w 245"/>
              <a:gd name="T21" fmla="*/ 241 h 241"/>
              <a:gd name="T22" fmla="*/ 224 w 245"/>
              <a:gd name="T23" fmla="*/ 222 h 241"/>
              <a:gd name="T24" fmla="*/ 79 w 245"/>
              <a:gd name="T25" fmla="*/ 172 h 241"/>
              <a:gd name="T26" fmla="*/ 165 w 245"/>
              <a:gd name="T27" fmla="*/ 172 h 241"/>
              <a:gd name="T28" fmla="*/ 123 w 245"/>
              <a:gd name="T29" fmla="*/ 139 h 241"/>
              <a:gd name="T30" fmla="*/ 123 w 245"/>
              <a:gd name="T31" fmla="*/ 17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5" h="241">
                <a:moveTo>
                  <a:pt x="245" y="67"/>
                </a:moveTo>
                <a:lnTo>
                  <a:pt x="245" y="138"/>
                </a:lnTo>
                <a:lnTo>
                  <a:pt x="0" y="138"/>
                </a:lnTo>
                <a:lnTo>
                  <a:pt x="0" y="0"/>
                </a:lnTo>
                <a:lnTo>
                  <a:pt x="245" y="0"/>
                </a:lnTo>
                <a:lnTo>
                  <a:pt x="245" y="67"/>
                </a:lnTo>
                <a:moveTo>
                  <a:pt x="224" y="222"/>
                </a:moveTo>
                <a:lnTo>
                  <a:pt x="212" y="204"/>
                </a:lnTo>
                <a:lnTo>
                  <a:pt x="33" y="204"/>
                </a:lnTo>
                <a:lnTo>
                  <a:pt x="7" y="241"/>
                </a:lnTo>
                <a:lnTo>
                  <a:pt x="238" y="241"/>
                </a:lnTo>
                <a:lnTo>
                  <a:pt x="224" y="222"/>
                </a:lnTo>
                <a:moveTo>
                  <a:pt x="79" y="172"/>
                </a:moveTo>
                <a:lnTo>
                  <a:pt x="165" y="172"/>
                </a:lnTo>
                <a:moveTo>
                  <a:pt x="123" y="139"/>
                </a:moveTo>
                <a:lnTo>
                  <a:pt x="123" y="171"/>
                </a:ln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46" name="GenericApp_EB3B" title="Icon of an app window">
            <a:extLst>
              <a:ext uri="{FF2B5EF4-FFF2-40B4-BE49-F238E27FC236}">
                <a16:creationId xmlns:a16="http://schemas.microsoft.com/office/drawing/2014/main" id="{2746ADF2-24B0-4070-96E0-EBCD4260DDDC}"/>
              </a:ext>
            </a:extLst>
          </p:cNvPr>
          <p:cNvSpPr>
            <a:spLocks noChangeAspect="1" noEditPoints="1"/>
          </p:cNvSpPr>
          <p:nvPr/>
        </p:nvSpPr>
        <p:spPr bwMode="auto">
          <a:xfrm>
            <a:off x="10977852" y="4277799"/>
            <a:ext cx="357365" cy="286005"/>
          </a:xfrm>
          <a:custGeom>
            <a:avLst/>
            <a:gdLst>
              <a:gd name="T0" fmla="*/ 5088 w 5088"/>
              <a:gd name="T1" fmla="*/ 4072 h 4072"/>
              <a:gd name="T2" fmla="*/ 0 w 5088"/>
              <a:gd name="T3" fmla="*/ 4072 h 4072"/>
              <a:gd name="T4" fmla="*/ 0 w 5088"/>
              <a:gd name="T5" fmla="*/ 0 h 4072"/>
              <a:gd name="T6" fmla="*/ 5088 w 5088"/>
              <a:gd name="T7" fmla="*/ 0 h 4072"/>
              <a:gd name="T8" fmla="*/ 5088 w 5088"/>
              <a:gd name="T9" fmla="*/ 4072 h 4072"/>
              <a:gd name="T10" fmla="*/ 0 w 5088"/>
              <a:gd name="T11" fmla="*/ 1018 h 4072"/>
              <a:gd name="T12" fmla="*/ 5004 w 5088"/>
              <a:gd name="T13" fmla="*/ 1018 h 4072"/>
              <a:gd name="T14" fmla="*/ 2035 w 5088"/>
              <a:gd name="T15" fmla="*/ 1697 h 4072"/>
              <a:gd name="T16" fmla="*/ 678 w 5088"/>
              <a:gd name="T17" fmla="*/ 1697 h 4072"/>
              <a:gd name="T18" fmla="*/ 678 w 5088"/>
              <a:gd name="T19" fmla="*/ 3393 h 4072"/>
              <a:gd name="T20" fmla="*/ 2035 w 5088"/>
              <a:gd name="T21" fmla="*/ 3393 h 4072"/>
              <a:gd name="T22" fmla="*/ 2035 w 5088"/>
              <a:gd name="T23" fmla="*/ 1697 h 4072"/>
              <a:gd name="T24" fmla="*/ 2544 w 5088"/>
              <a:gd name="T25" fmla="*/ 1697 h 4072"/>
              <a:gd name="T26" fmla="*/ 3561 w 5088"/>
              <a:gd name="T27" fmla="*/ 1697 h 4072"/>
              <a:gd name="T28" fmla="*/ 2544 w 5088"/>
              <a:gd name="T29" fmla="*/ 2375 h 4072"/>
              <a:gd name="T30" fmla="*/ 3561 w 5088"/>
              <a:gd name="T31" fmla="*/ 2375 h 4072"/>
              <a:gd name="T32" fmla="*/ 2544 w 5088"/>
              <a:gd name="T33" fmla="*/ 3054 h 4072"/>
              <a:gd name="T34" fmla="*/ 3222 w 5088"/>
              <a:gd name="T35" fmla="*/ 3054 h 4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88" h="4072">
                <a:moveTo>
                  <a:pt x="5088" y="4072"/>
                </a:moveTo>
                <a:lnTo>
                  <a:pt x="0" y="4072"/>
                </a:lnTo>
                <a:lnTo>
                  <a:pt x="0" y="0"/>
                </a:lnTo>
                <a:lnTo>
                  <a:pt x="5088" y="0"/>
                </a:lnTo>
                <a:lnTo>
                  <a:pt x="5088" y="4072"/>
                </a:lnTo>
                <a:moveTo>
                  <a:pt x="0" y="1018"/>
                </a:moveTo>
                <a:lnTo>
                  <a:pt x="5004" y="1018"/>
                </a:lnTo>
                <a:moveTo>
                  <a:pt x="2035" y="1697"/>
                </a:moveTo>
                <a:lnTo>
                  <a:pt x="678" y="1697"/>
                </a:lnTo>
                <a:lnTo>
                  <a:pt x="678" y="3393"/>
                </a:lnTo>
                <a:lnTo>
                  <a:pt x="2035" y="3393"/>
                </a:lnTo>
                <a:lnTo>
                  <a:pt x="2035" y="1697"/>
                </a:lnTo>
                <a:moveTo>
                  <a:pt x="2544" y="1697"/>
                </a:moveTo>
                <a:lnTo>
                  <a:pt x="3561" y="1697"/>
                </a:lnTo>
                <a:moveTo>
                  <a:pt x="2544" y="2375"/>
                </a:moveTo>
                <a:lnTo>
                  <a:pt x="3561" y="2375"/>
                </a:lnTo>
                <a:moveTo>
                  <a:pt x="2544" y="3054"/>
                </a:moveTo>
                <a:lnTo>
                  <a:pt x="3222" y="3054"/>
                </a:ln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47" name="Oval 246">
            <a:extLst>
              <a:ext uri="{FF2B5EF4-FFF2-40B4-BE49-F238E27FC236}">
                <a16:creationId xmlns:a16="http://schemas.microsoft.com/office/drawing/2014/main" id="{26DF660D-3237-4D42-B166-EB65F9F36582}"/>
              </a:ext>
            </a:extLst>
          </p:cNvPr>
          <p:cNvSpPr/>
          <p:nvPr/>
        </p:nvSpPr>
        <p:spPr bwMode="auto">
          <a:xfrm>
            <a:off x="9555100" y="4208950"/>
            <a:ext cx="152066" cy="152066"/>
          </a:xfrm>
          <a:prstGeom prst="ellipse">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700" b="1" i="0" u="none" strike="noStrike" kern="1200" cap="none" spc="0" normalizeH="0" baseline="0" noProof="0">
                <a:ln>
                  <a:noFill/>
                </a:ln>
                <a:solidFill>
                  <a:srgbClr val="0078D4"/>
                </a:solidFill>
                <a:effectLst/>
                <a:uLnTx/>
                <a:uFillTx/>
                <a:latin typeface="Segoe UI"/>
                <a:ea typeface="+mn-ea"/>
                <a:cs typeface="+mn-cs"/>
              </a:rPr>
              <a:t>A</a:t>
            </a:r>
          </a:p>
        </p:txBody>
      </p:sp>
      <p:grpSp>
        <p:nvGrpSpPr>
          <p:cNvPr id="248" name="Group 247">
            <a:extLst>
              <a:ext uri="{FF2B5EF4-FFF2-40B4-BE49-F238E27FC236}">
                <a16:creationId xmlns:a16="http://schemas.microsoft.com/office/drawing/2014/main" id="{CAC60E2E-7478-44BA-929B-F1AC0215101F}"/>
              </a:ext>
            </a:extLst>
          </p:cNvPr>
          <p:cNvGrpSpPr/>
          <p:nvPr/>
        </p:nvGrpSpPr>
        <p:grpSpPr>
          <a:xfrm>
            <a:off x="8006869" y="5154400"/>
            <a:ext cx="3615758" cy="599382"/>
            <a:chOff x="7648458" y="5258366"/>
            <a:chExt cx="3545183" cy="587682"/>
          </a:xfrm>
        </p:grpSpPr>
        <p:grpSp>
          <p:nvGrpSpPr>
            <p:cNvPr id="249" name="Group 248">
              <a:extLst>
                <a:ext uri="{FF2B5EF4-FFF2-40B4-BE49-F238E27FC236}">
                  <a16:creationId xmlns:a16="http://schemas.microsoft.com/office/drawing/2014/main" id="{B3AFD439-6206-4244-B676-6F6C947F3957}"/>
                </a:ext>
              </a:extLst>
            </p:cNvPr>
            <p:cNvGrpSpPr/>
            <p:nvPr/>
          </p:nvGrpSpPr>
          <p:grpSpPr>
            <a:xfrm>
              <a:off x="7648458" y="5258366"/>
              <a:ext cx="3545183" cy="587682"/>
              <a:chOff x="3380084" y="2542018"/>
              <a:chExt cx="3545183" cy="587682"/>
            </a:xfrm>
          </p:grpSpPr>
          <p:grpSp>
            <p:nvGrpSpPr>
              <p:cNvPr id="256" name="Group 255">
                <a:extLst>
                  <a:ext uri="{FF2B5EF4-FFF2-40B4-BE49-F238E27FC236}">
                    <a16:creationId xmlns:a16="http://schemas.microsoft.com/office/drawing/2014/main" id="{B7E0FD57-ABD3-4FFA-9157-EFFFA70DA242}"/>
                  </a:ext>
                </a:extLst>
              </p:cNvPr>
              <p:cNvGrpSpPr/>
              <p:nvPr/>
            </p:nvGrpSpPr>
            <p:grpSpPr>
              <a:xfrm>
                <a:off x="3380084" y="2542018"/>
                <a:ext cx="3473265" cy="498768"/>
                <a:chOff x="7698923" y="2542018"/>
                <a:chExt cx="3473265" cy="498768"/>
              </a:xfrm>
            </p:grpSpPr>
            <p:sp>
              <p:nvSpPr>
                <p:cNvPr id="301" name="Rectangle: Rounded Corners 300">
                  <a:extLst>
                    <a:ext uri="{FF2B5EF4-FFF2-40B4-BE49-F238E27FC236}">
                      <a16:creationId xmlns:a16="http://schemas.microsoft.com/office/drawing/2014/main" id="{F4083448-11EE-4BF0-9830-2D6AE39C0016}"/>
                    </a:ext>
                  </a:extLst>
                </p:cNvPr>
                <p:cNvSpPr/>
                <p:nvPr/>
              </p:nvSpPr>
              <p:spPr bwMode="auto">
                <a:xfrm>
                  <a:off x="7698923" y="2542018"/>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310" name="Rectangle: Rounded Corners 309">
                  <a:extLst>
                    <a:ext uri="{FF2B5EF4-FFF2-40B4-BE49-F238E27FC236}">
                      <a16:creationId xmlns:a16="http://schemas.microsoft.com/office/drawing/2014/main" id="{17CF2F43-77EA-4D8E-984B-65A4D9CDBEAA}"/>
                    </a:ext>
                  </a:extLst>
                </p:cNvPr>
                <p:cNvSpPr/>
                <p:nvPr/>
              </p:nvSpPr>
              <p:spPr bwMode="auto">
                <a:xfrm>
                  <a:off x="9541038" y="2542018"/>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grpSp>
          <p:grpSp>
            <p:nvGrpSpPr>
              <p:cNvPr id="257" name="Group 256">
                <a:extLst>
                  <a:ext uri="{FF2B5EF4-FFF2-40B4-BE49-F238E27FC236}">
                    <a16:creationId xmlns:a16="http://schemas.microsoft.com/office/drawing/2014/main" id="{B9AB599B-B5DB-4CC4-84B1-14D292591CAE}"/>
                  </a:ext>
                </a:extLst>
              </p:cNvPr>
              <p:cNvGrpSpPr/>
              <p:nvPr/>
            </p:nvGrpSpPr>
            <p:grpSpPr>
              <a:xfrm>
                <a:off x="3416043" y="2586475"/>
                <a:ext cx="3473265" cy="498768"/>
                <a:chOff x="7698923" y="2542018"/>
                <a:chExt cx="3473265" cy="498768"/>
              </a:xfrm>
            </p:grpSpPr>
            <p:sp>
              <p:nvSpPr>
                <p:cNvPr id="261" name="Rectangle: Rounded Corners 260">
                  <a:extLst>
                    <a:ext uri="{FF2B5EF4-FFF2-40B4-BE49-F238E27FC236}">
                      <a16:creationId xmlns:a16="http://schemas.microsoft.com/office/drawing/2014/main" id="{F9230B6A-B89C-4E04-903E-F2597F21486F}"/>
                    </a:ext>
                  </a:extLst>
                </p:cNvPr>
                <p:cNvSpPr/>
                <p:nvPr/>
              </p:nvSpPr>
              <p:spPr bwMode="auto">
                <a:xfrm>
                  <a:off x="7698923" y="2542018"/>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300" name="Rectangle: Rounded Corners 299">
                  <a:extLst>
                    <a:ext uri="{FF2B5EF4-FFF2-40B4-BE49-F238E27FC236}">
                      <a16:creationId xmlns:a16="http://schemas.microsoft.com/office/drawing/2014/main" id="{D79E62FA-CA38-4790-902F-DBD2ADBBAFCF}"/>
                    </a:ext>
                  </a:extLst>
                </p:cNvPr>
                <p:cNvSpPr/>
                <p:nvPr/>
              </p:nvSpPr>
              <p:spPr bwMode="auto">
                <a:xfrm>
                  <a:off x="9541038" y="2542018"/>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dirty="0">
                    <a:solidFill>
                      <a:schemeClr val="bg1"/>
                    </a:solidFill>
                    <a:latin typeface="+mj-lt"/>
                  </a:endParaRPr>
                </a:p>
              </p:txBody>
            </p:sp>
          </p:grpSp>
          <p:grpSp>
            <p:nvGrpSpPr>
              <p:cNvPr id="258" name="Group 257">
                <a:extLst>
                  <a:ext uri="{FF2B5EF4-FFF2-40B4-BE49-F238E27FC236}">
                    <a16:creationId xmlns:a16="http://schemas.microsoft.com/office/drawing/2014/main" id="{7D872D75-2C96-4BFC-A5B1-D646D02F17EF}"/>
                  </a:ext>
                </a:extLst>
              </p:cNvPr>
              <p:cNvGrpSpPr/>
              <p:nvPr/>
            </p:nvGrpSpPr>
            <p:grpSpPr>
              <a:xfrm>
                <a:off x="3452002" y="2630932"/>
                <a:ext cx="3473265" cy="498768"/>
                <a:chOff x="7698923" y="2542018"/>
                <a:chExt cx="3473265" cy="498768"/>
              </a:xfrm>
            </p:grpSpPr>
            <p:sp>
              <p:nvSpPr>
                <p:cNvPr id="259" name="Rectangle: Rounded Corners 258">
                  <a:extLst>
                    <a:ext uri="{FF2B5EF4-FFF2-40B4-BE49-F238E27FC236}">
                      <a16:creationId xmlns:a16="http://schemas.microsoft.com/office/drawing/2014/main" id="{25687905-0851-4C98-86BF-DDF59F46C836}"/>
                    </a:ext>
                  </a:extLst>
                </p:cNvPr>
                <p:cNvSpPr/>
                <p:nvPr/>
              </p:nvSpPr>
              <p:spPr bwMode="auto">
                <a:xfrm>
                  <a:off x="7698923" y="2542018"/>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200" b="0" i="0" u="none" strike="noStrike" kern="0" cap="none" spc="0" normalizeH="0" baseline="0" noProof="0" dirty="0">
                      <a:ln>
                        <a:noFill/>
                      </a:ln>
                      <a:solidFill>
                        <a:schemeClr val="bg1"/>
                      </a:solidFill>
                      <a:effectLst/>
                      <a:uLnTx/>
                      <a:uFillTx/>
                      <a:latin typeface="+mj-lt"/>
                      <a:ea typeface="+mn-ea"/>
                      <a:cs typeface="+mn-cs"/>
                    </a:rPr>
                    <a:t>Active </a:t>
                  </a:r>
                </a:p>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200" b="0" i="0" u="none" strike="noStrike" kern="0" cap="none" spc="0" normalizeH="0" baseline="0" noProof="0" dirty="0">
                      <a:ln>
                        <a:noFill/>
                      </a:ln>
                      <a:solidFill>
                        <a:schemeClr val="bg1"/>
                      </a:solidFill>
                      <a:effectLst/>
                      <a:uLnTx/>
                      <a:uFillTx/>
                      <a:latin typeface="+mj-lt"/>
                      <a:ea typeface="+mn-ea"/>
                      <a:cs typeface="+mn-cs"/>
                    </a:rPr>
                    <a:t>Directory</a:t>
                  </a:r>
                </a:p>
              </p:txBody>
            </p:sp>
            <p:sp>
              <p:nvSpPr>
                <p:cNvPr id="260" name="Rectangle: Rounded Corners 259">
                  <a:extLst>
                    <a:ext uri="{FF2B5EF4-FFF2-40B4-BE49-F238E27FC236}">
                      <a16:creationId xmlns:a16="http://schemas.microsoft.com/office/drawing/2014/main" id="{7CD9C7B7-881D-4FB3-A9B0-B5ADC0E972C1}"/>
                    </a:ext>
                  </a:extLst>
                </p:cNvPr>
                <p:cNvSpPr/>
                <p:nvPr/>
              </p:nvSpPr>
              <p:spPr bwMode="auto">
                <a:xfrm>
                  <a:off x="9541038" y="2542018"/>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200" b="0" i="0" u="none" strike="noStrike" kern="0" cap="none" spc="0" normalizeH="0" baseline="0" noProof="0">
                      <a:ln>
                        <a:noFill/>
                      </a:ln>
                      <a:solidFill>
                        <a:schemeClr val="bg1"/>
                      </a:solidFill>
                      <a:effectLst/>
                      <a:uLnTx/>
                      <a:uFillTx/>
                      <a:latin typeface="+mj-lt"/>
                      <a:ea typeface="+mn-ea"/>
                      <a:cs typeface="+mn-cs"/>
                    </a:rPr>
                    <a:t>User Profile</a:t>
                  </a:r>
                </a:p>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200" b="0" i="0" u="none" strike="noStrike" kern="0" cap="none" spc="0" normalizeH="0" baseline="0" noProof="0">
                      <a:ln>
                        <a:noFill/>
                      </a:ln>
                      <a:solidFill>
                        <a:schemeClr val="bg1"/>
                      </a:solidFill>
                      <a:effectLst/>
                      <a:uLnTx/>
                      <a:uFillTx/>
                      <a:latin typeface="+mj-lt"/>
                      <a:ea typeface="+mn-ea"/>
                      <a:cs typeface="+mn-cs"/>
                    </a:rPr>
                    <a:t>File Server</a:t>
                  </a:r>
                </a:p>
              </p:txBody>
            </p:sp>
          </p:grpSp>
        </p:grpSp>
        <p:grpSp>
          <p:nvGrpSpPr>
            <p:cNvPr id="250" name="Group 249">
              <a:extLst>
                <a:ext uri="{FF2B5EF4-FFF2-40B4-BE49-F238E27FC236}">
                  <a16:creationId xmlns:a16="http://schemas.microsoft.com/office/drawing/2014/main" id="{8FA43789-0853-4F52-A139-C5D3CBA34394}"/>
                </a:ext>
              </a:extLst>
            </p:cNvPr>
            <p:cNvGrpSpPr/>
            <p:nvPr/>
          </p:nvGrpSpPr>
          <p:grpSpPr>
            <a:xfrm>
              <a:off x="8883848" y="5390849"/>
              <a:ext cx="378819" cy="378819"/>
              <a:chOff x="5564125" y="2107972"/>
              <a:chExt cx="501718" cy="501718"/>
            </a:xfrm>
          </p:grpSpPr>
          <p:sp>
            <p:nvSpPr>
              <p:cNvPr id="254" name="Diamond 253">
                <a:extLst>
                  <a:ext uri="{FF2B5EF4-FFF2-40B4-BE49-F238E27FC236}">
                    <a16:creationId xmlns:a16="http://schemas.microsoft.com/office/drawing/2014/main" id="{DF131B99-E048-4E76-AAA1-497E8B8DA049}"/>
                  </a:ext>
                </a:extLst>
              </p:cNvPr>
              <p:cNvSpPr/>
              <p:nvPr/>
            </p:nvSpPr>
            <p:spPr bwMode="auto">
              <a:xfrm>
                <a:off x="5614884" y="2192038"/>
                <a:ext cx="418055" cy="395723"/>
              </a:xfrm>
              <a:prstGeom prst="diamond">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err="1">
                  <a:ln>
                    <a:noFill/>
                  </a:ln>
                  <a:solidFill>
                    <a:schemeClr val="bg1"/>
                  </a:solidFill>
                  <a:effectLst/>
                  <a:uLnTx/>
                  <a:uFillTx/>
                  <a:latin typeface="+mj-lt"/>
                  <a:ea typeface="Segoe UI" pitchFamily="34" charset="0"/>
                  <a:cs typeface="Segoe UI" pitchFamily="34" charset="0"/>
                </a:endParaRPr>
              </a:p>
            </p:txBody>
          </p:sp>
          <p:pic>
            <p:nvPicPr>
              <p:cNvPr id="255" name="Graphic 254">
                <a:extLst>
                  <a:ext uri="{FF2B5EF4-FFF2-40B4-BE49-F238E27FC236}">
                    <a16:creationId xmlns:a16="http://schemas.microsoft.com/office/drawing/2014/main" id="{09B82DDA-6F7D-445D-9F47-3ED43F738899}"/>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5564125" y="2107972"/>
                <a:ext cx="501718" cy="501718"/>
              </a:xfrm>
              <a:prstGeom prst="rect">
                <a:avLst/>
              </a:prstGeom>
            </p:spPr>
          </p:pic>
        </p:grpSp>
        <p:grpSp>
          <p:nvGrpSpPr>
            <p:cNvPr id="251" name="Group 250">
              <a:extLst>
                <a:ext uri="{FF2B5EF4-FFF2-40B4-BE49-F238E27FC236}">
                  <a16:creationId xmlns:a16="http://schemas.microsoft.com/office/drawing/2014/main" id="{2AA07E87-36AA-4F45-BC46-B06A073475E7}"/>
                </a:ext>
              </a:extLst>
            </p:cNvPr>
            <p:cNvGrpSpPr/>
            <p:nvPr/>
          </p:nvGrpSpPr>
          <p:grpSpPr>
            <a:xfrm>
              <a:off x="10659519" y="5402721"/>
              <a:ext cx="396950" cy="355079"/>
              <a:chOff x="10723874" y="3514287"/>
              <a:chExt cx="396950" cy="355079"/>
            </a:xfrm>
          </p:grpSpPr>
          <p:sp>
            <p:nvSpPr>
              <p:cNvPr id="252" name="Hexagon 251">
                <a:extLst>
                  <a:ext uri="{FF2B5EF4-FFF2-40B4-BE49-F238E27FC236}">
                    <a16:creationId xmlns:a16="http://schemas.microsoft.com/office/drawing/2014/main" id="{AD57B30E-81ED-474D-A588-684E94AA676B}"/>
                  </a:ext>
                </a:extLst>
              </p:cNvPr>
              <p:cNvSpPr/>
              <p:nvPr/>
            </p:nvSpPr>
            <p:spPr>
              <a:xfrm>
                <a:off x="10723874" y="3514287"/>
                <a:ext cx="396950" cy="355079"/>
              </a:xfrm>
              <a:prstGeom prst="hexagon">
                <a:avLst>
                  <a:gd name="adj" fmla="val 30307"/>
                  <a:gd name="vf" fmla="val 11547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rtlCol="0" anchor="ctr"/>
              <a:lstStyle/>
              <a:p>
                <a:pPr marL="0" marR="0" lvl="0" indent="0" algn="ctr" defTabSz="932384"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chemeClr val="bg1"/>
                  </a:solidFill>
                  <a:effectLst/>
                  <a:uLnTx/>
                  <a:uFillTx/>
                  <a:latin typeface="+mj-lt"/>
                  <a:ea typeface="+mn-ea"/>
                  <a:cs typeface="+mn-cs"/>
                </a:endParaRPr>
              </a:p>
            </p:txBody>
          </p:sp>
          <p:pic>
            <p:nvPicPr>
              <p:cNvPr id="253" name="Picture 252">
                <a:extLst>
                  <a:ext uri="{FF2B5EF4-FFF2-40B4-BE49-F238E27FC236}">
                    <a16:creationId xmlns:a16="http://schemas.microsoft.com/office/drawing/2014/main" id="{BFA1B0E5-F59D-42CF-ABFF-1B4C037915A4}"/>
                  </a:ext>
                </a:extLst>
              </p:cNvPr>
              <p:cNvPicPr>
                <a:picLocks noChangeAspect="1"/>
              </p:cNvPicPr>
              <p:nvPr/>
            </p:nvPicPr>
            <p:blipFill>
              <a:blip r:embed="rId13" cstate="print">
                <a:clrChange>
                  <a:clrFrom>
                    <a:srgbClr val="000000"/>
                  </a:clrFrom>
                  <a:clrTo>
                    <a:srgbClr val="000000">
                      <a:alpha val="0"/>
                    </a:srgbClr>
                  </a:clrTo>
                </a:clrChange>
                <a:biLevel thresh="25000"/>
                <a:extLst>
                  <a:ext uri="{28A0092B-C50C-407E-A947-70E740481C1C}">
                    <a14:useLocalDpi xmlns:a14="http://schemas.microsoft.com/office/drawing/2010/main" val="0"/>
                  </a:ext>
                </a:extLst>
              </a:blip>
              <a:stretch>
                <a:fillRect/>
              </a:stretch>
            </p:blipFill>
            <p:spPr>
              <a:xfrm>
                <a:off x="10824538" y="3588834"/>
                <a:ext cx="195622" cy="205984"/>
              </a:xfrm>
              <a:prstGeom prst="rect">
                <a:avLst/>
              </a:prstGeom>
            </p:spPr>
          </p:pic>
        </p:grpSp>
      </p:grpSp>
      <p:sp>
        <p:nvSpPr>
          <p:cNvPr id="311" name="Oval 310">
            <a:extLst>
              <a:ext uri="{FF2B5EF4-FFF2-40B4-BE49-F238E27FC236}">
                <a16:creationId xmlns:a16="http://schemas.microsoft.com/office/drawing/2014/main" id="{9CD6F17C-9BA7-4B90-BAB2-230946A475A0}"/>
              </a:ext>
            </a:extLst>
          </p:cNvPr>
          <p:cNvSpPr/>
          <p:nvPr/>
        </p:nvSpPr>
        <p:spPr bwMode="auto">
          <a:xfrm>
            <a:off x="11430422" y="4208950"/>
            <a:ext cx="152066" cy="152066"/>
          </a:xfrm>
          <a:prstGeom prst="ellipse">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700" b="1" i="0" u="none" strike="noStrike" kern="1200" cap="none" spc="0" normalizeH="0" baseline="0" noProof="0" dirty="0">
                <a:ln>
                  <a:noFill/>
                </a:ln>
                <a:solidFill>
                  <a:srgbClr val="0078D4"/>
                </a:solidFill>
                <a:effectLst/>
                <a:uLnTx/>
                <a:uFillTx/>
                <a:latin typeface="Segoe UI"/>
                <a:ea typeface="+mn-ea"/>
                <a:cs typeface="+mn-cs"/>
              </a:rPr>
              <a:t>A</a:t>
            </a:r>
          </a:p>
        </p:txBody>
      </p:sp>
      <p:grpSp>
        <p:nvGrpSpPr>
          <p:cNvPr id="312" name="Group 311">
            <a:extLst>
              <a:ext uri="{FF2B5EF4-FFF2-40B4-BE49-F238E27FC236}">
                <a16:creationId xmlns:a16="http://schemas.microsoft.com/office/drawing/2014/main" id="{473B90A4-79FE-4202-8F42-7DF360215B63}"/>
              </a:ext>
            </a:extLst>
          </p:cNvPr>
          <p:cNvGrpSpPr/>
          <p:nvPr/>
        </p:nvGrpSpPr>
        <p:grpSpPr>
          <a:xfrm>
            <a:off x="7666374" y="3278985"/>
            <a:ext cx="386361" cy="386360"/>
            <a:chOff x="5564119" y="2081144"/>
            <a:chExt cx="501718" cy="501718"/>
          </a:xfrm>
        </p:grpSpPr>
        <p:sp>
          <p:nvSpPr>
            <p:cNvPr id="313" name="Diamond 312">
              <a:extLst>
                <a:ext uri="{FF2B5EF4-FFF2-40B4-BE49-F238E27FC236}">
                  <a16:creationId xmlns:a16="http://schemas.microsoft.com/office/drawing/2014/main" id="{00745780-2943-4899-847E-9A586F528231}"/>
                </a:ext>
              </a:extLst>
            </p:cNvPr>
            <p:cNvSpPr/>
            <p:nvPr/>
          </p:nvSpPr>
          <p:spPr bwMode="auto">
            <a:xfrm>
              <a:off x="5614884" y="2160973"/>
              <a:ext cx="418054" cy="395723"/>
            </a:xfrm>
            <a:prstGeom prst="diamond">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pic>
          <p:nvPicPr>
            <p:cNvPr id="314" name="Graphic 313">
              <a:extLst>
                <a:ext uri="{FF2B5EF4-FFF2-40B4-BE49-F238E27FC236}">
                  <a16:creationId xmlns:a16="http://schemas.microsoft.com/office/drawing/2014/main" id="{B56446EF-DAA7-4214-9A22-A6F888699B82}"/>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5564119" y="2081144"/>
              <a:ext cx="501718" cy="501718"/>
            </a:xfrm>
            <a:prstGeom prst="rect">
              <a:avLst/>
            </a:prstGeom>
          </p:spPr>
        </p:pic>
      </p:grpSp>
      <p:grpSp>
        <p:nvGrpSpPr>
          <p:cNvPr id="315" name="Group 314">
            <a:extLst>
              <a:ext uri="{FF2B5EF4-FFF2-40B4-BE49-F238E27FC236}">
                <a16:creationId xmlns:a16="http://schemas.microsoft.com/office/drawing/2014/main" id="{D6E2F2DE-E59A-4D45-955A-3BC3C70511BD}"/>
              </a:ext>
            </a:extLst>
          </p:cNvPr>
          <p:cNvGrpSpPr/>
          <p:nvPr/>
        </p:nvGrpSpPr>
        <p:grpSpPr>
          <a:xfrm>
            <a:off x="2476605" y="3336011"/>
            <a:ext cx="5099931" cy="699900"/>
            <a:chOff x="2417735" y="3359354"/>
            <a:chExt cx="5000387" cy="686239"/>
          </a:xfrm>
        </p:grpSpPr>
        <p:cxnSp>
          <p:nvCxnSpPr>
            <p:cNvPr id="316" name="Straight Arrow Connector 315">
              <a:extLst>
                <a:ext uri="{FF2B5EF4-FFF2-40B4-BE49-F238E27FC236}">
                  <a16:creationId xmlns:a16="http://schemas.microsoft.com/office/drawing/2014/main" id="{B82404E7-3355-4B9F-B446-8474C9C97892}"/>
                </a:ext>
              </a:extLst>
            </p:cNvPr>
            <p:cNvCxnSpPr>
              <a:cxnSpLocks/>
              <a:stCxn id="318" idx="6"/>
            </p:cNvCxnSpPr>
            <p:nvPr/>
          </p:nvCxnSpPr>
          <p:spPr>
            <a:xfrm flipV="1">
              <a:off x="3175393" y="3476350"/>
              <a:ext cx="4242729" cy="11197"/>
            </a:xfrm>
            <a:prstGeom prst="straightConnector1">
              <a:avLst/>
            </a:prstGeom>
            <a:ln w="22225">
              <a:solidFill>
                <a:schemeClr val="accent2"/>
              </a:solidFill>
              <a:headEnd type="none"/>
              <a:tailEnd type="arrow" w="lg" len="med"/>
            </a:ln>
            <a:effectLst/>
          </p:spPr>
          <p:style>
            <a:lnRef idx="1">
              <a:schemeClr val="accent1"/>
            </a:lnRef>
            <a:fillRef idx="0">
              <a:schemeClr val="accent1"/>
            </a:fillRef>
            <a:effectRef idx="0">
              <a:schemeClr val="accent1"/>
            </a:effectRef>
            <a:fontRef idx="minor">
              <a:schemeClr val="tx1"/>
            </a:fontRef>
          </p:style>
        </p:cxnSp>
        <p:cxnSp>
          <p:nvCxnSpPr>
            <p:cNvPr id="317" name="Straight Arrow Connector 316">
              <a:extLst>
                <a:ext uri="{FF2B5EF4-FFF2-40B4-BE49-F238E27FC236}">
                  <a16:creationId xmlns:a16="http://schemas.microsoft.com/office/drawing/2014/main" id="{719560AA-EDC0-4138-A4DB-95D0927B9ABA}"/>
                </a:ext>
              </a:extLst>
            </p:cNvPr>
            <p:cNvCxnSpPr>
              <a:cxnSpLocks/>
            </p:cNvCxnSpPr>
            <p:nvPr/>
          </p:nvCxnSpPr>
          <p:spPr>
            <a:xfrm flipH="1">
              <a:off x="2417735" y="3486547"/>
              <a:ext cx="632895" cy="559046"/>
            </a:xfrm>
            <a:prstGeom prst="straightConnector1">
              <a:avLst/>
            </a:prstGeom>
            <a:ln w="22225">
              <a:solidFill>
                <a:schemeClr val="accent2"/>
              </a:solidFill>
              <a:headEnd type="none"/>
              <a:tailEnd type="none" w="lg" len="med"/>
            </a:ln>
            <a:effectLst/>
          </p:spPr>
          <p:style>
            <a:lnRef idx="1">
              <a:schemeClr val="accent1"/>
            </a:lnRef>
            <a:fillRef idx="0">
              <a:schemeClr val="accent1"/>
            </a:fillRef>
            <a:effectRef idx="0">
              <a:schemeClr val="accent1"/>
            </a:effectRef>
            <a:fontRef idx="minor">
              <a:schemeClr val="tx1"/>
            </a:fontRef>
          </p:style>
        </p:cxnSp>
        <p:sp>
          <p:nvSpPr>
            <p:cNvPr id="318" name="Oval 317">
              <a:extLst>
                <a:ext uri="{FF2B5EF4-FFF2-40B4-BE49-F238E27FC236}">
                  <a16:creationId xmlns:a16="http://schemas.microsoft.com/office/drawing/2014/main" id="{0D662DCE-3359-4473-ADC1-F6FFBC28B828}"/>
                </a:ext>
              </a:extLst>
            </p:cNvPr>
            <p:cNvSpPr/>
            <p:nvPr/>
          </p:nvSpPr>
          <p:spPr bwMode="auto">
            <a:xfrm>
              <a:off x="2919008" y="3359354"/>
              <a:ext cx="256385" cy="256385"/>
            </a:xfrm>
            <a:prstGeom prst="ellipse">
              <a:avLst/>
            </a:prstGeom>
            <a:solidFill>
              <a:schemeClr val="accent2"/>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0" tIns="9326" rIns="0" bIns="0" numCol="1" spcCol="0" rtlCol="0" fromWordArt="0" anchor="t" anchorCtr="0" forceAA="0" compatLnSpc="1">
              <a:prstTxWarp prst="textNoShape">
                <a:avLst/>
              </a:prstTxWarp>
              <a:noAutofit/>
            </a:bodyPr>
            <a:lstStyle/>
            <a:p>
              <a:pPr algn="ctr" defTabSz="950846" fontAlgn="base">
                <a:spcBef>
                  <a:spcPct val="0"/>
                </a:spcBef>
                <a:spcAft>
                  <a:spcPct val="0"/>
                </a:spcAft>
                <a:defRPr/>
              </a:pPr>
              <a:r>
                <a:rPr lang="en-US" sz="1071" dirty="0">
                  <a:solidFill>
                    <a:srgbClr val="FFFFFF"/>
                  </a:solidFill>
                  <a:latin typeface="Segoe Pro Semibold" panose="020B0702040504020203" pitchFamily="34" charset="0"/>
                  <a:cs typeface="Segoe UI Light"/>
                </a:rPr>
                <a:t>1</a:t>
              </a:r>
            </a:p>
          </p:txBody>
        </p:sp>
      </p:grpSp>
      <p:sp>
        <p:nvSpPr>
          <p:cNvPr id="319" name="Rectangle: Rounded Corners 318">
            <a:extLst>
              <a:ext uri="{FF2B5EF4-FFF2-40B4-BE49-F238E27FC236}">
                <a16:creationId xmlns:a16="http://schemas.microsoft.com/office/drawing/2014/main" id="{84DEA4BB-3350-4EC8-B45F-0EFB464A50AC}"/>
              </a:ext>
            </a:extLst>
          </p:cNvPr>
          <p:cNvSpPr/>
          <p:nvPr/>
        </p:nvSpPr>
        <p:spPr bwMode="auto">
          <a:xfrm>
            <a:off x="5380767" y="5686948"/>
            <a:ext cx="1663622" cy="508697"/>
          </a:xfrm>
          <a:prstGeom prst="roundRect">
            <a:avLst/>
          </a:prstGeom>
          <a:noFill/>
          <a:ln w="10795" cap="flat" cmpd="sng" algn="ctr">
            <a:noFill/>
            <a:prstDash val="solid"/>
          </a:ln>
          <a:effectLst/>
        </p:spPr>
        <p:txBody>
          <a:bodyPr rot="0" spcFirstLastPara="0" vertOverflow="overflow" horzOverflow="overflow" vert="horz" wrap="square" lIns="4663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defRPr/>
            </a:pPr>
            <a:r>
              <a:rPr lang="en-US" sz="1224" kern="0">
                <a:solidFill>
                  <a:srgbClr val="FFFFFF"/>
                </a:solidFill>
                <a:latin typeface="Segoe UI Semibold"/>
              </a:rPr>
              <a:t>Azure SQL DB</a:t>
            </a:r>
          </a:p>
        </p:txBody>
      </p:sp>
      <p:pic>
        <p:nvPicPr>
          <p:cNvPr id="320" name="Picture 2">
            <a:extLst>
              <a:ext uri="{FF2B5EF4-FFF2-40B4-BE49-F238E27FC236}">
                <a16:creationId xmlns:a16="http://schemas.microsoft.com/office/drawing/2014/main" id="{78318633-86AA-41EA-8F17-224937A77BC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6478283" y="5694886"/>
            <a:ext cx="407571" cy="430642"/>
          </a:xfrm>
          <a:prstGeom prst="rect">
            <a:avLst/>
          </a:prstGeom>
          <a:noFill/>
        </p:spPr>
      </p:pic>
      <p:grpSp>
        <p:nvGrpSpPr>
          <p:cNvPr id="323" name="Group 322">
            <a:extLst>
              <a:ext uri="{FF2B5EF4-FFF2-40B4-BE49-F238E27FC236}">
                <a16:creationId xmlns:a16="http://schemas.microsoft.com/office/drawing/2014/main" id="{9FCF0892-B70E-49BD-BDB1-99F14DCD1CF8}"/>
              </a:ext>
            </a:extLst>
          </p:cNvPr>
          <p:cNvGrpSpPr/>
          <p:nvPr/>
        </p:nvGrpSpPr>
        <p:grpSpPr>
          <a:xfrm>
            <a:off x="2767642" y="3967783"/>
            <a:ext cx="502012" cy="261489"/>
            <a:chOff x="2712756" y="3990529"/>
            <a:chExt cx="492213" cy="256385"/>
          </a:xfrm>
        </p:grpSpPr>
        <p:cxnSp>
          <p:nvCxnSpPr>
            <p:cNvPr id="324" name="Straight Arrow Connector 323">
              <a:extLst>
                <a:ext uri="{FF2B5EF4-FFF2-40B4-BE49-F238E27FC236}">
                  <a16:creationId xmlns:a16="http://schemas.microsoft.com/office/drawing/2014/main" id="{4C1A3DDE-A97B-4176-B74B-EF8ACD7F9967}"/>
                </a:ext>
              </a:extLst>
            </p:cNvPr>
            <p:cNvCxnSpPr>
              <a:cxnSpLocks/>
            </p:cNvCxnSpPr>
            <p:nvPr/>
          </p:nvCxnSpPr>
          <p:spPr>
            <a:xfrm>
              <a:off x="2737386" y="4130168"/>
              <a:ext cx="467583" cy="0"/>
            </a:xfrm>
            <a:prstGeom prst="straightConnector1">
              <a:avLst/>
            </a:prstGeom>
            <a:ln w="22225">
              <a:solidFill>
                <a:schemeClr val="accent2"/>
              </a:solidFill>
              <a:headEnd type="none"/>
              <a:tailEnd type="arrow" w="lg" len="med"/>
            </a:ln>
            <a:effectLst/>
          </p:spPr>
          <p:style>
            <a:lnRef idx="1">
              <a:schemeClr val="accent1"/>
            </a:lnRef>
            <a:fillRef idx="0">
              <a:schemeClr val="accent1"/>
            </a:fillRef>
            <a:effectRef idx="0">
              <a:schemeClr val="accent1"/>
            </a:effectRef>
            <a:fontRef idx="minor">
              <a:schemeClr val="tx1"/>
            </a:fontRef>
          </p:style>
        </p:cxnSp>
        <p:sp>
          <p:nvSpPr>
            <p:cNvPr id="325" name="Oval 324">
              <a:extLst>
                <a:ext uri="{FF2B5EF4-FFF2-40B4-BE49-F238E27FC236}">
                  <a16:creationId xmlns:a16="http://schemas.microsoft.com/office/drawing/2014/main" id="{7CC40C59-AA5B-40F4-AB5A-95F711DFFBDC}"/>
                </a:ext>
              </a:extLst>
            </p:cNvPr>
            <p:cNvSpPr/>
            <p:nvPr/>
          </p:nvSpPr>
          <p:spPr bwMode="auto">
            <a:xfrm>
              <a:off x="2712756" y="3990529"/>
              <a:ext cx="256385" cy="256385"/>
            </a:xfrm>
            <a:prstGeom prst="ellipse">
              <a:avLst/>
            </a:prstGeom>
            <a:solidFill>
              <a:schemeClr val="accent2"/>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0" tIns="9326" rIns="0" bIns="0" numCol="1" spcCol="0" rtlCol="0" fromWordArt="0" anchor="t" anchorCtr="0" forceAA="0" compatLnSpc="1">
              <a:prstTxWarp prst="textNoShape">
                <a:avLst/>
              </a:prstTxWarp>
              <a:noAutofit/>
            </a:bodyPr>
            <a:lstStyle/>
            <a:p>
              <a:pPr algn="ctr" defTabSz="950846" fontAlgn="base">
                <a:spcBef>
                  <a:spcPct val="0"/>
                </a:spcBef>
                <a:spcAft>
                  <a:spcPct val="0"/>
                </a:spcAft>
                <a:defRPr/>
              </a:pPr>
              <a:r>
                <a:rPr lang="en-US" sz="1071">
                  <a:solidFill>
                    <a:srgbClr val="FFFFFF"/>
                  </a:solidFill>
                  <a:latin typeface="Segoe Pro Semibold" panose="020B0702040504020203" pitchFamily="34" charset="0"/>
                  <a:cs typeface="Segoe UI Light"/>
                </a:rPr>
                <a:t>2</a:t>
              </a:r>
            </a:p>
          </p:txBody>
        </p:sp>
      </p:grpSp>
      <p:grpSp>
        <p:nvGrpSpPr>
          <p:cNvPr id="326" name="Group 325">
            <a:extLst>
              <a:ext uri="{FF2B5EF4-FFF2-40B4-BE49-F238E27FC236}">
                <a16:creationId xmlns:a16="http://schemas.microsoft.com/office/drawing/2014/main" id="{284B2F4D-FB7D-4C28-BA87-BA092B251E68}"/>
              </a:ext>
            </a:extLst>
          </p:cNvPr>
          <p:cNvGrpSpPr/>
          <p:nvPr/>
        </p:nvGrpSpPr>
        <p:grpSpPr>
          <a:xfrm>
            <a:off x="2767642" y="4960582"/>
            <a:ext cx="502012" cy="261489"/>
            <a:chOff x="2712756" y="3990529"/>
            <a:chExt cx="492213" cy="256385"/>
          </a:xfrm>
        </p:grpSpPr>
        <p:cxnSp>
          <p:nvCxnSpPr>
            <p:cNvPr id="327" name="Straight Arrow Connector 326">
              <a:extLst>
                <a:ext uri="{FF2B5EF4-FFF2-40B4-BE49-F238E27FC236}">
                  <a16:creationId xmlns:a16="http://schemas.microsoft.com/office/drawing/2014/main" id="{48A2710B-6E3D-42FE-A93E-F13B551C1C98}"/>
                </a:ext>
              </a:extLst>
            </p:cNvPr>
            <p:cNvCxnSpPr>
              <a:cxnSpLocks/>
            </p:cNvCxnSpPr>
            <p:nvPr/>
          </p:nvCxnSpPr>
          <p:spPr>
            <a:xfrm>
              <a:off x="2737386" y="4130168"/>
              <a:ext cx="467583" cy="0"/>
            </a:xfrm>
            <a:prstGeom prst="straightConnector1">
              <a:avLst/>
            </a:prstGeom>
            <a:ln w="22225">
              <a:solidFill>
                <a:schemeClr val="accent2"/>
              </a:solidFill>
              <a:headEnd type="none"/>
              <a:tailEnd type="arrow" w="lg" len="med"/>
            </a:ln>
            <a:effectLst/>
          </p:spPr>
          <p:style>
            <a:lnRef idx="1">
              <a:schemeClr val="accent1"/>
            </a:lnRef>
            <a:fillRef idx="0">
              <a:schemeClr val="accent1"/>
            </a:fillRef>
            <a:effectRef idx="0">
              <a:schemeClr val="accent1"/>
            </a:effectRef>
            <a:fontRef idx="minor">
              <a:schemeClr val="tx1"/>
            </a:fontRef>
          </p:style>
        </p:cxnSp>
        <p:sp>
          <p:nvSpPr>
            <p:cNvPr id="328" name="Oval 327">
              <a:extLst>
                <a:ext uri="{FF2B5EF4-FFF2-40B4-BE49-F238E27FC236}">
                  <a16:creationId xmlns:a16="http://schemas.microsoft.com/office/drawing/2014/main" id="{22A346AC-4838-4561-A6CE-2544388D5AC3}"/>
                </a:ext>
              </a:extLst>
            </p:cNvPr>
            <p:cNvSpPr/>
            <p:nvPr/>
          </p:nvSpPr>
          <p:spPr bwMode="auto">
            <a:xfrm>
              <a:off x="2712756" y="3990529"/>
              <a:ext cx="256385" cy="256385"/>
            </a:xfrm>
            <a:prstGeom prst="ellipse">
              <a:avLst/>
            </a:prstGeom>
            <a:solidFill>
              <a:schemeClr val="accent2"/>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0" tIns="9326" rIns="0" bIns="0" numCol="1" spcCol="0" rtlCol="0" fromWordArt="0" anchor="t" anchorCtr="0" forceAA="0" compatLnSpc="1">
              <a:prstTxWarp prst="textNoShape">
                <a:avLst/>
              </a:prstTxWarp>
              <a:noAutofit/>
            </a:bodyPr>
            <a:lstStyle/>
            <a:p>
              <a:pPr algn="ctr" defTabSz="950846" fontAlgn="base">
                <a:spcBef>
                  <a:spcPct val="0"/>
                </a:spcBef>
                <a:spcAft>
                  <a:spcPct val="0"/>
                </a:spcAft>
                <a:defRPr/>
              </a:pPr>
              <a:r>
                <a:rPr lang="en-US" sz="1071">
                  <a:solidFill>
                    <a:srgbClr val="FFFFFF"/>
                  </a:solidFill>
                  <a:latin typeface="Segoe Pro Semibold" panose="020B0702040504020203" pitchFamily="34" charset="0"/>
                  <a:cs typeface="Segoe UI Light"/>
                </a:rPr>
                <a:t>3</a:t>
              </a:r>
            </a:p>
          </p:txBody>
        </p:sp>
      </p:grpSp>
      <p:grpSp>
        <p:nvGrpSpPr>
          <p:cNvPr id="329" name="Group 328">
            <a:extLst>
              <a:ext uri="{FF2B5EF4-FFF2-40B4-BE49-F238E27FC236}">
                <a16:creationId xmlns:a16="http://schemas.microsoft.com/office/drawing/2014/main" id="{A486E851-CAF0-4725-87BF-F22F654B0624}"/>
              </a:ext>
            </a:extLst>
          </p:cNvPr>
          <p:cNvGrpSpPr/>
          <p:nvPr/>
        </p:nvGrpSpPr>
        <p:grpSpPr>
          <a:xfrm>
            <a:off x="4894583" y="4098179"/>
            <a:ext cx="3233131" cy="999497"/>
            <a:chOff x="4653442" y="3990201"/>
            <a:chExt cx="3170024" cy="979988"/>
          </a:xfrm>
        </p:grpSpPr>
        <p:cxnSp>
          <p:nvCxnSpPr>
            <p:cNvPr id="330" name="Straight Arrow Connector 329">
              <a:extLst>
                <a:ext uri="{FF2B5EF4-FFF2-40B4-BE49-F238E27FC236}">
                  <a16:creationId xmlns:a16="http://schemas.microsoft.com/office/drawing/2014/main" id="{2A966216-9794-4560-AC9D-3F29A0FE0B5B}"/>
                </a:ext>
              </a:extLst>
            </p:cNvPr>
            <p:cNvCxnSpPr>
              <a:cxnSpLocks/>
            </p:cNvCxnSpPr>
            <p:nvPr/>
          </p:nvCxnSpPr>
          <p:spPr>
            <a:xfrm flipH="1">
              <a:off x="4653442" y="3990201"/>
              <a:ext cx="3170024" cy="979988"/>
            </a:xfrm>
            <a:prstGeom prst="straightConnector1">
              <a:avLst/>
            </a:prstGeom>
            <a:ln w="22225">
              <a:solidFill>
                <a:schemeClr val="accent2"/>
              </a:solidFill>
              <a:headEnd type="none"/>
              <a:tailEnd type="arrow" w="lg" len="med"/>
            </a:ln>
            <a:effectLst/>
          </p:spPr>
          <p:style>
            <a:lnRef idx="1">
              <a:schemeClr val="accent1"/>
            </a:lnRef>
            <a:fillRef idx="0">
              <a:schemeClr val="accent1"/>
            </a:fillRef>
            <a:effectRef idx="0">
              <a:schemeClr val="accent1"/>
            </a:effectRef>
            <a:fontRef idx="minor">
              <a:schemeClr val="tx1"/>
            </a:fontRef>
          </p:style>
        </p:cxnSp>
        <p:sp>
          <p:nvSpPr>
            <p:cNvPr id="331" name="Oval 330">
              <a:extLst>
                <a:ext uri="{FF2B5EF4-FFF2-40B4-BE49-F238E27FC236}">
                  <a16:creationId xmlns:a16="http://schemas.microsoft.com/office/drawing/2014/main" id="{3CF44C7E-B3A3-4C03-AE39-1B22E6452D59}"/>
                </a:ext>
              </a:extLst>
            </p:cNvPr>
            <p:cNvSpPr/>
            <p:nvPr/>
          </p:nvSpPr>
          <p:spPr bwMode="auto">
            <a:xfrm>
              <a:off x="7200852" y="4018092"/>
              <a:ext cx="256385" cy="256385"/>
            </a:xfrm>
            <a:prstGeom prst="ellipse">
              <a:avLst/>
            </a:prstGeom>
            <a:solidFill>
              <a:schemeClr val="accent2"/>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0" tIns="9326" rIns="0" bIns="0" numCol="1" spcCol="0" rtlCol="0" fromWordArt="0" anchor="t" anchorCtr="0" forceAA="0" compatLnSpc="1">
              <a:prstTxWarp prst="textNoShape">
                <a:avLst/>
              </a:prstTxWarp>
              <a:noAutofit/>
            </a:bodyPr>
            <a:lstStyle/>
            <a:p>
              <a:pPr algn="ctr" defTabSz="950846" fontAlgn="base">
                <a:spcBef>
                  <a:spcPct val="0"/>
                </a:spcBef>
                <a:spcAft>
                  <a:spcPct val="0"/>
                </a:spcAft>
                <a:defRPr/>
              </a:pPr>
              <a:r>
                <a:rPr lang="en-US" sz="1071" dirty="0">
                  <a:solidFill>
                    <a:srgbClr val="FFFFFF"/>
                  </a:solidFill>
                  <a:latin typeface="Segoe Pro Semibold" panose="020B0702040504020203" pitchFamily="34" charset="0"/>
                  <a:cs typeface="Segoe UI Light"/>
                </a:rPr>
                <a:t>4</a:t>
              </a:r>
            </a:p>
          </p:txBody>
        </p:sp>
      </p:grpSp>
      <p:grpSp>
        <p:nvGrpSpPr>
          <p:cNvPr id="332" name="Group 331">
            <a:extLst>
              <a:ext uri="{FF2B5EF4-FFF2-40B4-BE49-F238E27FC236}">
                <a16:creationId xmlns:a16="http://schemas.microsoft.com/office/drawing/2014/main" id="{77CCD192-4492-4D07-992B-237C7B2CC991}"/>
              </a:ext>
            </a:extLst>
          </p:cNvPr>
          <p:cNvGrpSpPr/>
          <p:nvPr/>
        </p:nvGrpSpPr>
        <p:grpSpPr>
          <a:xfrm>
            <a:off x="6932611" y="4484828"/>
            <a:ext cx="1299501" cy="634749"/>
            <a:chOff x="6679353" y="4411624"/>
            <a:chExt cx="1274136" cy="622360"/>
          </a:xfrm>
        </p:grpSpPr>
        <p:cxnSp>
          <p:nvCxnSpPr>
            <p:cNvPr id="333" name="Straight Arrow Connector 332">
              <a:extLst>
                <a:ext uri="{FF2B5EF4-FFF2-40B4-BE49-F238E27FC236}">
                  <a16:creationId xmlns:a16="http://schemas.microsoft.com/office/drawing/2014/main" id="{12E0BD5D-FF2A-4083-9231-29A98131169D}"/>
                </a:ext>
              </a:extLst>
            </p:cNvPr>
            <p:cNvCxnSpPr>
              <a:cxnSpLocks/>
              <a:endCxn id="153" idx="3"/>
            </p:cNvCxnSpPr>
            <p:nvPr/>
          </p:nvCxnSpPr>
          <p:spPr>
            <a:xfrm flipH="1">
              <a:off x="6679353" y="4411624"/>
              <a:ext cx="1274136" cy="622360"/>
            </a:xfrm>
            <a:prstGeom prst="straightConnector1">
              <a:avLst/>
            </a:prstGeom>
            <a:ln w="22225">
              <a:solidFill>
                <a:schemeClr val="accent2"/>
              </a:solidFill>
              <a:headEnd type="none"/>
              <a:tailEnd type="arrow" w="lg" len="med"/>
            </a:ln>
            <a:effectLst/>
          </p:spPr>
          <p:style>
            <a:lnRef idx="1">
              <a:schemeClr val="accent1"/>
            </a:lnRef>
            <a:fillRef idx="0">
              <a:schemeClr val="accent1"/>
            </a:fillRef>
            <a:effectRef idx="0">
              <a:schemeClr val="accent1"/>
            </a:effectRef>
            <a:fontRef idx="minor">
              <a:schemeClr val="tx1"/>
            </a:fontRef>
          </p:style>
        </p:cxnSp>
        <p:sp>
          <p:nvSpPr>
            <p:cNvPr id="334" name="Oval 333">
              <a:extLst>
                <a:ext uri="{FF2B5EF4-FFF2-40B4-BE49-F238E27FC236}">
                  <a16:creationId xmlns:a16="http://schemas.microsoft.com/office/drawing/2014/main" id="{01DA82D8-E979-44B9-A59F-AD99BB7F0E60}"/>
                </a:ext>
              </a:extLst>
            </p:cNvPr>
            <p:cNvSpPr/>
            <p:nvPr/>
          </p:nvSpPr>
          <p:spPr bwMode="auto">
            <a:xfrm>
              <a:off x="7255316" y="4557106"/>
              <a:ext cx="256385" cy="256385"/>
            </a:xfrm>
            <a:prstGeom prst="ellipse">
              <a:avLst/>
            </a:prstGeom>
            <a:solidFill>
              <a:schemeClr val="accent2"/>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0" tIns="9326" rIns="0" bIns="0" numCol="1" spcCol="0" rtlCol="0" fromWordArt="0" anchor="t" anchorCtr="0" forceAA="0" compatLnSpc="1">
              <a:prstTxWarp prst="textNoShape">
                <a:avLst/>
              </a:prstTxWarp>
              <a:noAutofit/>
            </a:bodyPr>
            <a:lstStyle/>
            <a:p>
              <a:pPr algn="ctr" defTabSz="950846" fontAlgn="base">
                <a:spcBef>
                  <a:spcPct val="0"/>
                </a:spcBef>
                <a:spcAft>
                  <a:spcPct val="0"/>
                </a:spcAft>
                <a:defRPr/>
              </a:pPr>
              <a:r>
                <a:rPr lang="en-US" sz="1071">
                  <a:solidFill>
                    <a:srgbClr val="FFFFFF"/>
                  </a:solidFill>
                  <a:latin typeface="Segoe Pro Semibold" panose="020B0702040504020203" pitchFamily="34" charset="0"/>
                  <a:cs typeface="Segoe UI Light"/>
                </a:rPr>
                <a:t>0</a:t>
              </a:r>
            </a:p>
          </p:txBody>
        </p:sp>
      </p:grpSp>
      <p:grpSp>
        <p:nvGrpSpPr>
          <p:cNvPr id="227" name="Group 226">
            <a:extLst>
              <a:ext uri="{FF2B5EF4-FFF2-40B4-BE49-F238E27FC236}">
                <a16:creationId xmlns:a16="http://schemas.microsoft.com/office/drawing/2014/main" id="{ABBAEB07-5F00-41AD-B947-6C4A749D45AA}"/>
              </a:ext>
            </a:extLst>
          </p:cNvPr>
          <p:cNvGrpSpPr/>
          <p:nvPr/>
        </p:nvGrpSpPr>
        <p:grpSpPr>
          <a:xfrm>
            <a:off x="7295794" y="2625716"/>
            <a:ext cx="191312" cy="3875786"/>
            <a:chOff x="2849277" y="1648178"/>
            <a:chExt cx="187578" cy="3892279"/>
          </a:xfrm>
        </p:grpSpPr>
        <p:cxnSp>
          <p:nvCxnSpPr>
            <p:cNvPr id="228" name="Straight Connector 227">
              <a:extLst>
                <a:ext uri="{FF2B5EF4-FFF2-40B4-BE49-F238E27FC236}">
                  <a16:creationId xmlns:a16="http://schemas.microsoft.com/office/drawing/2014/main" id="{3B96C9A9-BCBC-4D34-97DD-666B2B92DF98}"/>
                </a:ext>
              </a:extLst>
            </p:cNvPr>
            <p:cNvCxnSpPr>
              <a:cxnSpLocks/>
            </p:cNvCxnSpPr>
            <p:nvPr/>
          </p:nvCxnSpPr>
          <p:spPr>
            <a:xfrm flipV="1">
              <a:off x="2935296" y="1648178"/>
              <a:ext cx="14949" cy="3892279"/>
            </a:xfrm>
            <a:prstGeom prst="line">
              <a:avLst/>
            </a:prstGeom>
            <a:noFill/>
            <a:ln w="38100" cap="rnd" cmpd="sng">
              <a:solidFill>
                <a:srgbClr val="A5A5A5"/>
              </a:solidFill>
              <a:prstDash val="sysDot"/>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cxnSp>
        <p:sp>
          <p:nvSpPr>
            <p:cNvPr id="229" name="Rectangle 228">
              <a:extLst>
                <a:ext uri="{FF2B5EF4-FFF2-40B4-BE49-F238E27FC236}">
                  <a16:creationId xmlns:a16="http://schemas.microsoft.com/office/drawing/2014/main" id="{2B0EBC4B-7D8E-4DB5-BB4C-20806BA80EB3}"/>
                </a:ext>
              </a:extLst>
            </p:cNvPr>
            <p:cNvSpPr/>
            <p:nvPr/>
          </p:nvSpPr>
          <p:spPr>
            <a:xfrm rot="16200000">
              <a:off x="2530934" y="3500529"/>
              <a:ext cx="824264" cy="187578"/>
            </a:xfrm>
            <a:prstGeom prst="rect">
              <a:avLst/>
            </a:prstGeom>
            <a:solidFill>
              <a:schemeClr val="bg1"/>
            </a:solidFill>
            <a:effectLst/>
          </p:spPr>
          <p:txBody>
            <a:bodyPr wrap="none" anchor="ctr">
              <a:noAutofit/>
            </a:bodyPr>
            <a:lstStyle/>
            <a:p>
              <a:pPr marL="0" marR="0" lvl="0" indent="0" algn="ctr" defTabSz="932563"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effectLst/>
                  <a:uLnTx/>
                  <a:uFillTx/>
                  <a:latin typeface="Segoe UI Semibold"/>
                  <a:ea typeface="+mn-ea"/>
                  <a:cs typeface="Segoe UI Light"/>
                </a:rPr>
                <a:t>FIREWALL</a:t>
              </a:r>
              <a:endParaRPr kumimoji="0" lang="en-US" sz="1200" b="0" i="0" u="none" strike="noStrike" kern="1200" cap="none" spc="0" normalizeH="0" baseline="0" noProof="0" dirty="0">
                <a:ln>
                  <a:noFill/>
                </a:ln>
                <a:effectLst/>
                <a:uLnTx/>
                <a:uFillTx/>
                <a:latin typeface="Segoe UI Semibold"/>
                <a:ea typeface="+mn-ea"/>
              </a:endParaRPr>
            </a:p>
          </p:txBody>
        </p:sp>
      </p:grpSp>
      <p:sp>
        <p:nvSpPr>
          <p:cNvPr id="335" name="TextBox 334">
            <a:extLst>
              <a:ext uri="{FF2B5EF4-FFF2-40B4-BE49-F238E27FC236}">
                <a16:creationId xmlns:a16="http://schemas.microsoft.com/office/drawing/2014/main" id="{0F6B7389-2F10-4E81-865F-E3233E432866}"/>
              </a:ext>
            </a:extLst>
          </p:cNvPr>
          <p:cNvSpPr txBox="1"/>
          <p:nvPr/>
        </p:nvSpPr>
        <p:spPr>
          <a:xfrm>
            <a:off x="456239" y="998142"/>
            <a:ext cx="11401129" cy="1589132"/>
          </a:xfrm>
          <a:prstGeom prst="rect">
            <a:avLst/>
          </a:prstGeom>
          <a:noFill/>
        </p:spPr>
        <p:txBody>
          <a:bodyPr wrap="square" lIns="0" tIns="182880" rIns="182854" bIns="146283" rtlCol="0">
            <a:spAutoFit/>
          </a:bodyPr>
          <a:lstStyle/>
          <a:p>
            <a:pPr marL="274320" indent="-274320" defTabSz="932563">
              <a:spcAft>
                <a:spcPts val="200"/>
              </a:spcAft>
              <a:buFont typeface="+mj-lt"/>
              <a:buAutoNum type="arabicPeriod"/>
              <a:defRPr/>
            </a:pPr>
            <a:r>
              <a:rPr lang="en-US" sz="1400" dirty="0">
                <a:latin typeface="Segoe UI"/>
              </a:rPr>
              <a:t>User launches RD client which connects to Azure AD, user signs in, and Azure AD returns token</a:t>
            </a:r>
          </a:p>
          <a:p>
            <a:pPr marL="274320" indent="-274320" defTabSz="932563">
              <a:spcAft>
                <a:spcPts val="200"/>
              </a:spcAft>
              <a:buFont typeface="+mj-lt"/>
              <a:buAutoNum type="arabicPeriod"/>
              <a:defRPr/>
            </a:pPr>
            <a:r>
              <a:rPr lang="en-US" sz="1400" dirty="0">
                <a:latin typeface="Segoe UI"/>
              </a:rPr>
              <a:t>RD client presents token to Web Access, Broker queries DB to determine resources authorized for user</a:t>
            </a:r>
          </a:p>
          <a:p>
            <a:pPr marL="274320" indent="-274320" defTabSz="932563">
              <a:spcAft>
                <a:spcPts val="200"/>
              </a:spcAft>
              <a:buFont typeface="+mj-lt"/>
              <a:buAutoNum type="arabicPeriod"/>
              <a:defRPr/>
            </a:pPr>
            <a:r>
              <a:rPr lang="en-US" sz="1400" dirty="0">
                <a:latin typeface="Segoe UI"/>
              </a:rPr>
              <a:t>User selects resource, RD client connects to Gateway</a:t>
            </a:r>
          </a:p>
          <a:p>
            <a:pPr marL="274320" indent="-274320" defTabSz="932563">
              <a:spcAft>
                <a:spcPts val="200"/>
              </a:spcAft>
              <a:buFont typeface="+mj-lt"/>
              <a:buAutoNum type="arabicPeriod"/>
              <a:defRPr/>
            </a:pPr>
            <a:r>
              <a:rPr lang="en-US" sz="1400" dirty="0">
                <a:latin typeface="Segoe UI"/>
              </a:rPr>
              <a:t>Broker orchestrates connection from host agent to Gateway</a:t>
            </a:r>
          </a:p>
          <a:p>
            <a:pPr defTabSz="932563">
              <a:spcBef>
                <a:spcPts val="600"/>
              </a:spcBef>
              <a:defRPr/>
            </a:pPr>
            <a:r>
              <a:rPr lang="en-US" sz="1400" dirty="0">
                <a:latin typeface="Segoe UI"/>
              </a:rPr>
              <a:t>RDP traffic now flows between RD client and session host VM over connections 3 and 4</a:t>
            </a:r>
          </a:p>
        </p:txBody>
      </p:sp>
      <p:sp>
        <p:nvSpPr>
          <p:cNvPr id="336" name="Oval 335">
            <a:extLst>
              <a:ext uri="{FF2B5EF4-FFF2-40B4-BE49-F238E27FC236}">
                <a16:creationId xmlns:a16="http://schemas.microsoft.com/office/drawing/2014/main" id="{42AF3BB6-B4D1-429E-887B-568262621CF7}"/>
              </a:ext>
            </a:extLst>
          </p:cNvPr>
          <p:cNvSpPr/>
          <p:nvPr/>
        </p:nvSpPr>
        <p:spPr bwMode="auto">
          <a:xfrm>
            <a:off x="434975" y="1184278"/>
            <a:ext cx="201168" cy="201168"/>
          </a:xfrm>
          <a:prstGeom prst="ellipse">
            <a:avLst/>
          </a:prstGeom>
          <a:solidFill>
            <a:schemeClr val="accent2"/>
          </a:solidFill>
          <a:ln w="10795" cap="flat" cmpd="sng" algn="ctr">
            <a:noFill/>
            <a:prstDash val="solid"/>
          </a:ln>
          <a:effectLst>
            <a:outerShdw blurRad="76200" dist="25400" dir="2700000" algn="tl" rotWithShape="0">
              <a:prstClr val="black">
                <a:alpha val="23000"/>
              </a:prstClr>
            </a:outerShdw>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50846" fontAlgn="base">
              <a:spcBef>
                <a:spcPct val="0"/>
              </a:spcBef>
              <a:spcAft>
                <a:spcPct val="0"/>
              </a:spcAft>
              <a:defRPr/>
            </a:pPr>
            <a:r>
              <a:rPr lang="en-US" sz="1000">
                <a:solidFill>
                  <a:srgbClr val="FFFFFF"/>
                </a:solidFill>
                <a:latin typeface="Segoe Pro Semibold" panose="020B0702040504020203" pitchFamily="34" charset="0"/>
                <a:cs typeface="Segoe UI Light"/>
              </a:rPr>
              <a:t>1</a:t>
            </a:r>
          </a:p>
        </p:txBody>
      </p:sp>
      <p:sp>
        <p:nvSpPr>
          <p:cNvPr id="337" name="Oval 336">
            <a:extLst>
              <a:ext uri="{FF2B5EF4-FFF2-40B4-BE49-F238E27FC236}">
                <a16:creationId xmlns:a16="http://schemas.microsoft.com/office/drawing/2014/main" id="{EAAE21DF-DD46-471B-A470-FE3F9E0D70F6}"/>
              </a:ext>
            </a:extLst>
          </p:cNvPr>
          <p:cNvSpPr/>
          <p:nvPr/>
        </p:nvSpPr>
        <p:spPr bwMode="auto">
          <a:xfrm>
            <a:off x="434975" y="1424192"/>
            <a:ext cx="201168" cy="201168"/>
          </a:xfrm>
          <a:prstGeom prst="ellipse">
            <a:avLst/>
          </a:prstGeom>
          <a:solidFill>
            <a:schemeClr val="accent2"/>
          </a:solidFill>
          <a:ln w="10795" cap="flat" cmpd="sng" algn="ctr">
            <a:noFill/>
            <a:prstDash val="solid"/>
          </a:ln>
          <a:effectLst>
            <a:outerShdw blurRad="76200" dist="25400" dir="2700000" algn="tl" rotWithShape="0">
              <a:prstClr val="black">
                <a:alpha val="23000"/>
              </a:prstClr>
            </a:outerShdw>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50846" fontAlgn="base">
              <a:spcBef>
                <a:spcPct val="0"/>
              </a:spcBef>
              <a:spcAft>
                <a:spcPct val="0"/>
              </a:spcAft>
              <a:defRPr/>
            </a:pPr>
            <a:r>
              <a:rPr lang="en-US" sz="1000">
                <a:solidFill>
                  <a:srgbClr val="FFFFFF"/>
                </a:solidFill>
                <a:latin typeface="Segoe Pro Semibold" panose="020B0702040504020203" pitchFamily="34" charset="0"/>
                <a:cs typeface="Segoe UI Light"/>
              </a:rPr>
              <a:t>2</a:t>
            </a:r>
          </a:p>
        </p:txBody>
      </p:sp>
      <p:sp>
        <p:nvSpPr>
          <p:cNvPr id="338" name="Oval 337">
            <a:extLst>
              <a:ext uri="{FF2B5EF4-FFF2-40B4-BE49-F238E27FC236}">
                <a16:creationId xmlns:a16="http://schemas.microsoft.com/office/drawing/2014/main" id="{A080D6D9-A4F4-4469-B1B4-ED67E2AC724C}"/>
              </a:ext>
            </a:extLst>
          </p:cNvPr>
          <p:cNvSpPr/>
          <p:nvPr/>
        </p:nvSpPr>
        <p:spPr bwMode="auto">
          <a:xfrm>
            <a:off x="434975" y="1664106"/>
            <a:ext cx="201168" cy="201168"/>
          </a:xfrm>
          <a:prstGeom prst="ellipse">
            <a:avLst/>
          </a:prstGeom>
          <a:solidFill>
            <a:schemeClr val="accent2"/>
          </a:solidFill>
          <a:ln w="10795" cap="flat" cmpd="sng" algn="ctr">
            <a:noFill/>
            <a:prstDash val="solid"/>
          </a:ln>
          <a:effectLst>
            <a:outerShdw blurRad="76200" dist="25400" dir="2700000" algn="tl" rotWithShape="0">
              <a:prstClr val="black">
                <a:alpha val="23000"/>
              </a:prstClr>
            </a:outerShdw>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50846" fontAlgn="base">
              <a:spcBef>
                <a:spcPct val="0"/>
              </a:spcBef>
              <a:spcAft>
                <a:spcPct val="0"/>
              </a:spcAft>
              <a:defRPr/>
            </a:pPr>
            <a:r>
              <a:rPr lang="en-US" sz="1000">
                <a:solidFill>
                  <a:srgbClr val="FFFFFF"/>
                </a:solidFill>
                <a:latin typeface="Segoe Pro Semibold" panose="020B0702040504020203" pitchFamily="34" charset="0"/>
                <a:cs typeface="Segoe UI Light"/>
              </a:rPr>
              <a:t>3</a:t>
            </a:r>
          </a:p>
        </p:txBody>
      </p:sp>
      <p:sp>
        <p:nvSpPr>
          <p:cNvPr id="339" name="Oval 338">
            <a:extLst>
              <a:ext uri="{FF2B5EF4-FFF2-40B4-BE49-F238E27FC236}">
                <a16:creationId xmlns:a16="http://schemas.microsoft.com/office/drawing/2014/main" id="{8234E026-E1EA-4D81-A82B-D5F9548FCC59}"/>
              </a:ext>
            </a:extLst>
          </p:cNvPr>
          <p:cNvSpPr/>
          <p:nvPr/>
        </p:nvSpPr>
        <p:spPr bwMode="auto">
          <a:xfrm>
            <a:off x="434975" y="1904020"/>
            <a:ext cx="201168" cy="201168"/>
          </a:xfrm>
          <a:prstGeom prst="ellipse">
            <a:avLst/>
          </a:prstGeom>
          <a:solidFill>
            <a:schemeClr val="accent2"/>
          </a:solidFill>
          <a:ln w="10795" cap="flat" cmpd="sng" algn="ctr">
            <a:noFill/>
            <a:prstDash val="solid"/>
          </a:ln>
          <a:effectLst>
            <a:outerShdw blurRad="76200" dist="25400" dir="2700000" algn="tl" rotWithShape="0">
              <a:prstClr val="black">
                <a:alpha val="23000"/>
              </a:prstClr>
            </a:outerShdw>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50846" fontAlgn="base">
              <a:spcBef>
                <a:spcPct val="0"/>
              </a:spcBef>
              <a:spcAft>
                <a:spcPct val="0"/>
              </a:spcAft>
              <a:defRPr/>
            </a:pPr>
            <a:r>
              <a:rPr lang="en-US" sz="1000">
                <a:solidFill>
                  <a:srgbClr val="FFFFFF"/>
                </a:solidFill>
                <a:latin typeface="Segoe Pro Semibold" panose="020B0702040504020203" pitchFamily="34" charset="0"/>
                <a:cs typeface="Segoe UI Light"/>
              </a:rPr>
              <a:t>4</a:t>
            </a:r>
          </a:p>
        </p:txBody>
      </p:sp>
    </p:spTree>
    <p:extLst>
      <p:ext uri="{BB962C8B-B14F-4D97-AF65-F5344CB8AC3E}">
        <p14:creationId xmlns:p14="http://schemas.microsoft.com/office/powerpoint/2010/main" val="28536218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3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35">
                                            <p:txEl>
                                              <p:pRg st="0" end="0"/>
                                            </p:txEl>
                                          </p:spTgt>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33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nodeType="clickEffect">
                                  <p:stCondLst>
                                    <p:cond delay="0"/>
                                  </p:stCondLst>
                                  <p:childTnLst>
                                    <p:set>
                                      <p:cBhvr>
                                        <p:cTn id="16" dur="1" fill="hold">
                                          <p:stCondLst>
                                            <p:cond delay="0"/>
                                          </p:stCondLst>
                                        </p:cTn>
                                        <p:tgtEl>
                                          <p:spTgt spid="315"/>
                                        </p:tgtEl>
                                        <p:attrNameLst>
                                          <p:attrName>style.visibility</p:attrName>
                                        </p:attrNameLst>
                                      </p:cBhvr>
                                      <p:to>
                                        <p:strVal val="hidden"/>
                                      </p:to>
                                    </p:set>
                                  </p:childTnLst>
                                </p:cTn>
                              </p:par>
                              <p:par>
                                <p:cTn id="17" presetID="10" presetClass="entr" presetSubtype="0" fill="hold" nodeType="withEffect">
                                  <p:stCondLst>
                                    <p:cond delay="0"/>
                                  </p:stCondLst>
                                  <p:childTnLst>
                                    <p:set>
                                      <p:cBhvr>
                                        <p:cTn id="18" dur="1" fill="hold">
                                          <p:stCondLst>
                                            <p:cond delay="0"/>
                                          </p:stCondLst>
                                        </p:cTn>
                                        <p:tgtEl>
                                          <p:spTgt spid="323"/>
                                        </p:tgtEl>
                                        <p:attrNameLst>
                                          <p:attrName>style.visibility</p:attrName>
                                        </p:attrNameLst>
                                      </p:cBhvr>
                                      <p:to>
                                        <p:strVal val="visible"/>
                                      </p:to>
                                    </p:set>
                                    <p:animEffect transition="in" filter="fade">
                                      <p:cBhvr>
                                        <p:cTn id="19" dur="500"/>
                                        <p:tgtEl>
                                          <p:spTgt spid="323"/>
                                        </p:tgtEl>
                                      </p:cBhvr>
                                    </p:animEffect>
                                  </p:childTnLst>
                                </p:cTn>
                              </p:par>
                              <p:par>
                                <p:cTn id="20" presetID="1" presetClass="entr" presetSubtype="0" fill="hold" nodeType="withEffect">
                                  <p:stCondLst>
                                    <p:cond delay="0"/>
                                  </p:stCondLst>
                                  <p:childTnLst>
                                    <p:set>
                                      <p:cBhvr>
                                        <p:cTn id="21" dur="1" fill="hold">
                                          <p:stCondLst>
                                            <p:cond delay="0"/>
                                          </p:stCondLst>
                                        </p:cTn>
                                        <p:tgtEl>
                                          <p:spTgt spid="335">
                                            <p:txEl>
                                              <p:pRg st="1" end="1"/>
                                            </p:txEl>
                                          </p:spTgt>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337"/>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xit" presetSubtype="0" fill="hold" nodeType="clickEffect">
                                  <p:stCondLst>
                                    <p:cond delay="0"/>
                                  </p:stCondLst>
                                  <p:childTnLst>
                                    <p:set>
                                      <p:cBhvr>
                                        <p:cTn id="27" dur="1" fill="hold">
                                          <p:stCondLst>
                                            <p:cond delay="0"/>
                                          </p:stCondLst>
                                        </p:cTn>
                                        <p:tgtEl>
                                          <p:spTgt spid="323"/>
                                        </p:tgtEl>
                                        <p:attrNameLst>
                                          <p:attrName>style.visibility</p:attrName>
                                        </p:attrNameLst>
                                      </p:cBhvr>
                                      <p:to>
                                        <p:strVal val="hidden"/>
                                      </p:to>
                                    </p:set>
                                  </p:childTnLst>
                                </p:cTn>
                              </p:par>
                              <p:par>
                                <p:cTn id="28" presetID="10" presetClass="entr" presetSubtype="0" fill="hold" nodeType="withEffect">
                                  <p:stCondLst>
                                    <p:cond delay="0"/>
                                  </p:stCondLst>
                                  <p:childTnLst>
                                    <p:set>
                                      <p:cBhvr>
                                        <p:cTn id="29" dur="1" fill="hold">
                                          <p:stCondLst>
                                            <p:cond delay="0"/>
                                          </p:stCondLst>
                                        </p:cTn>
                                        <p:tgtEl>
                                          <p:spTgt spid="326"/>
                                        </p:tgtEl>
                                        <p:attrNameLst>
                                          <p:attrName>style.visibility</p:attrName>
                                        </p:attrNameLst>
                                      </p:cBhvr>
                                      <p:to>
                                        <p:strVal val="visible"/>
                                      </p:to>
                                    </p:set>
                                    <p:animEffect transition="in" filter="fade">
                                      <p:cBhvr>
                                        <p:cTn id="30" dur="500"/>
                                        <p:tgtEl>
                                          <p:spTgt spid="326"/>
                                        </p:tgtEl>
                                      </p:cBhvr>
                                    </p:animEffect>
                                  </p:childTnLst>
                                </p:cTn>
                              </p:par>
                              <p:par>
                                <p:cTn id="31" presetID="1" presetClass="entr" presetSubtype="0" fill="hold" nodeType="withEffect">
                                  <p:stCondLst>
                                    <p:cond delay="0"/>
                                  </p:stCondLst>
                                  <p:childTnLst>
                                    <p:set>
                                      <p:cBhvr>
                                        <p:cTn id="32" dur="1" fill="hold">
                                          <p:stCondLst>
                                            <p:cond delay="0"/>
                                          </p:stCondLst>
                                        </p:cTn>
                                        <p:tgtEl>
                                          <p:spTgt spid="335">
                                            <p:txEl>
                                              <p:pRg st="2" end="2"/>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3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29"/>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35">
                                            <p:txEl>
                                              <p:pRg st="3" end="3"/>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3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3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6" grpId="0" animBg="1"/>
      <p:bldP spid="337" grpId="0" animBg="1"/>
      <p:bldP spid="338" grpId="0" animBg="1"/>
      <p:bldP spid="339" grpId="0" animBg="1"/>
    </p:bldLst>
  </p:timing>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23DA3BEF-B8B2-47AE-B6BC-9B11EE9007C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42341" name="think-cell Slide" r:id="rId6" imgW="425" imgH="424" progId="TCLayout.ActiveDocument.1">
                  <p:embed/>
                </p:oleObj>
              </mc:Choice>
              <mc:Fallback>
                <p:oleObj name="think-cell Slide" r:id="rId6" imgW="425" imgH="424" progId="TCLayout.ActiveDocument.1">
                  <p:embed/>
                  <p:pic>
                    <p:nvPicPr>
                      <p:cNvPr id="4" name="Object 3" hidden="1">
                        <a:extLst>
                          <a:ext uri="{FF2B5EF4-FFF2-40B4-BE49-F238E27FC236}">
                            <a16:creationId xmlns:a16="http://schemas.microsoft.com/office/drawing/2014/main" id="{23DA3BEF-B8B2-47AE-B6BC-9B11EE9007C4}"/>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4A4ED029-4E40-4846-B3A0-EB7F68BD2ED5}"/>
              </a:ext>
            </a:extLst>
          </p:cNvPr>
          <p:cNvSpPr/>
          <p:nvPr>
            <p:custDataLst>
              <p:tags r:id="rId3"/>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199" dirty="0" err="1">
              <a:gradFill>
                <a:gsLst>
                  <a:gs pos="0">
                    <a:srgbClr val="FFFFFF"/>
                  </a:gs>
                  <a:gs pos="100000">
                    <a:srgbClr val="FFFFFF"/>
                  </a:gs>
                </a:gsLst>
                <a:lin ang="5400000" scaled="0"/>
              </a:gradFill>
              <a:latin typeface="Segoe UI Semibold" panose="020B0702040204020203" pitchFamily="34" charset="0"/>
              <a:cs typeface="Segoe UI" panose="020B0502040204020203" pitchFamily="34" charset="0"/>
              <a:sym typeface="Segoe UI Semibold" panose="020B0702040204020203" pitchFamily="34" charset="0"/>
            </a:endParaRPr>
          </a:p>
        </p:txBody>
      </p:sp>
      <p:sp>
        <p:nvSpPr>
          <p:cNvPr id="2" name="Title 1">
            <a:extLst>
              <a:ext uri="{FF2B5EF4-FFF2-40B4-BE49-F238E27FC236}">
                <a16:creationId xmlns:a16="http://schemas.microsoft.com/office/drawing/2014/main" id="{C4CFC2CD-C910-4E1C-92BA-C9DA8349D955}"/>
              </a:ext>
            </a:extLst>
          </p:cNvPr>
          <p:cNvSpPr>
            <a:spLocks noGrp="1"/>
          </p:cNvSpPr>
          <p:nvPr>
            <p:ph type="title"/>
          </p:nvPr>
        </p:nvSpPr>
        <p:spPr/>
        <p:txBody>
          <a:bodyPr/>
          <a:lstStyle/>
          <a:p>
            <a:r>
              <a:rPr lang="en-US"/>
              <a:t>Improved Isolation: Reverse Connect</a:t>
            </a:r>
          </a:p>
        </p:txBody>
      </p:sp>
      <p:sp>
        <p:nvSpPr>
          <p:cNvPr id="217" name="TextBox 216">
            <a:extLst>
              <a:ext uri="{FF2B5EF4-FFF2-40B4-BE49-F238E27FC236}">
                <a16:creationId xmlns:a16="http://schemas.microsoft.com/office/drawing/2014/main" id="{A852D315-07A1-43B9-BFC6-74F3D9EE62F5}"/>
              </a:ext>
            </a:extLst>
          </p:cNvPr>
          <p:cNvSpPr txBox="1"/>
          <p:nvPr/>
        </p:nvSpPr>
        <p:spPr>
          <a:xfrm>
            <a:off x="460567" y="1221403"/>
            <a:ext cx="11038769" cy="1184897"/>
          </a:xfrm>
          <a:prstGeom prst="rect">
            <a:avLst/>
          </a:prstGeom>
          <a:noFill/>
        </p:spPr>
        <p:txBody>
          <a:bodyPr wrap="square" lIns="0" tIns="146283" rIns="182854" bIns="146283" rtlCol="0" anchor="t">
            <a:spAutoFit/>
          </a:bodyPr>
          <a:lstStyle/>
          <a:p>
            <a:pPr defTabSz="932563">
              <a:lnSpc>
                <a:spcPct val="90000"/>
              </a:lnSpc>
              <a:spcAft>
                <a:spcPts val="1224"/>
              </a:spcAft>
              <a:defRPr/>
            </a:pPr>
            <a:r>
              <a:rPr lang="en-US" sz="1400" dirty="0">
                <a:latin typeface="Segoe UI"/>
              </a:rPr>
              <a:t>Outbound WebSocket connections from VMs to Broker and Gateway</a:t>
            </a:r>
          </a:p>
          <a:p>
            <a:pPr defTabSz="932563">
              <a:lnSpc>
                <a:spcPct val="90000"/>
              </a:lnSpc>
              <a:spcAft>
                <a:spcPts val="1224"/>
              </a:spcAft>
              <a:defRPr/>
            </a:pPr>
            <a:r>
              <a:rPr lang="en-US" sz="1400" dirty="0">
                <a:latin typeface="Segoe UI"/>
              </a:rPr>
              <a:t>Bidirectional communications between VMs and RD infra over https (443)</a:t>
            </a:r>
            <a:endParaRPr lang="en-US" sz="1400" dirty="0">
              <a:latin typeface="Segoe UI"/>
              <a:cs typeface="Segoe UI"/>
            </a:endParaRPr>
          </a:p>
          <a:p>
            <a:pPr defTabSz="932563">
              <a:lnSpc>
                <a:spcPct val="90000"/>
              </a:lnSpc>
              <a:spcAft>
                <a:spcPts val="1224"/>
              </a:spcAft>
              <a:defRPr/>
            </a:pPr>
            <a:r>
              <a:rPr lang="en-US" sz="1400" dirty="0">
                <a:latin typeface="Segoe UI"/>
              </a:rPr>
              <a:t>No inbound ports need be opened on the VM.	</a:t>
            </a:r>
          </a:p>
        </p:txBody>
      </p:sp>
      <p:sp>
        <p:nvSpPr>
          <p:cNvPr id="103" name="Rectangle 102">
            <a:extLst>
              <a:ext uri="{FF2B5EF4-FFF2-40B4-BE49-F238E27FC236}">
                <a16:creationId xmlns:a16="http://schemas.microsoft.com/office/drawing/2014/main" id="{A949B8B0-73AB-421F-A429-FA9032BC9C2C}"/>
              </a:ext>
            </a:extLst>
          </p:cNvPr>
          <p:cNvSpPr/>
          <p:nvPr/>
        </p:nvSpPr>
        <p:spPr bwMode="auto">
          <a:xfrm>
            <a:off x="458886" y="2620586"/>
            <a:ext cx="2252127" cy="3886046"/>
          </a:xfrm>
          <a:prstGeom prst="rect">
            <a:avLst/>
          </a:prstGeom>
          <a:solidFill>
            <a:schemeClr val="bg1">
              <a:lumMod val="9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6521" tIns="182880" rIns="186521" bIns="47565" numCol="1" spcCol="0" rtlCol="0" fromWordArt="0" anchor="t" anchorCtr="0" forceAA="0" compatLnSpc="1">
            <a:prstTxWarp prst="textNoShape">
              <a:avLst/>
            </a:prstTxWarp>
            <a:noAutofit/>
          </a:bodyPr>
          <a:lstStyle/>
          <a:p>
            <a:pPr algn="ctr" defTabSz="878223">
              <a:lnSpc>
                <a:spcPct val="90000"/>
              </a:lnSpc>
              <a:defRPr/>
            </a:pPr>
            <a:endParaRPr lang="en-US" sz="1600" dirty="0">
              <a:solidFill>
                <a:schemeClr val="tx1"/>
              </a:solidFill>
              <a:latin typeface="+mj-lt"/>
              <a:cs typeface="Segoe UI Light"/>
            </a:endParaRPr>
          </a:p>
        </p:txBody>
      </p:sp>
      <p:sp>
        <p:nvSpPr>
          <p:cNvPr id="104" name="Rectangle 103">
            <a:extLst>
              <a:ext uri="{FF2B5EF4-FFF2-40B4-BE49-F238E27FC236}">
                <a16:creationId xmlns:a16="http://schemas.microsoft.com/office/drawing/2014/main" id="{4CAC8D04-66BD-4C95-98DD-DB50243D8776}"/>
              </a:ext>
            </a:extLst>
          </p:cNvPr>
          <p:cNvSpPr/>
          <p:nvPr/>
        </p:nvSpPr>
        <p:spPr bwMode="auto">
          <a:xfrm>
            <a:off x="7622222" y="2620586"/>
            <a:ext cx="4387216" cy="3886046"/>
          </a:xfrm>
          <a:prstGeom prst="rect">
            <a:avLst/>
          </a:prstGeom>
          <a:solidFill>
            <a:schemeClr val="bg1">
              <a:lumMod val="9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6521" tIns="182880" rIns="186521" bIns="47565" numCol="1" spcCol="0" rtlCol="0" fromWordArt="0" anchor="t" anchorCtr="0" forceAA="0" compatLnSpc="1">
            <a:prstTxWarp prst="textNoShape">
              <a:avLst/>
            </a:prstTxWarp>
            <a:noAutofit/>
          </a:bodyPr>
          <a:lstStyle/>
          <a:p>
            <a:pPr algn="ctr" defTabSz="878223">
              <a:lnSpc>
                <a:spcPct val="90000"/>
              </a:lnSpc>
              <a:defRPr/>
            </a:pPr>
            <a:endParaRPr lang="en-US" sz="1600" dirty="0">
              <a:solidFill>
                <a:schemeClr val="tx1"/>
              </a:solidFill>
              <a:latin typeface="+mj-lt"/>
              <a:cs typeface="Segoe UI Light"/>
            </a:endParaRPr>
          </a:p>
        </p:txBody>
      </p:sp>
      <p:sp>
        <p:nvSpPr>
          <p:cNvPr id="105" name="Rectangle 104">
            <a:extLst>
              <a:ext uri="{FF2B5EF4-FFF2-40B4-BE49-F238E27FC236}">
                <a16:creationId xmlns:a16="http://schemas.microsoft.com/office/drawing/2014/main" id="{7B09885E-29C7-4B40-8BA9-809F69C6C3AD}"/>
              </a:ext>
            </a:extLst>
          </p:cNvPr>
          <p:cNvSpPr/>
          <p:nvPr/>
        </p:nvSpPr>
        <p:spPr bwMode="auto">
          <a:xfrm>
            <a:off x="3172557" y="2620586"/>
            <a:ext cx="3988121" cy="3886046"/>
          </a:xfrm>
          <a:prstGeom prst="rect">
            <a:avLst/>
          </a:prstGeom>
          <a:solidFill>
            <a:schemeClr val="bg1">
              <a:lumMod val="9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6521" tIns="182880" rIns="186521" bIns="47565" numCol="1" spcCol="0" rtlCol="0" fromWordArt="0" anchor="t" anchorCtr="0" forceAA="0" compatLnSpc="1">
            <a:prstTxWarp prst="textNoShape">
              <a:avLst/>
            </a:prstTxWarp>
            <a:noAutofit/>
          </a:bodyPr>
          <a:lstStyle/>
          <a:p>
            <a:pPr algn="ctr" defTabSz="878223">
              <a:lnSpc>
                <a:spcPct val="90000"/>
              </a:lnSpc>
              <a:defRPr/>
            </a:pPr>
            <a:r>
              <a:rPr lang="en-US" sz="1600" dirty="0">
                <a:solidFill>
                  <a:schemeClr val="tx1"/>
                </a:solidFill>
                <a:latin typeface="+mj-lt"/>
                <a:cs typeface="Segoe UI Light"/>
              </a:rPr>
              <a:t>Windows Virtual Desktop </a:t>
            </a:r>
            <a:br>
              <a:rPr lang="en-US" sz="1600" dirty="0">
                <a:solidFill>
                  <a:schemeClr val="tx1"/>
                </a:solidFill>
                <a:latin typeface="+mj-lt"/>
                <a:cs typeface="Segoe UI Light"/>
              </a:rPr>
            </a:br>
            <a:r>
              <a:rPr lang="en-US" sz="1600" dirty="0">
                <a:solidFill>
                  <a:schemeClr val="tx1"/>
                </a:solidFill>
                <a:latin typeface="+mj-lt"/>
                <a:cs typeface="Segoe UI Light"/>
              </a:rPr>
              <a:t>Microsoft-managed Azure services</a:t>
            </a:r>
          </a:p>
        </p:txBody>
      </p:sp>
      <p:sp>
        <p:nvSpPr>
          <p:cNvPr id="106" name="Rectangle 105">
            <a:extLst>
              <a:ext uri="{FF2B5EF4-FFF2-40B4-BE49-F238E27FC236}">
                <a16:creationId xmlns:a16="http://schemas.microsoft.com/office/drawing/2014/main" id="{05E0CF94-1BA0-4B7A-BC71-C978B811D47A}"/>
              </a:ext>
            </a:extLst>
          </p:cNvPr>
          <p:cNvSpPr/>
          <p:nvPr/>
        </p:nvSpPr>
        <p:spPr bwMode="auto">
          <a:xfrm>
            <a:off x="3156134" y="2562135"/>
            <a:ext cx="3988121" cy="3886046"/>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6521" tIns="182880" rIns="186521" bIns="47565" numCol="1" spcCol="0" rtlCol="0" fromWordArt="0" anchor="t" anchorCtr="0" forceAA="0" compatLnSpc="1">
            <a:prstTxWarp prst="textNoShape">
              <a:avLst/>
            </a:prstTxWarp>
            <a:noAutofit/>
          </a:bodyPr>
          <a:lstStyle/>
          <a:p>
            <a:pPr marL="0" marR="0" lvl="0" indent="0" algn="ctr" defTabSz="878223" rtl="0" eaLnBrk="1" fontAlgn="auto" latinLnBrk="0" hangingPunct="1">
              <a:lnSpc>
                <a:spcPct val="9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chemeClr val="tx1"/>
              </a:solidFill>
              <a:effectLst/>
              <a:uLnTx/>
              <a:uFillTx/>
              <a:latin typeface="Segoe UI Semibold"/>
              <a:ea typeface="+mn-ea"/>
              <a:cs typeface="Segoe UI Light"/>
            </a:endParaRPr>
          </a:p>
        </p:txBody>
      </p:sp>
      <p:sp>
        <p:nvSpPr>
          <p:cNvPr id="107" name="Rectangle 106">
            <a:extLst>
              <a:ext uri="{FF2B5EF4-FFF2-40B4-BE49-F238E27FC236}">
                <a16:creationId xmlns:a16="http://schemas.microsoft.com/office/drawing/2014/main" id="{939A98CA-6690-4521-8478-DE75DBE9008A}"/>
              </a:ext>
            </a:extLst>
          </p:cNvPr>
          <p:cNvSpPr/>
          <p:nvPr/>
        </p:nvSpPr>
        <p:spPr bwMode="auto">
          <a:xfrm>
            <a:off x="3273286" y="3581894"/>
            <a:ext cx="3753817" cy="2689517"/>
          </a:xfrm>
          <a:prstGeom prst="rect">
            <a:avLst/>
          </a:prstGeom>
          <a:solidFill>
            <a:schemeClr val="accent5"/>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559562" tIns="139891" rIns="0" bIns="47558" numCol="1" spcCol="0" rtlCol="0" fromWordArt="0" anchor="t" anchorCtr="0" forceAA="0" compatLnSpc="1">
            <a:prstTxWarp prst="textNoShape">
              <a:avLst/>
            </a:prstTxWarp>
            <a:noAutofit/>
          </a:bodyPr>
          <a:lstStyle/>
          <a:p>
            <a:pPr marL="0" marR="0" lvl="0" indent="0" algn="l" defTabSz="950846"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Pro Semibold" panose="020B0702040504020203" pitchFamily="34" charset="0"/>
              <a:ea typeface="+mn-ea"/>
              <a:cs typeface="Segoe UI Light"/>
            </a:endParaRPr>
          </a:p>
        </p:txBody>
      </p:sp>
      <p:grpSp>
        <p:nvGrpSpPr>
          <p:cNvPr id="108" name="Group 107">
            <a:extLst>
              <a:ext uri="{FF2B5EF4-FFF2-40B4-BE49-F238E27FC236}">
                <a16:creationId xmlns:a16="http://schemas.microsoft.com/office/drawing/2014/main" id="{DFD4A0C5-C5D7-4529-8B4F-0FBF811F0663}"/>
              </a:ext>
            </a:extLst>
          </p:cNvPr>
          <p:cNvGrpSpPr/>
          <p:nvPr/>
        </p:nvGrpSpPr>
        <p:grpSpPr>
          <a:xfrm>
            <a:off x="2846129" y="2623339"/>
            <a:ext cx="191312" cy="3880541"/>
            <a:chOff x="2849277" y="1648178"/>
            <a:chExt cx="187578" cy="3892279"/>
          </a:xfrm>
        </p:grpSpPr>
        <p:cxnSp>
          <p:nvCxnSpPr>
            <p:cNvPr id="109" name="Straight Connector 108">
              <a:extLst>
                <a:ext uri="{FF2B5EF4-FFF2-40B4-BE49-F238E27FC236}">
                  <a16:creationId xmlns:a16="http://schemas.microsoft.com/office/drawing/2014/main" id="{716E1E72-5D84-4A1D-862E-E9F3E0E4FA0E}"/>
                </a:ext>
              </a:extLst>
            </p:cNvPr>
            <p:cNvCxnSpPr>
              <a:cxnSpLocks/>
            </p:cNvCxnSpPr>
            <p:nvPr/>
          </p:nvCxnSpPr>
          <p:spPr>
            <a:xfrm flipV="1">
              <a:off x="2935296" y="1648178"/>
              <a:ext cx="14949" cy="3892279"/>
            </a:xfrm>
            <a:prstGeom prst="line">
              <a:avLst/>
            </a:prstGeom>
            <a:noFill/>
            <a:ln w="38100" cap="rnd" cmpd="sng">
              <a:solidFill>
                <a:srgbClr val="A5A5A5"/>
              </a:solidFill>
              <a:prstDash val="sysDot"/>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cxnSp>
        <p:sp>
          <p:nvSpPr>
            <p:cNvPr id="110" name="Rectangle 109">
              <a:extLst>
                <a:ext uri="{FF2B5EF4-FFF2-40B4-BE49-F238E27FC236}">
                  <a16:creationId xmlns:a16="http://schemas.microsoft.com/office/drawing/2014/main" id="{66AE77C8-FFBD-42EA-ABCB-CC9DFB0BB892}"/>
                </a:ext>
              </a:extLst>
            </p:cNvPr>
            <p:cNvSpPr/>
            <p:nvPr/>
          </p:nvSpPr>
          <p:spPr>
            <a:xfrm rot="16200000">
              <a:off x="2530934" y="3500529"/>
              <a:ext cx="824264" cy="187578"/>
            </a:xfrm>
            <a:prstGeom prst="rect">
              <a:avLst/>
            </a:prstGeom>
            <a:solidFill>
              <a:schemeClr val="bg1"/>
            </a:solidFill>
            <a:effectLst/>
          </p:spPr>
          <p:txBody>
            <a:bodyPr wrap="none" anchor="ctr">
              <a:noAutofit/>
            </a:bodyPr>
            <a:lstStyle/>
            <a:p>
              <a:pPr marL="0" marR="0" lvl="0" indent="0" algn="ctr" defTabSz="932563"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effectLst/>
                  <a:uLnTx/>
                  <a:uFillTx/>
                  <a:latin typeface="Segoe UI Semibold"/>
                  <a:ea typeface="+mn-ea"/>
                  <a:cs typeface="Segoe UI Light"/>
                </a:rPr>
                <a:t>FIREWALL</a:t>
              </a:r>
              <a:endParaRPr kumimoji="0" lang="en-US" sz="1200" b="0" i="0" u="none" strike="noStrike" kern="1200" cap="none" spc="0" normalizeH="0" baseline="0" noProof="0" dirty="0">
                <a:ln>
                  <a:noFill/>
                </a:ln>
                <a:effectLst/>
                <a:uLnTx/>
                <a:uFillTx/>
                <a:latin typeface="Segoe UI Semibold"/>
                <a:ea typeface="+mn-ea"/>
              </a:endParaRPr>
            </a:p>
          </p:txBody>
        </p:sp>
      </p:grpSp>
      <p:sp>
        <p:nvSpPr>
          <p:cNvPr id="111" name="Rectangle 110">
            <a:extLst>
              <a:ext uri="{FF2B5EF4-FFF2-40B4-BE49-F238E27FC236}">
                <a16:creationId xmlns:a16="http://schemas.microsoft.com/office/drawing/2014/main" id="{6DA84C37-C652-4924-B3CD-977C569AF5B1}"/>
              </a:ext>
            </a:extLst>
          </p:cNvPr>
          <p:cNvSpPr/>
          <p:nvPr/>
        </p:nvSpPr>
        <p:spPr bwMode="auto">
          <a:xfrm>
            <a:off x="7576537" y="2620585"/>
            <a:ext cx="4444190" cy="3826245"/>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6521" tIns="182880" rIns="186521" bIns="47565" numCol="1" rtlCol="0" anchor="t" anchorCtr="0" compatLnSpc="1">
            <a:prstTxWarp prst="textNoShape">
              <a:avLst/>
            </a:prstTxWarp>
          </a:bodyPr>
          <a:lstStyle/>
          <a:p>
            <a:pPr lvl="0" algn="ctr" defTabSz="878223">
              <a:defRPr/>
            </a:pPr>
            <a:r>
              <a:rPr lang="en-US" sz="1600" dirty="0">
                <a:solidFill>
                  <a:schemeClr val="tx1"/>
                </a:solidFill>
                <a:latin typeface="Segoe UI Semibold"/>
                <a:cs typeface="Segoe UI Light"/>
              </a:rPr>
              <a:t>Customer-managed</a:t>
            </a:r>
            <a:br>
              <a:rPr lang="en-US" sz="1600" dirty="0">
                <a:solidFill>
                  <a:schemeClr val="tx1"/>
                </a:solidFill>
                <a:latin typeface="Segoe UI Semibold"/>
                <a:cs typeface="Segoe UI Light"/>
              </a:rPr>
            </a:br>
            <a:r>
              <a:rPr lang="en-US" sz="1600" dirty="0">
                <a:solidFill>
                  <a:schemeClr val="tx1"/>
                </a:solidFill>
                <a:latin typeface="Segoe UI Semibold"/>
                <a:cs typeface="Segoe UI Light"/>
              </a:rPr>
              <a:t>Azure VMs &amp; services</a:t>
            </a:r>
          </a:p>
        </p:txBody>
      </p:sp>
      <p:sp>
        <p:nvSpPr>
          <p:cNvPr id="112" name="Rectangle 111">
            <a:extLst>
              <a:ext uri="{FF2B5EF4-FFF2-40B4-BE49-F238E27FC236}">
                <a16:creationId xmlns:a16="http://schemas.microsoft.com/office/drawing/2014/main" id="{4BB53C4F-D992-471B-9AB7-BF4069476F61}"/>
              </a:ext>
            </a:extLst>
          </p:cNvPr>
          <p:cNvSpPr/>
          <p:nvPr/>
        </p:nvSpPr>
        <p:spPr bwMode="auto">
          <a:xfrm>
            <a:off x="442913" y="2615105"/>
            <a:ext cx="2280939" cy="3833075"/>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6521" tIns="182880" rIns="186521" bIns="47565" numCol="1" spcCol="0" rtlCol="0" fromWordArt="0" anchor="t" anchorCtr="0" forceAA="0" compatLnSpc="1">
            <a:prstTxWarp prst="textNoShape">
              <a:avLst/>
            </a:prstTxWarp>
            <a:noAutofit/>
          </a:bodyPr>
          <a:lstStyle/>
          <a:p>
            <a:pPr lvl="0" algn="ctr" defTabSz="878223">
              <a:lnSpc>
                <a:spcPct val="90000"/>
              </a:lnSpc>
              <a:defRPr/>
            </a:pPr>
            <a:r>
              <a:rPr lang="en-US" sz="1600" dirty="0">
                <a:solidFill>
                  <a:schemeClr val="tx1"/>
                </a:solidFill>
                <a:latin typeface="Segoe UI Semibold"/>
                <a:cs typeface="Segoe UI Light"/>
              </a:rPr>
              <a:t> RD clients</a:t>
            </a:r>
          </a:p>
          <a:p>
            <a:pPr lvl="0" algn="ctr" defTabSz="878223">
              <a:lnSpc>
                <a:spcPct val="90000"/>
              </a:lnSpc>
              <a:defRPr/>
            </a:pPr>
            <a:r>
              <a:rPr lang="en-US" sz="1600" dirty="0">
                <a:solidFill>
                  <a:schemeClr val="tx1"/>
                </a:solidFill>
                <a:latin typeface="Segoe UI Semibold"/>
                <a:cs typeface="Segoe UI Light"/>
              </a:rPr>
              <a:t>Customer-managed</a:t>
            </a:r>
          </a:p>
        </p:txBody>
      </p:sp>
      <p:grpSp>
        <p:nvGrpSpPr>
          <p:cNvPr id="113" name="Group 112">
            <a:extLst>
              <a:ext uri="{FF2B5EF4-FFF2-40B4-BE49-F238E27FC236}">
                <a16:creationId xmlns:a16="http://schemas.microsoft.com/office/drawing/2014/main" id="{6704DB5D-2388-4DC0-9E5D-3D0CAA06630E}"/>
              </a:ext>
            </a:extLst>
          </p:cNvPr>
          <p:cNvGrpSpPr/>
          <p:nvPr/>
        </p:nvGrpSpPr>
        <p:grpSpPr>
          <a:xfrm>
            <a:off x="5195639" y="3892359"/>
            <a:ext cx="1736972" cy="599381"/>
            <a:chOff x="4908037" y="3834996"/>
            <a:chExt cx="1703068" cy="587682"/>
          </a:xfrm>
        </p:grpSpPr>
        <p:sp>
          <p:nvSpPr>
            <p:cNvPr id="114" name="Rectangle: Rounded Corners 113">
              <a:extLst>
                <a:ext uri="{FF2B5EF4-FFF2-40B4-BE49-F238E27FC236}">
                  <a16:creationId xmlns:a16="http://schemas.microsoft.com/office/drawing/2014/main" id="{11A392B8-80B5-494D-B03B-2919CC12CD4D}"/>
                </a:ext>
              </a:extLst>
            </p:cNvPr>
            <p:cNvSpPr/>
            <p:nvPr/>
          </p:nvSpPr>
          <p:spPr bwMode="auto">
            <a:xfrm>
              <a:off x="4908037" y="3834996"/>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115" name="Rectangle: Rounded Corners 114">
              <a:extLst>
                <a:ext uri="{FF2B5EF4-FFF2-40B4-BE49-F238E27FC236}">
                  <a16:creationId xmlns:a16="http://schemas.microsoft.com/office/drawing/2014/main" id="{2200BF8D-5728-4536-9AFD-8DCC05BB2D8C}"/>
                </a:ext>
              </a:extLst>
            </p:cNvPr>
            <p:cNvSpPr/>
            <p:nvPr/>
          </p:nvSpPr>
          <p:spPr bwMode="auto">
            <a:xfrm>
              <a:off x="4943996" y="3879453"/>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116" name="Rectangle: Rounded Corners 115">
              <a:extLst>
                <a:ext uri="{FF2B5EF4-FFF2-40B4-BE49-F238E27FC236}">
                  <a16:creationId xmlns:a16="http://schemas.microsoft.com/office/drawing/2014/main" id="{8D9787BF-118F-4F10-AB7A-712D82E2A501}"/>
                </a:ext>
              </a:extLst>
            </p:cNvPr>
            <p:cNvSpPr/>
            <p:nvPr/>
          </p:nvSpPr>
          <p:spPr bwMode="auto">
            <a:xfrm>
              <a:off x="4979955" y="3923910"/>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r>
                <a:rPr lang="en-US" sz="1200" kern="0">
                  <a:solidFill>
                    <a:schemeClr val="bg1"/>
                  </a:solidFill>
                  <a:latin typeface="+mj-lt"/>
                </a:rPr>
                <a:t>Diagnostics</a:t>
              </a:r>
            </a:p>
          </p:txBody>
        </p:sp>
        <p:sp>
          <p:nvSpPr>
            <p:cNvPr id="117" name="algorithm" title="Icon of a heartbeat">
              <a:extLst>
                <a:ext uri="{FF2B5EF4-FFF2-40B4-BE49-F238E27FC236}">
                  <a16:creationId xmlns:a16="http://schemas.microsoft.com/office/drawing/2014/main" id="{23065810-DD05-43EF-918A-4D38C049F47D}"/>
                </a:ext>
              </a:extLst>
            </p:cNvPr>
            <p:cNvSpPr>
              <a:spLocks noChangeAspect="1" noEditPoints="1"/>
            </p:cNvSpPr>
            <p:nvPr/>
          </p:nvSpPr>
          <p:spPr bwMode="auto">
            <a:xfrm>
              <a:off x="6155405" y="4046929"/>
              <a:ext cx="316179" cy="273715"/>
            </a:xfrm>
            <a:custGeom>
              <a:avLst/>
              <a:gdLst>
                <a:gd name="T0" fmla="*/ 0 w 349"/>
                <a:gd name="T1" fmla="*/ 148 h 302"/>
                <a:gd name="T2" fmla="*/ 78 w 349"/>
                <a:gd name="T3" fmla="*/ 148 h 302"/>
                <a:gd name="T4" fmla="*/ 127 w 349"/>
                <a:gd name="T5" fmla="*/ 0 h 302"/>
                <a:gd name="T6" fmla="*/ 204 w 349"/>
                <a:gd name="T7" fmla="*/ 302 h 302"/>
                <a:gd name="T8" fmla="*/ 265 w 349"/>
                <a:gd name="T9" fmla="*/ 50 h 302"/>
                <a:gd name="T10" fmla="*/ 288 w 349"/>
                <a:gd name="T11" fmla="*/ 148 h 302"/>
                <a:gd name="T12" fmla="*/ 335 w 349"/>
                <a:gd name="T13" fmla="*/ 148 h 302"/>
                <a:gd name="T14" fmla="*/ 335 w 349"/>
                <a:gd name="T15" fmla="*/ 148 h 302"/>
                <a:gd name="T16" fmla="*/ 342 w 349"/>
                <a:gd name="T17" fmla="*/ 155 h 302"/>
                <a:gd name="T18" fmla="*/ 349 w 349"/>
                <a:gd name="T19" fmla="*/ 148 h 302"/>
                <a:gd name="T20" fmla="*/ 342 w 349"/>
                <a:gd name="T21" fmla="*/ 140 h 302"/>
                <a:gd name="T22" fmla="*/ 335 w 349"/>
                <a:gd name="T23" fmla="*/ 148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9" h="302">
                  <a:moveTo>
                    <a:pt x="0" y="148"/>
                  </a:moveTo>
                  <a:cubicBezTo>
                    <a:pt x="78" y="148"/>
                    <a:pt x="78" y="148"/>
                    <a:pt x="78" y="148"/>
                  </a:cubicBezTo>
                  <a:cubicBezTo>
                    <a:pt x="127" y="0"/>
                    <a:pt x="127" y="0"/>
                    <a:pt x="127" y="0"/>
                  </a:cubicBezTo>
                  <a:cubicBezTo>
                    <a:pt x="204" y="302"/>
                    <a:pt x="204" y="302"/>
                    <a:pt x="204" y="302"/>
                  </a:cubicBezTo>
                  <a:cubicBezTo>
                    <a:pt x="265" y="50"/>
                    <a:pt x="265" y="50"/>
                    <a:pt x="265" y="50"/>
                  </a:cubicBezTo>
                  <a:cubicBezTo>
                    <a:pt x="288" y="148"/>
                    <a:pt x="288" y="148"/>
                    <a:pt x="288" y="148"/>
                  </a:cubicBezTo>
                  <a:cubicBezTo>
                    <a:pt x="335" y="148"/>
                    <a:pt x="335" y="148"/>
                    <a:pt x="335" y="148"/>
                  </a:cubicBezTo>
                  <a:moveTo>
                    <a:pt x="335" y="148"/>
                  </a:moveTo>
                  <a:cubicBezTo>
                    <a:pt x="335" y="152"/>
                    <a:pt x="338" y="155"/>
                    <a:pt x="342" y="155"/>
                  </a:cubicBezTo>
                  <a:cubicBezTo>
                    <a:pt x="346" y="155"/>
                    <a:pt x="349" y="152"/>
                    <a:pt x="349" y="148"/>
                  </a:cubicBezTo>
                  <a:cubicBezTo>
                    <a:pt x="349" y="144"/>
                    <a:pt x="346" y="140"/>
                    <a:pt x="342" y="140"/>
                  </a:cubicBezTo>
                  <a:cubicBezTo>
                    <a:pt x="338" y="140"/>
                    <a:pt x="335" y="144"/>
                    <a:pt x="335" y="148"/>
                  </a:cubicBezTo>
                  <a:close/>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chemeClr val="bg1"/>
                </a:solidFill>
                <a:effectLst/>
                <a:uLnTx/>
                <a:uFillTx/>
                <a:latin typeface="+mj-lt"/>
                <a:ea typeface="+mn-ea"/>
                <a:cs typeface="+mn-cs"/>
              </a:endParaRPr>
            </a:p>
          </p:txBody>
        </p:sp>
      </p:grpSp>
      <p:grpSp>
        <p:nvGrpSpPr>
          <p:cNvPr id="118" name="Group 117">
            <a:extLst>
              <a:ext uri="{FF2B5EF4-FFF2-40B4-BE49-F238E27FC236}">
                <a16:creationId xmlns:a16="http://schemas.microsoft.com/office/drawing/2014/main" id="{0D4C6756-99AD-4C62-A791-2617AA50CF2B}"/>
              </a:ext>
            </a:extLst>
          </p:cNvPr>
          <p:cNvGrpSpPr/>
          <p:nvPr/>
        </p:nvGrpSpPr>
        <p:grpSpPr>
          <a:xfrm>
            <a:off x="5195639" y="4774544"/>
            <a:ext cx="1736972" cy="599381"/>
            <a:chOff x="4908037" y="4699961"/>
            <a:chExt cx="1703068" cy="587682"/>
          </a:xfrm>
        </p:grpSpPr>
        <p:sp>
          <p:nvSpPr>
            <p:cNvPr id="119" name="Rectangle: Rounded Corners 118">
              <a:extLst>
                <a:ext uri="{FF2B5EF4-FFF2-40B4-BE49-F238E27FC236}">
                  <a16:creationId xmlns:a16="http://schemas.microsoft.com/office/drawing/2014/main" id="{C5D89B28-D3FE-4136-9113-77E61F769368}"/>
                </a:ext>
              </a:extLst>
            </p:cNvPr>
            <p:cNvSpPr/>
            <p:nvPr/>
          </p:nvSpPr>
          <p:spPr bwMode="auto">
            <a:xfrm>
              <a:off x="4908037" y="4699961"/>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120" name="Rectangle: Rounded Corners 119">
              <a:extLst>
                <a:ext uri="{FF2B5EF4-FFF2-40B4-BE49-F238E27FC236}">
                  <a16:creationId xmlns:a16="http://schemas.microsoft.com/office/drawing/2014/main" id="{64AFA9F6-A9F1-4999-982B-8250E76E86A3}"/>
                </a:ext>
              </a:extLst>
            </p:cNvPr>
            <p:cNvSpPr/>
            <p:nvPr/>
          </p:nvSpPr>
          <p:spPr bwMode="auto">
            <a:xfrm>
              <a:off x="4943996" y="4744418"/>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121" name="Rectangle: Rounded Corners 120">
              <a:extLst>
                <a:ext uri="{FF2B5EF4-FFF2-40B4-BE49-F238E27FC236}">
                  <a16:creationId xmlns:a16="http://schemas.microsoft.com/office/drawing/2014/main" id="{6393DD81-AA7A-4860-80F4-C9BD98558CA8}"/>
                </a:ext>
              </a:extLst>
            </p:cNvPr>
            <p:cNvSpPr/>
            <p:nvPr/>
          </p:nvSpPr>
          <p:spPr bwMode="auto">
            <a:xfrm>
              <a:off x="4979955" y="4788875"/>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r>
                <a:rPr lang="en-US" sz="1200" kern="0">
                  <a:solidFill>
                    <a:schemeClr val="bg1"/>
                  </a:solidFill>
                  <a:latin typeface="+mj-lt"/>
                </a:rPr>
                <a:t>Broker</a:t>
              </a:r>
            </a:p>
          </p:txBody>
        </p:sp>
        <p:cxnSp>
          <p:nvCxnSpPr>
            <p:cNvPr id="122" name="Straight Connector 121">
              <a:extLst>
                <a:ext uri="{FF2B5EF4-FFF2-40B4-BE49-F238E27FC236}">
                  <a16:creationId xmlns:a16="http://schemas.microsoft.com/office/drawing/2014/main" id="{482529F9-4500-49E9-840C-78450339AAB1}"/>
                </a:ext>
              </a:extLst>
            </p:cNvPr>
            <p:cNvCxnSpPr>
              <a:cxnSpLocks/>
            </p:cNvCxnSpPr>
            <p:nvPr/>
          </p:nvCxnSpPr>
          <p:spPr>
            <a:xfrm>
              <a:off x="6171692" y="5021999"/>
              <a:ext cx="283604" cy="0"/>
            </a:xfrm>
            <a:prstGeom prst="line">
              <a:avLst/>
            </a:prstGeom>
            <a:ln w="12700">
              <a:solidFill>
                <a:schemeClr val="bg1"/>
              </a:solidFill>
              <a:headEnd type="oval" w="sm" len="sm"/>
              <a:tailEnd type="arrow" w="sm" len="sm"/>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5AEBE5FC-2A68-47B3-BADE-56845640C32D}"/>
                </a:ext>
              </a:extLst>
            </p:cNvPr>
            <p:cNvCxnSpPr>
              <a:cxnSpLocks/>
            </p:cNvCxnSpPr>
            <p:nvPr/>
          </p:nvCxnSpPr>
          <p:spPr>
            <a:xfrm flipV="1">
              <a:off x="6237818" y="4870627"/>
              <a:ext cx="113442" cy="147818"/>
            </a:xfrm>
            <a:prstGeom prst="line">
              <a:avLst/>
            </a:prstGeom>
            <a:ln w="12700">
              <a:solidFill>
                <a:schemeClr val="bg1"/>
              </a:solidFill>
              <a:headEnd type="none" w="sm" len="sm"/>
              <a:tailEnd type="arrow" w="sm" len="sm"/>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159E1D8C-0772-4144-96B3-D344E1CAB201}"/>
                </a:ext>
              </a:extLst>
            </p:cNvPr>
            <p:cNvCxnSpPr>
              <a:cxnSpLocks/>
            </p:cNvCxnSpPr>
            <p:nvPr/>
          </p:nvCxnSpPr>
          <p:spPr>
            <a:xfrm>
              <a:off x="6239170" y="5025554"/>
              <a:ext cx="113442" cy="147818"/>
            </a:xfrm>
            <a:prstGeom prst="line">
              <a:avLst/>
            </a:prstGeom>
            <a:ln w="12700">
              <a:solidFill>
                <a:schemeClr val="bg1"/>
              </a:solidFill>
              <a:headEnd type="none" w="sm" len="sm"/>
              <a:tailEnd type="arrow" w="sm" len="sm"/>
            </a:ln>
          </p:spPr>
          <p:style>
            <a:lnRef idx="1">
              <a:schemeClr val="accent1"/>
            </a:lnRef>
            <a:fillRef idx="0">
              <a:schemeClr val="accent1"/>
            </a:fillRef>
            <a:effectRef idx="0">
              <a:schemeClr val="accent1"/>
            </a:effectRef>
            <a:fontRef idx="minor">
              <a:schemeClr val="tx1"/>
            </a:fontRef>
          </p:style>
        </p:cxnSp>
      </p:grpSp>
      <p:grpSp>
        <p:nvGrpSpPr>
          <p:cNvPr id="125" name="Group 124">
            <a:extLst>
              <a:ext uri="{FF2B5EF4-FFF2-40B4-BE49-F238E27FC236}">
                <a16:creationId xmlns:a16="http://schemas.microsoft.com/office/drawing/2014/main" id="{0AF9E2B9-B0B6-437E-8F2F-B82158001560}"/>
              </a:ext>
            </a:extLst>
          </p:cNvPr>
          <p:cNvGrpSpPr/>
          <p:nvPr/>
        </p:nvGrpSpPr>
        <p:grpSpPr>
          <a:xfrm>
            <a:off x="677817" y="3364403"/>
            <a:ext cx="1658798" cy="2966505"/>
            <a:chOff x="899303" y="2229846"/>
            <a:chExt cx="1626420" cy="2908602"/>
          </a:xfrm>
        </p:grpSpPr>
        <p:sp>
          <p:nvSpPr>
            <p:cNvPr id="126" name="Oval 125">
              <a:extLst>
                <a:ext uri="{FF2B5EF4-FFF2-40B4-BE49-F238E27FC236}">
                  <a16:creationId xmlns:a16="http://schemas.microsoft.com/office/drawing/2014/main" id="{4E637CDB-D29B-4720-8200-2B0A3BBCAC20}"/>
                </a:ext>
              </a:extLst>
            </p:cNvPr>
            <p:cNvSpPr/>
            <p:nvPr/>
          </p:nvSpPr>
          <p:spPr bwMode="auto">
            <a:xfrm>
              <a:off x="899303" y="2229846"/>
              <a:ext cx="835378" cy="835378"/>
            </a:xfrm>
            <a:prstGeom prst="ellipse">
              <a:avLst/>
            </a:prstGeom>
            <a:solidFill>
              <a:schemeClr val="accent1"/>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559562" tIns="139891" rIns="0" bIns="47558" numCol="1" spcCol="0" rtlCol="0" fromWordArt="0" anchor="t" anchorCtr="0" forceAA="0" compatLnSpc="1">
              <a:prstTxWarp prst="textNoShape">
                <a:avLst/>
              </a:prstTxWarp>
              <a:noAutofit/>
            </a:bodyPr>
            <a:lstStyle/>
            <a:p>
              <a:pPr defTabSz="950846" fontAlgn="base">
                <a:spcBef>
                  <a:spcPct val="0"/>
                </a:spcBef>
                <a:spcAft>
                  <a:spcPct val="0"/>
                </a:spcAft>
              </a:pPr>
              <a:endParaRPr lang="en-US" sz="1400">
                <a:solidFill>
                  <a:srgbClr val="505050"/>
                </a:solidFill>
                <a:latin typeface="Segoe Pro Semibold" panose="020B0702040504020203" pitchFamily="34" charset="0"/>
                <a:cs typeface="Segoe UI Light"/>
              </a:endParaRPr>
            </a:p>
          </p:txBody>
        </p:sp>
        <p:sp>
          <p:nvSpPr>
            <p:cNvPr id="133" name="Oval 132">
              <a:extLst>
                <a:ext uri="{FF2B5EF4-FFF2-40B4-BE49-F238E27FC236}">
                  <a16:creationId xmlns:a16="http://schemas.microsoft.com/office/drawing/2014/main" id="{2EE7BFB6-3D8D-4687-9AB6-928EC2C4A684}"/>
                </a:ext>
              </a:extLst>
            </p:cNvPr>
            <p:cNvSpPr/>
            <p:nvPr/>
          </p:nvSpPr>
          <p:spPr bwMode="auto">
            <a:xfrm>
              <a:off x="899303" y="3266458"/>
              <a:ext cx="835378" cy="835378"/>
            </a:xfrm>
            <a:prstGeom prst="ellipse">
              <a:avLst/>
            </a:prstGeom>
            <a:solidFill>
              <a:schemeClr val="accent1"/>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559562" tIns="139891" rIns="0" bIns="47558" numCol="1" spcCol="0" rtlCol="0" fromWordArt="0" anchor="t" anchorCtr="0" forceAA="0" compatLnSpc="1">
              <a:prstTxWarp prst="textNoShape">
                <a:avLst/>
              </a:prstTxWarp>
              <a:noAutofit/>
            </a:bodyPr>
            <a:lstStyle/>
            <a:p>
              <a:pPr defTabSz="950846" fontAlgn="base">
                <a:spcBef>
                  <a:spcPct val="0"/>
                </a:spcBef>
                <a:spcAft>
                  <a:spcPct val="0"/>
                </a:spcAft>
              </a:pPr>
              <a:endParaRPr lang="en-US" sz="1400">
                <a:solidFill>
                  <a:srgbClr val="505050"/>
                </a:solidFill>
                <a:latin typeface="Segoe Pro Semibold" panose="020B0702040504020203" pitchFamily="34" charset="0"/>
                <a:cs typeface="Segoe UI Light"/>
              </a:endParaRPr>
            </a:p>
          </p:txBody>
        </p:sp>
        <p:sp>
          <p:nvSpPr>
            <p:cNvPr id="135" name="Oval 134">
              <a:extLst>
                <a:ext uri="{FF2B5EF4-FFF2-40B4-BE49-F238E27FC236}">
                  <a16:creationId xmlns:a16="http://schemas.microsoft.com/office/drawing/2014/main" id="{9AB11F53-B1E7-417F-8E88-0A10DD08A186}"/>
                </a:ext>
              </a:extLst>
            </p:cNvPr>
            <p:cNvSpPr/>
            <p:nvPr/>
          </p:nvSpPr>
          <p:spPr bwMode="auto">
            <a:xfrm>
              <a:off x="899303" y="4303070"/>
              <a:ext cx="835378" cy="835378"/>
            </a:xfrm>
            <a:prstGeom prst="ellipse">
              <a:avLst/>
            </a:prstGeom>
            <a:solidFill>
              <a:schemeClr val="accent1"/>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559562" tIns="139891" rIns="0" bIns="47558" numCol="1" spcCol="0" rtlCol="0" fromWordArt="0" anchor="t" anchorCtr="0" forceAA="0" compatLnSpc="1">
              <a:prstTxWarp prst="textNoShape">
                <a:avLst/>
              </a:prstTxWarp>
              <a:noAutofit/>
            </a:bodyPr>
            <a:lstStyle/>
            <a:p>
              <a:pPr defTabSz="950846" fontAlgn="base">
                <a:spcBef>
                  <a:spcPct val="0"/>
                </a:spcBef>
                <a:spcAft>
                  <a:spcPct val="0"/>
                </a:spcAft>
              </a:pPr>
              <a:endParaRPr lang="en-US" sz="1400">
                <a:solidFill>
                  <a:srgbClr val="505050"/>
                </a:solidFill>
                <a:latin typeface="Segoe Pro Semibold" panose="020B0702040504020203" pitchFamily="34" charset="0"/>
                <a:cs typeface="Segoe UI Light"/>
              </a:endParaRPr>
            </a:p>
          </p:txBody>
        </p:sp>
        <p:grpSp>
          <p:nvGrpSpPr>
            <p:cNvPr id="137" name="Group 136">
              <a:extLst>
                <a:ext uri="{FF2B5EF4-FFF2-40B4-BE49-F238E27FC236}">
                  <a16:creationId xmlns:a16="http://schemas.microsoft.com/office/drawing/2014/main" id="{49BDF913-2F79-4FB5-8C87-FA246A9D3971}"/>
                </a:ext>
              </a:extLst>
            </p:cNvPr>
            <p:cNvGrpSpPr/>
            <p:nvPr/>
          </p:nvGrpSpPr>
          <p:grpSpPr>
            <a:xfrm>
              <a:off x="2043658" y="2532747"/>
              <a:ext cx="482065" cy="2255907"/>
              <a:chOff x="2224274" y="2338191"/>
              <a:chExt cx="482065" cy="2255907"/>
            </a:xfrm>
          </p:grpSpPr>
          <p:grpSp>
            <p:nvGrpSpPr>
              <p:cNvPr id="143" name="Group 142">
                <a:extLst>
                  <a:ext uri="{FF2B5EF4-FFF2-40B4-BE49-F238E27FC236}">
                    <a16:creationId xmlns:a16="http://schemas.microsoft.com/office/drawing/2014/main" id="{FD7DDD3F-F6C1-4C02-B0B0-C874E316E4DB}"/>
                  </a:ext>
                </a:extLst>
              </p:cNvPr>
              <p:cNvGrpSpPr/>
              <p:nvPr/>
            </p:nvGrpSpPr>
            <p:grpSpPr>
              <a:xfrm>
                <a:off x="2281302" y="3639439"/>
                <a:ext cx="319498" cy="414180"/>
                <a:chOff x="5866856" y="4829242"/>
                <a:chExt cx="702675" cy="865083"/>
              </a:xfrm>
            </p:grpSpPr>
            <p:sp>
              <p:nvSpPr>
                <p:cNvPr id="151" name="Freeform 12">
                  <a:extLst>
                    <a:ext uri="{FF2B5EF4-FFF2-40B4-BE49-F238E27FC236}">
                      <a16:creationId xmlns:a16="http://schemas.microsoft.com/office/drawing/2014/main" id="{0233851C-ABF2-4858-A3C3-995246F699A5}"/>
                    </a:ext>
                  </a:extLst>
                </p:cNvPr>
                <p:cNvSpPr>
                  <a:spLocks/>
                </p:cNvSpPr>
                <p:nvPr/>
              </p:nvSpPr>
              <p:spPr bwMode="auto">
                <a:xfrm>
                  <a:off x="5866856" y="5025048"/>
                  <a:ext cx="702675" cy="669277"/>
                </a:xfrm>
                <a:custGeom>
                  <a:avLst/>
                  <a:gdLst>
                    <a:gd name="T0" fmla="*/ 379 w 454"/>
                    <a:gd name="T1" fmla="*/ 174 h 432"/>
                    <a:gd name="T2" fmla="*/ 440 w 454"/>
                    <a:gd name="T3" fmla="*/ 60 h 432"/>
                    <a:gd name="T4" fmla="*/ 412 w 454"/>
                    <a:gd name="T5" fmla="*/ 33 h 432"/>
                    <a:gd name="T6" fmla="*/ 275 w 454"/>
                    <a:gd name="T7" fmla="*/ 18 h 432"/>
                    <a:gd name="T8" fmla="*/ 187 w 454"/>
                    <a:gd name="T9" fmla="*/ 18 h 432"/>
                    <a:gd name="T10" fmla="*/ 96 w 454"/>
                    <a:gd name="T11" fmla="*/ 16 h 432"/>
                    <a:gd name="T12" fmla="*/ 3 w 454"/>
                    <a:gd name="T13" fmla="*/ 154 h 432"/>
                    <a:gd name="T14" fmla="*/ 32 w 454"/>
                    <a:gd name="T15" fmla="*/ 304 h 432"/>
                    <a:gd name="T16" fmla="*/ 101 w 454"/>
                    <a:gd name="T17" fmla="*/ 405 h 432"/>
                    <a:gd name="T18" fmla="*/ 170 w 454"/>
                    <a:gd name="T19" fmla="*/ 421 h 432"/>
                    <a:gd name="T20" fmla="*/ 193 w 454"/>
                    <a:gd name="T21" fmla="*/ 413 h 432"/>
                    <a:gd name="T22" fmla="*/ 285 w 454"/>
                    <a:gd name="T23" fmla="*/ 413 h 432"/>
                    <a:gd name="T24" fmla="*/ 307 w 454"/>
                    <a:gd name="T25" fmla="*/ 421 h 432"/>
                    <a:gd name="T26" fmla="*/ 374 w 454"/>
                    <a:gd name="T27" fmla="*/ 406 h 432"/>
                    <a:gd name="T28" fmla="*/ 426 w 454"/>
                    <a:gd name="T29" fmla="*/ 338 h 432"/>
                    <a:gd name="T30" fmla="*/ 454 w 454"/>
                    <a:gd name="T31" fmla="*/ 280 h 432"/>
                    <a:gd name="T32" fmla="*/ 379 w 454"/>
                    <a:gd name="T33" fmla="*/ 174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54" h="432">
                      <a:moveTo>
                        <a:pt x="379" y="174"/>
                      </a:moveTo>
                      <a:cubicBezTo>
                        <a:pt x="375" y="125"/>
                        <a:pt x="397" y="88"/>
                        <a:pt x="440" y="60"/>
                      </a:cubicBezTo>
                      <a:cubicBezTo>
                        <a:pt x="430" y="51"/>
                        <a:pt x="422" y="40"/>
                        <a:pt x="412" y="33"/>
                      </a:cubicBezTo>
                      <a:cubicBezTo>
                        <a:pt x="369" y="2"/>
                        <a:pt x="323" y="0"/>
                        <a:pt x="275" y="18"/>
                      </a:cubicBezTo>
                      <a:cubicBezTo>
                        <a:pt x="224" y="36"/>
                        <a:pt x="239" y="37"/>
                        <a:pt x="187" y="18"/>
                      </a:cubicBezTo>
                      <a:cubicBezTo>
                        <a:pt x="156" y="6"/>
                        <a:pt x="126" y="4"/>
                        <a:pt x="96" y="16"/>
                      </a:cubicBezTo>
                      <a:cubicBezTo>
                        <a:pt x="36" y="39"/>
                        <a:pt x="7" y="96"/>
                        <a:pt x="3" y="154"/>
                      </a:cubicBezTo>
                      <a:cubicBezTo>
                        <a:pt x="0" y="207"/>
                        <a:pt x="11" y="256"/>
                        <a:pt x="32" y="304"/>
                      </a:cubicBezTo>
                      <a:cubicBezTo>
                        <a:pt x="49" y="342"/>
                        <a:pt x="71" y="376"/>
                        <a:pt x="101" y="405"/>
                      </a:cubicBezTo>
                      <a:cubicBezTo>
                        <a:pt x="121" y="424"/>
                        <a:pt x="143" y="432"/>
                        <a:pt x="170" y="421"/>
                      </a:cubicBezTo>
                      <a:cubicBezTo>
                        <a:pt x="178" y="418"/>
                        <a:pt x="186" y="416"/>
                        <a:pt x="193" y="413"/>
                      </a:cubicBezTo>
                      <a:cubicBezTo>
                        <a:pt x="224" y="400"/>
                        <a:pt x="254" y="400"/>
                        <a:pt x="285" y="413"/>
                      </a:cubicBezTo>
                      <a:cubicBezTo>
                        <a:pt x="292" y="417"/>
                        <a:pt x="300" y="419"/>
                        <a:pt x="307" y="421"/>
                      </a:cubicBezTo>
                      <a:cubicBezTo>
                        <a:pt x="332" y="428"/>
                        <a:pt x="355" y="424"/>
                        <a:pt x="374" y="406"/>
                      </a:cubicBezTo>
                      <a:cubicBezTo>
                        <a:pt x="396" y="387"/>
                        <a:pt x="412" y="363"/>
                        <a:pt x="426" y="338"/>
                      </a:cubicBezTo>
                      <a:cubicBezTo>
                        <a:pt x="437" y="319"/>
                        <a:pt x="445" y="299"/>
                        <a:pt x="454" y="280"/>
                      </a:cubicBezTo>
                      <a:cubicBezTo>
                        <a:pt x="409" y="257"/>
                        <a:pt x="382" y="223"/>
                        <a:pt x="379" y="174"/>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05050"/>
                    </a:solidFill>
                    <a:effectLst/>
                    <a:uLnTx/>
                    <a:uFillTx/>
                    <a:latin typeface="Segoe UI"/>
                    <a:ea typeface="+mn-ea"/>
                    <a:cs typeface="+mn-cs"/>
                  </a:endParaRPr>
                </a:p>
              </p:txBody>
            </p:sp>
            <p:sp>
              <p:nvSpPr>
                <p:cNvPr id="152" name="Freeform 13">
                  <a:extLst>
                    <a:ext uri="{FF2B5EF4-FFF2-40B4-BE49-F238E27FC236}">
                      <a16:creationId xmlns:a16="http://schemas.microsoft.com/office/drawing/2014/main" id="{A64DFD7D-25A2-4573-8BF8-71AD2609D6CF}"/>
                    </a:ext>
                  </a:extLst>
                </p:cNvPr>
                <p:cNvSpPr>
                  <a:spLocks/>
                </p:cNvSpPr>
                <p:nvPr/>
              </p:nvSpPr>
              <p:spPr bwMode="auto">
                <a:xfrm>
                  <a:off x="6211971" y="4829242"/>
                  <a:ext cx="185983" cy="203008"/>
                </a:xfrm>
                <a:custGeom>
                  <a:avLst/>
                  <a:gdLst>
                    <a:gd name="T0" fmla="*/ 115 w 120"/>
                    <a:gd name="T1" fmla="*/ 0 h 131"/>
                    <a:gd name="T2" fmla="*/ 38 w 120"/>
                    <a:gd name="T3" fmla="*/ 36 h 131"/>
                    <a:gd name="T4" fmla="*/ 4 w 120"/>
                    <a:gd name="T5" fmla="*/ 126 h 131"/>
                    <a:gd name="T6" fmla="*/ 115 w 120"/>
                    <a:gd name="T7" fmla="*/ 0 h 131"/>
                  </a:gdLst>
                  <a:ahLst/>
                  <a:cxnLst>
                    <a:cxn ang="0">
                      <a:pos x="T0" y="T1"/>
                    </a:cxn>
                    <a:cxn ang="0">
                      <a:pos x="T2" y="T3"/>
                    </a:cxn>
                    <a:cxn ang="0">
                      <a:pos x="T4" y="T5"/>
                    </a:cxn>
                    <a:cxn ang="0">
                      <a:pos x="T6" y="T7"/>
                    </a:cxn>
                  </a:cxnLst>
                  <a:rect l="0" t="0" r="r" b="b"/>
                  <a:pathLst>
                    <a:path w="120" h="131">
                      <a:moveTo>
                        <a:pt x="115" y="0"/>
                      </a:moveTo>
                      <a:cubicBezTo>
                        <a:pt x="84" y="2"/>
                        <a:pt x="59" y="15"/>
                        <a:pt x="38" y="36"/>
                      </a:cubicBezTo>
                      <a:cubicBezTo>
                        <a:pt x="14" y="61"/>
                        <a:pt x="0" y="90"/>
                        <a:pt x="4" y="126"/>
                      </a:cubicBezTo>
                      <a:cubicBezTo>
                        <a:pt x="64" y="131"/>
                        <a:pt x="120" y="68"/>
                        <a:pt x="115"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144" name="Group 143">
                <a:extLst>
                  <a:ext uri="{FF2B5EF4-FFF2-40B4-BE49-F238E27FC236}">
                    <a16:creationId xmlns:a16="http://schemas.microsoft.com/office/drawing/2014/main" id="{CEB79FA2-3341-4039-AA5F-F863E14E8F84}"/>
                  </a:ext>
                </a:extLst>
              </p:cNvPr>
              <p:cNvGrpSpPr/>
              <p:nvPr/>
            </p:nvGrpSpPr>
            <p:grpSpPr>
              <a:xfrm>
                <a:off x="2286418" y="3019895"/>
                <a:ext cx="335350" cy="419905"/>
                <a:chOff x="13987161" y="3323588"/>
                <a:chExt cx="2047876" cy="2435225"/>
              </a:xfrm>
              <a:solidFill>
                <a:schemeClr val="bg1"/>
              </a:solidFill>
            </p:grpSpPr>
            <p:sp>
              <p:nvSpPr>
                <p:cNvPr id="147" name="Freeform 50">
                  <a:extLst>
                    <a:ext uri="{FF2B5EF4-FFF2-40B4-BE49-F238E27FC236}">
                      <a16:creationId xmlns:a16="http://schemas.microsoft.com/office/drawing/2014/main" id="{32BBB440-F1BB-4A35-8C07-25DB383DA1EA}"/>
                    </a:ext>
                  </a:extLst>
                </p:cNvPr>
                <p:cNvSpPr>
                  <a:spLocks/>
                </p:cNvSpPr>
                <p:nvPr/>
              </p:nvSpPr>
              <p:spPr bwMode="auto">
                <a:xfrm>
                  <a:off x="14341178" y="4145911"/>
                  <a:ext cx="1344611" cy="1612902"/>
                </a:xfrm>
                <a:custGeom>
                  <a:avLst/>
                  <a:gdLst>
                    <a:gd name="T0" fmla="*/ 0 w 358"/>
                    <a:gd name="T1" fmla="*/ 6 h 429"/>
                    <a:gd name="T2" fmla="*/ 0 w 358"/>
                    <a:gd name="T3" fmla="*/ 258 h 429"/>
                    <a:gd name="T4" fmla="*/ 44 w 358"/>
                    <a:gd name="T5" fmla="*/ 302 h 429"/>
                    <a:gd name="T6" fmla="*/ 72 w 358"/>
                    <a:gd name="T7" fmla="*/ 302 h 429"/>
                    <a:gd name="T8" fmla="*/ 72 w 358"/>
                    <a:gd name="T9" fmla="*/ 388 h 429"/>
                    <a:gd name="T10" fmla="*/ 112 w 358"/>
                    <a:gd name="T11" fmla="*/ 429 h 429"/>
                    <a:gd name="T12" fmla="*/ 152 w 358"/>
                    <a:gd name="T13" fmla="*/ 388 h 429"/>
                    <a:gd name="T14" fmla="*/ 152 w 358"/>
                    <a:gd name="T15" fmla="*/ 313 h 429"/>
                    <a:gd name="T16" fmla="*/ 152 w 358"/>
                    <a:gd name="T17" fmla="*/ 303 h 429"/>
                    <a:gd name="T18" fmla="*/ 205 w 358"/>
                    <a:gd name="T19" fmla="*/ 303 h 429"/>
                    <a:gd name="T20" fmla="*/ 205 w 358"/>
                    <a:gd name="T21" fmla="*/ 317 h 429"/>
                    <a:gd name="T22" fmla="*/ 205 w 358"/>
                    <a:gd name="T23" fmla="*/ 388 h 429"/>
                    <a:gd name="T24" fmla="*/ 246 w 358"/>
                    <a:gd name="T25" fmla="*/ 429 h 429"/>
                    <a:gd name="T26" fmla="*/ 285 w 358"/>
                    <a:gd name="T27" fmla="*/ 388 h 429"/>
                    <a:gd name="T28" fmla="*/ 285 w 358"/>
                    <a:gd name="T29" fmla="*/ 332 h 429"/>
                    <a:gd name="T30" fmla="*/ 285 w 358"/>
                    <a:gd name="T31" fmla="*/ 302 h 429"/>
                    <a:gd name="T32" fmla="*/ 307 w 358"/>
                    <a:gd name="T33" fmla="*/ 302 h 429"/>
                    <a:gd name="T34" fmla="*/ 358 w 358"/>
                    <a:gd name="T35" fmla="*/ 251 h 429"/>
                    <a:gd name="T36" fmla="*/ 358 w 358"/>
                    <a:gd name="T37" fmla="*/ 12 h 429"/>
                    <a:gd name="T38" fmla="*/ 358 w 358"/>
                    <a:gd name="T39" fmla="*/ 0 h 429"/>
                    <a:gd name="T40" fmla="*/ 1 w 358"/>
                    <a:gd name="T41" fmla="*/ 0 h 429"/>
                    <a:gd name="T42" fmla="*/ 0 w 358"/>
                    <a:gd name="T43" fmla="*/ 6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8" h="429">
                      <a:moveTo>
                        <a:pt x="0" y="6"/>
                      </a:moveTo>
                      <a:cubicBezTo>
                        <a:pt x="0" y="90"/>
                        <a:pt x="0" y="174"/>
                        <a:pt x="0" y="258"/>
                      </a:cubicBezTo>
                      <a:cubicBezTo>
                        <a:pt x="0" y="284"/>
                        <a:pt x="18" y="301"/>
                        <a:pt x="44" y="302"/>
                      </a:cubicBezTo>
                      <a:cubicBezTo>
                        <a:pt x="53" y="302"/>
                        <a:pt x="62" y="302"/>
                        <a:pt x="72" y="302"/>
                      </a:cubicBezTo>
                      <a:cubicBezTo>
                        <a:pt x="72" y="332"/>
                        <a:pt x="72" y="360"/>
                        <a:pt x="72" y="388"/>
                      </a:cubicBezTo>
                      <a:cubicBezTo>
                        <a:pt x="72" y="412"/>
                        <a:pt x="90" y="429"/>
                        <a:pt x="112" y="429"/>
                      </a:cubicBezTo>
                      <a:cubicBezTo>
                        <a:pt x="135" y="429"/>
                        <a:pt x="152" y="412"/>
                        <a:pt x="152" y="388"/>
                      </a:cubicBezTo>
                      <a:cubicBezTo>
                        <a:pt x="152" y="363"/>
                        <a:pt x="152" y="338"/>
                        <a:pt x="152" y="313"/>
                      </a:cubicBezTo>
                      <a:cubicBezTo>
                        <a:pt x="152" y="309"/>
                        <a:pt x="152" y="306"/>
                        <a:pt x="152" y="303"/>
                      </a:cubicBezTo>
                      <a:cubicBezTo>
                        <a:pt x="171" y="303"/>
                        <a:pt x="188" y="303"/>
                        <a:pt x="205" y="303"/>
                      </a:cubicBezTo>
                      <a:cubicBezTo>
                        <a:pt x="205" y="308"/>
                        <a:pt x="205" y="313"/>
                        <a:pt x="205" y="317"/>
                      </a:cubicBezTo>
                      <a:cubicBezTo>
                        <a:pt x="205" y="341"/>
                        <a:pt x="205" y="364"/>
                        <a:pt x="205" y="388"/>
                      </a:cubicBezTo>
                      <a:cubicBezTo>
                        <a:pt x="206" y="412"/>
                        <a:pt x="223" y="429"/>
                        <a:pt x="246" y="429"/>
                      </a:cubicBezTo>
                      <a:cubicBezTo>
                        <a:pt x="269" y="428"/>
                        <a:pt x="285" y="411"/>
                        <a:pt x="285" y="388"/>
                      </a:cubicBezTo>
                      <a:cubicBezTo>
                        <a:pt x="285" y="369"/>
                        <a:pt x="285" y="350"/>
                        <a:pt x="285" y="332"/>
                      </a:cubicBezTo>
                      <a:cubicBezTo>
                        <a:pt x="285" y="322"/>
                        <a:pt x="285" y="312"/>
                        <a:pt x="285" y="302"/>
                      </a:cubicBezTo>
                      <a:cubicBezTo>
                        <a:pt x="293" y="302"/>
                        <a:pt x="300" y="302"/>
                        <a:pt x="307" y="302"/>
                      </a:cubicBezTo>
                      <a:cubicBezTo>
                        <a:pt x="342" y="302"/>
                        <a:pt x="358" y="285"/>
                        <a:pt x="358" y="251"/>
                      </a:cubicBezTo>
                      <a:cubicBezTo>
                        <a:pt x="358" y="171"/>
                        <a:pt x="358" y="91"/>
                        <a:pt x="358" y="12"/>
                      </a:cubicBezTo>
                      <a:cubicBezTo>
                        <a:pt x="358" y="8"/>
                        <a:pt x="358" y="4"/>
                        <a:pt x="358" y="0"/>
                      </a:cubicBezTo>
                      <a:cubicBezTo>
                        <a:pt x="238" y="0"/>
                        <a:pt x="119" y="0"/>
                        <a:pt x="1" y="0"/>
                      </a:cubicBezTo>
                      <a:cubicBezTo>
                        <a:pt x="0" y="3"/>
                        <a:pt x="0" y="5"/>
                        <a:pt x="0" y="6"/>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05050"/>
                    </a:solidFill>
                    <a:effectLst/>
                    <a:uLnTx/>
                    <a:uFillTx/>
                    <a:latin typeface="Segoe UI"/>
                    <a:ea typeface="+mn-ea"/>
                    <a:cs typeface="+mn-cs"/>
                  </a:endParaRPr>
                </a:p>
              </p:txBody>
            </p:sp>
            <p:sp>
              <p:nvSpPr>
                <p:cNvPr id="148" name="Freeform 51">
                  <a:extLst>
                    <a:ext uri="{FF2B5EF4-FFF2-40B4-BE49-F238E27FC236}">
                      <a16:creationId xmlns:a16="http://schemas.microsoft.com/office/drawing/2014/main" id="{387517C7-29EC-4C2A-BFBB-19DDA84617B1}"/>
                    </a:ext>
                  </a:extLst>
                </p:cNvPr>
                <p:cNvSpPr>
                  <a:spLocks noEditPoints="1"/>
                </p:cNvSpPr>
                <p:nvPr/>
              </p:nvSpPr>
              <p:spPr bwMode="auto">
                <a:xfrm>
                  <a:off x="14341178" y="3323588"/>
                  <a:ext cx="1344611" cy="766765"/>
                </a:xfrm>
                <a:custGeom>
                  <a:avLst/>
                  <a:gdLst>
                    <a:gd name="T0" fmla="*/ 267 w 358"/>
                    <a:gd name="T1" fmla="*/ 61 h 204"/>
                    <a:gd name="T2" fmla="*/ 273 w 358"/>
                    <a:gd name="T3" fmla="*/ 49 h 204"/>
                    <a:gd name="T4" fmla="*/ 293 w 358"/>
                    <a:gd name="T5" fmla="*/ 12 h 204"/>
                    <a:gd name="T6" fmla="*/ 293 w 358"/>
                    <a:gd name="T7" fmla="*/ 4 h 204"/>
                    <a:gd name="T8" fmla="*/ 284 w 358"/>
                    <a:gd name="T9" fmla="*/ 7 h 204"/>
                    <a:gd name="T10" fmla="*/ 280 w 358"/>
                    <a:gd name="T11" fmla="*/ 14 h 204"/>
                    <a:gd name="T12" fmla="*/ 256 w 358"/>
                    <a:gd name="T13" fmla="*/ 56 h 204"/>
                    <a:gd name="T14" fmla="*/ 179 w 358"/>
                    <a:gd name="T15" fmla="*/ 40 h 204"/>
                    <a:gd name="T16" fmla="*/ 101 w 358"/>
                    <a:gd name="T17" fmla="*/ 56 h 204"/>
                    <a:gd name="T18" fmla="*/ 77 w 358"/>
                    <a:gd name="T19" fmla="*/ 12 h 204"/>
                    <a:gd name="T20" fmla="*/ 66 w 358"/>
                    <a:gd name="T21" fmla="*/ 4 h 204"/>
                    <a:gd name="T22" fmla="*/ 67 w 358"/>
                    <a:gd name="T23" fmla="*/ 18 h 204"/>
                    <a:gd name="T24" fmla="*/ 91 w 358"/>
                    <a:gd name="T25" fmla="*/ 61 h 204"/>
                    <a:gd name="T26" fmla="*/ 0 w 358"/>
                    <a:gd name="T27" fmla="*/ 204 h 204"/>
                    <a:gd name="T28" fmla="*/ 358 w 358"/>
                    <a:gd name="T29" fmla="*/ 204 h 204"/>
                    <a:gd name="T30" fmla="*/ 267 w 358"/>
                    <a:gd name="T31" fmla="*/ 61 h 204"/>
                    <a:gd name="T32" fmla="*/ 98 w 358"/>
                    <a:gd name="T33" fmla="*/ 140 h 204"/>
                    <a:gd name="T34" fmla="*/ 82 w 358"/>
                    <a:gd name="T35" fmla="*/ 124 h 204"/>
                    <a:gd name="T36" fmla="*/ 98 w 358"/>
                    <a:gd name="T37" fmla="*/ 110 h 204"/>
                    <a:gd name="T38" fmla="*/ 112 w 358"/>
                    <a:gd name="T39" fmla="*/ 125 h 204"/>
                    <a:gd name="T40" fmla="*/ 98 w 358"/>
                    <a:gd name="T41" fmla="*/ 140 h 204"/>
                    <a:gd name="T42" fmla="*/ 261 w 358"/>
                    <a:gd name="T43" fmla="*/ 140 h 204"/>
                    <a:gd name="T44" fmla="*/ 245 w 358"/>
                    <a:gd name="T45" fmla="*/ 126 h 204"/>
                    <a:gd name="T46" fmla="*/ 259 w 358"/>
                    <a:gd name="T47" fmla="*/ 110 h 204"/>
                    <a:gd name="T48" fmla="*/ 275 w 358"/>
                    <a:gd name="T49" fmla="*/ 125 h 204"/>
                    <a:gd name="T50" fmla="*/ 261 w 358"/>
                    <a:gd name="T51" fmla="*/ 14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8" h="204">
                      <a:moveTo>
                        <a:pt x="267" y="61"/>
                      </a:moveTo>
                      <a:cubicBezTo>
                        <a:pt x="269" y="57"/>
                        <a:pt x="271" y="53"/>
                        <a:pt x="273" y="49"/>
                      </a:cubicBezTo>
                      <a:cubicBezTo>
                        <a:pt x="280" y="37"/>
                        <a:pt x="287" y="25"/>
                        <a:pt x="293" y="12"/>
                      </a:cubicBezTo>
                      <a:cubicBezTo>
                        <a:pt x="294" y="10"/>
                        <a:pt x="293" y="7"/>
                        <a:pt x="293" y="4"/>
                      </a:cubicBezTo>
                      <a:cubicBezTo>
                        <a:pt x="290" y="5"/>
                        <a:pt x="286" y="6"/>
                        <a:pt x="284" y="7"/>
                      </a:cubicBezTo>
                      <a:cubicBezTo>
                        <a:pt x="282" y="8"/>
                        <a:pt x="281" y="11"/>
                        <a:pt x="280" y="14"/>
                      </a:cubicBezTo>
                      <a:cubicBezTo>
                        <a:pt x="272" y="28"/>
                        <a:pt x="264" y="42"/>
                        <a:pt x="256" y="56"/>
                      </a:cubicBezTo>
                      <a:cubicBezTo>
                        <a:pt x="231" y="45"/>
                        <a:pt x="205" y="41"/>
                        <a:pt x="179" y="40"/>
                      </a:cubicBezTo>
                      <a:cubicBezTo>
                        <a:pt x="152" y="40"/>
                        <a:pt x="126" y="46"/>
                        <a:pt x="101" y="56"/>
                      </a:cubicBezTo>
                      <a:cubicBezTo>
                        <a:pt x="93" y="41"/>
                        <a:pt x="85" y="27"/>
                        <a:pt x="77" y="12"/>
                      </a:cubicBezTo>
                      <a:cubicBezTo>
                        <a:pt x="74" y="8"/>
                        <a:pt x="73" y="0"/>
                        <a:pt x="66" y="4"/>
                      </a:cubicBezTo>
                      <a:cubicBezTo>
                        <a:pt x="58" y="8"/>
                        <a:pt x="65" y="14"/>
                        <a:pt x="67" y="18"/>
                      </a:cubicBezTo>
                      <a:cubicBezTo>
                        <a:pt x="75" y="32"/>
                        <a:pt x="83" y="46"/>
                        <a:pt x="91" y="61"/>
                      </a:cubicBezTo>
                      <a:cubicBezTo>
                        <a:pt x="35" y="94"/>
                        <a:pt x="2" y="139"/>
                        <a:pt x="0" y="204"/>
                      </a:cubicBezTo>
                      <a:cubicBezTo>
                        <a:pt x="120" y="204"/>
                        <a:pt x="239" y="204"/>
                        <a:pt x="358" y="204"/>
                      </a:cubicBezTo>
                      <a:cubicBezTo>
                        <a:pt x="355" y="139"/>
                        <a:pt x="322" y="93"/>
                        <a:pt x="267" y="61"/>
                      </a:cubicBezTo>
                      <a:close/>
                      <a:moveTo>
                        <a:pt x="98" y="140"/>
                      </a:moveTo>
                      <a:cubicBezTo>
                        <a:pt x="89" y="140"/>
                        <a:pt x="82" y="133"/>
                        <a:pt x="82" y="124"/>
                      </a:cubicBezTo>
                      <a:cubicBezTo>
                        <a:pt x="83" y="116"/>
                        <a:pt x="89" y="110"/>
                        <a:pt x="98" y="110"/>
                      </a:cubicBezTo>
                      <a:cubicBezTo>
                        <a:pt x="106" y="111"/>
                        <a:pt x="112" y="117"/>
                        <a:pt x="112" y="125"/>
                      </a:cubicBezTo>
                      <a:cubicBezTo>
                        <a:pt x="112" y="133"/>
                        <a:pt x="105" y="140"/>
                        <a:pt x="98" y="140"/>
                      </a:cubicBezTo>
                      <a:close/>
                      <a:moveTo>
                        <a:pt x="261" y="140"/>
                      </a:moveTo>
                      <a:cubicBezTo>
                        <a:pt x="253" y="140"/>
                        <a:pt x="246" y="134"/>
                        <a:pt x="245" y="126"/>
                      </a:cubicBezTo>
                      <a:cubicBezTo>
                        <a:pt x="245" y="118"/>
                        <a:pt x="251" y="111"/>
                        <a:pt x="259" y="110"/>
                      </a:cubicBezTo>
                      <a:cubicBezTo>
                        <a:pt x="268" y="110"/>
                        <a:pt x="275" y="116"/>
                        <a:pt x="275" y="125"/>
                      </a:cubicBezTo>
                      <a:cubicBezTo>
                        <a:pt x="275" y="133"/>
                        <a:pt x="269" y="140"/>
                        <a:pt x="261" y="14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05050"/>
                    </a:solidFill>
                    <a:effectLst/>
                    <a:uLnTx/>
                    <a:uFillTx/>
                    <a:latin typeface="Segoe UI"/>
                    <a:ea typeface="+mn-ea"/>
                    <a:cs typeface="+mn-cs"/>
                  </a:endParaRPr>
                </a:p>
              </p:txBody>
            </p:sp>
            <p:sp>
              <p:nvSpPr>
                <p:cNvPr id="149" name="Freeform 52">
                  <a:extLst>
                    <a:ext uri="{FF2B5EF4-FFF2-40B4-BE49-F238E27FC236}">
                      <a16:creationId xmlns:a16="http://schemas.microsoft.com/office/drawing/2014/main" id="{E8DB93EC-75B6-4B46-940F-9BB5B4FF6DB8}"/>
                    </a:ext>
                  </a:extLst>
                </p:cNvPr>
                <p:cNvSpPr>
                  <a:spLocks/>
                </p:cNvSpPr>
                <p:nvPr/>
              </p:nvSpPr>
              <p:spPr bwMode="auto">
                <a:xfrm>
                  <a:off x="13987161" y="4117341"/>
                  <a:ext cx="300035" cy="927097"/>
                </a:xfrm>
                <a:custGeom>
                  <a:avLst/>
                  <a:gdLst>
                    <a:gd name="T0" fmla="*/ 40 w 80"/>
                    <a:gd name="T1" fmla="*/ 247 h 247"/>
                    <a:gd name="T2" fmla="*/ 80 w 80"/>
                    <a:gd name="T3" fmla="*/ 205 h 247"/>
                    <a:gd name="T4" fmla="*/ 80 w 80"/>
                    <a:gd name="T5" fmla="*/ 124 h 247"/>
                    <a:gd name="T6" fmla="*/ 80 w 80"/>
                    <a:gd name="T7" fmla="*/ 42 h 247"/>
                    <a:gd name="T8" fmla="*/ 40 w 80"/>
                    <a:gd name="T9" fmla="*/ 0 h 247"/>
                    <a:gd name="T10" fmla="*/ 0 w 80"/>
                    <a:gd name="T11" fmla="*/ 42 h 247"/>
                    <a:gd name="T12" fmla="*/ 0 w 80"/>
                    <a:gd name="T13" fmla="*/ 206 h 247"/>
                    <a:gd name="T14" fmla="*/ 40 w 80"/>
                    <a:gd name="T15" fmla="*/ 247 h 2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247">
                      <a:moveTo>
                        <a:pt x="40" y="247"/>
                      </a:moveTo>
                      <a:cubicBezTo>
                        <a:pt x="63" y="247"/>
                        <a:pt x="80" y="229"/>
                        <a:pt x="80" y="205"/>
                      </a:cubicBezTo>
                      <a:cubicBezTo>
                        <a:pt x="80" y="178"/>
                        <a:pt x="80" y="151"/>
                        <a:pt x="80" y="124"/>
                      </a:cubicBezTo>
                      <a:cubicBezTo>
                        <a:pt x="80" y="97"/>
                        <a:pt x="80" y="70"/>
                        <a:pt x="80" y="42"/>
                      </a:cubicBezTo>
                      <a:cubicBezTo>
                        <a:pt x="80" y="18"/>
                        <a:pt x="63" y="0"/>
                        <a:pt x="40" y="0"/>
                      </a:cubicBezTo>
                      <a:cubicBezTo>
                        <a:pt x="17" y="0"/>
                        <a:pt x="1" y="18"/>
                        <a:pt x="0" y="42"/>
                      </a:cubicBezTo>
                      <a:cubicBezTo>
                        <a:pt x="0" y="96"/>
                        <a:pt x="0" y="151"/>
                        <a:pt x="0" y="206"/>
                      </a:cubicBezTo>
                      <a:cubicBezTo>
                        <a:pt x="1" y="230"/>
                        <a:pt x="18" y="247"/>
                        <a:pt x="40" y="247"/>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05050"/>
                    </a:solidFill>
                    <a:effectLst/>
                    <a:uLnTx/>
                    <a:uFillTx/>
                    <a:latin typeface="Segoe UI"/>
                    <a:ea typeface="+mn-ea"/>
                    <a:cs typeface="+mn-cs"/>
                  </a:endParaRPr>
                </a:p>
              </p:txBody>
            </p:sp>
            <p:sp>
              <p:nvSpPr>
                <p:cNvPr id="150" name="Freeform 53">
                  <a:extLst>
                    <a:ext uri="{FF2B5EF4-FFF2-40B4-BE49-F238E27FC236}">
                      <a16:creationId xmlns:a16="http://schemas.microsoft.com/office/drawing/2014/main" id="{93FEC2A6-79C4-4F90-8945-732962DB10C7}"/>
                    </a:ext>
                  </a:extLst>
                </p:cNvPr>
                <p:cNvSpPr>
                  <a:spLocks/>
                </p:cNvSpPr>
                <p:nvPr/>
              </p:nvSpPr>
              <p:spPr bwMode="auto">
                <a:xfrm>
                  <a:off x="15733414" y="4117341"/>
                  <a:ext cx="301623" cy="931866"/>
                </a:xfrm>
                <a:custGeom>
                  <a:avLst/>
                  <a:gdLst>
                    <a:gd name="T0" fmla="*/ 41 w 80"/>
                    <a:gd name="T1" fmla="*/ 247 h 248"/>
                    <a:gd name="T2" fmla="*/ 80 w 80"/>
                    <a:gd name="T3" fmla="*/ 206 h 248"/>
                    <a:gd name="T4" fmla="*/ 80 w 80"/>
                    <a:gd name="T5" fmla="*/ 124 h 248"/>
                    <a:gd name="T6" fmla="*/ 80 w 80"/>
                    <a:gd name="T7" fmla="*/ 42 h 248"/>
                    <a:gd name="T8" fmla="*/ 42 w 80"/>
                    <a:gd name="T9" fmla="*/ 0 h 248"/>
                    <a:gd name="T10" fmla="*/ 0 w 80"/>
                    <a:gd name="T11" fmla="*/ 40 h 248"/>
                    <a:gd name="T12" fmla="*/ 0 w 80"/>
                    <a:gd name="T13" fmla="*/ 208 h 248"/>
                    <a:gd name="T14" fmla="*/ 41 w 80"/>
                    <a:gd name="T15" fmla="*/ 247 h 2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248">
                      <a:moveTo>
                        <a:pt x="41" y="247"/>
                      </a:moveTo>
                      <a:cubicBezTo>
                        <a:pt x="63" y="247"/>
                        <a:pt x="80" y="229"/>
                        <a:pt x="80" y="206"/>
                      </a:cubicBezTo>
                      <a:cubicBezTo>
                        <a:pt x="80" y="179"/>
                        <a:pt x="80" y="151"/>
                        <a:pt x="80" y="124"/>
                      </a:cubicBezTo>
                      <a:cubicBezTo>
                        <a:pt x="80" y="96"/>
                        <a:pt x="80" y="69"/>
                        <a:pt x="80" y="42"/>
                      </a:cubicBezTo>
                      <a:cubicBezTo>
                        <a:pt x="80" y="18"/>
                        <a:pt x="64" y="1"/>
                        <a:pt x="42" y="0"/>
                      </a:cubicBezTo>
                      <a:cubicBezTo>
                        <a:pt x="19" y="0"/>
                        <a:pt x="1" y="17"/>
                        <a:pt x="0" y="40"/>
                      </a:cubicBezTo>
                      <a:cubicBezTo>
                        <a:pt x="0" y="96"/>
                        <a:pt x="0" y="152"/>
                        <a:pt x="0" y="208"/>
                      </a:cubicBezTo>
                      <a:cubicBezTo>
                        <a:pt x="1" y="230"/>
                        <a:pt x="19" y="248"/>
                        <a:pt x="41" y="247"/>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05050"/>
                    </a:solidFill>
                    <a:effectLst/>
                    <a:uLnTx/>
                    <a:uFillTx/>
                    <a:latin typeface="Segoe UI"/>
                    <a:ea typeface="+mn-ea"/>
                    <a:cs typeface="+mn-cs"/>
                  </a:endParaRPr>
                </a:p>
              </p:txBody>
            </p:sp>
          </p:grpSp>
          <p:pic>
            <p:nvPicPr>
              <p:cNvPr id="145" name="Picture 144">
                <a:extLst>
                  <a:ext uri="{FF2B5EF4-FFF2-40B4-BE49-F238E27FC236}">
                    <a16:creationId xmlns:a16="http://schemas.microsoft.com/office/drawing/2014/main" id="{988E8DE8-54A9-4CDD-8EEF-B39952197276}"/>
                  </a:ext>
                </a:extLst>
              </p:cNvPr>
              <p:cNvPicPr>
                <a:picLocks noChangeAspect="1"/>
              </p:cNvPicPr>
              <p:nvPr/>
            </p:nvPicPr>
            <p:blipFill rotWithShape="1">
              <a:blip r:embed="rId8" cstate="print">
                <a:duotone>
                  <a:prstClr val="black"/>
                  <a:schemeClr val="tx1">
                    <a:tint val="45000"/>
                    <a:satMod val="400000"/>
                  </a:schemeClr>
                </a:duotone>
                <a:extLst>
                  <a:ext uri="{BEBA8EAE-BF5A-486C-A8C5-ECC9F3942E4B}">
                    <a14:imgProps xmlns:a14="http://schemas.microsoft.com/office/drawing/2010/main">
                      <a14:imgLayer r:embed="rId9">
                        <a14:imgEffect>
                          <a14:brightnessContrast bright="-100000"/>
                        </a14:imgEffect>
                      </a14:imgLayer>
                    </a14:imgProps>
                  </a:ext>
                  <a:ext uri="{28A0092B-C50C-407E-A947-70E740481C1C}">
                    <a14:useLocalDpi xmlns:a14="http://schemas.microsoft.com/office/drawing/2010/main" val="0"/>
                  </a:ext>
                </a:extLst>
              </a:blip>
              <a:srcRect/>
              <a:stretch/>
            </p:blipFill>
            <p:spPr>
              <a:xfrm>
                <a:off x="2286418" y="4253257"/>
                <a:ext cx="364301" cy="340841"/>
              </a:xfrm>
              <a:prstGeom prst="rect">
                <a:avLst/>
              </a:prstGeom>
            </p:spPr>
          </p:pic>
          <p:pic>
            <p:nvPicPr>
              <p:cNvPr id="146" name="Picture 145">
                <a:extLst>
                  <a:ext uri="{FF2B5EF4-FFF2-40B4-BE49-F238E27FC236}">
                    <a16:creationId xmlns:a16="http://schemas.microsoft.com/office/drawing/2014/main" id="{24470957-98EE-4979-83E6-D29A9E665179}"/>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2224274" y="2338191"/>
                <a:ext cx="482065" cy="482065"/>
              </a:xfrm>
              <a:prstGeom prst="rect">
                <a:avLst/>
              </a:prstGeom>
            </p:spPr>
          </p:pic>
        </p:grpSp>
        <p:sp>
          <p:nvSpPr>
            <p:cNvPr id="139" name="CellPhone_E8EA" title="Icon of a cellphone">
              <a:extLst>
                <a:ext uri="{FF2B5EF4-FFF2-40B4-BE49-F238E27FC236}">
                  <a16:creationId xmlns:a16="http://schemas.microsoft.com/office/drawing/2014/main" id="{0B5BA07E-8801-4BC0-A84F-0262CD21AE63}"/>
                </a:ext>
              </a:extLst>
            </p:cNvPr>
            <p:cNvSpPr>
              <a:spLocks noChangeAspect="1" noEditPoints="1"/>
            </p:cNvSpPr>
            <p:nvPr/>
          </p:nvSpPr>
          <p:spPr bwMode="auto">
            <a:xfrm>
              <a:off x="1219008" y="2484255"/>
              <a:ext cx="195968" cy="326561"/>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40" name="Laptop_E770" title="Icon of a laptop">
              <a:extLst>
                <a:ext uri="{FF2B5EF4-FFF2-40B4-BE49-F238E27FC236}">
                  <a16:creationId xmlns:a16="http://schemas.microsoft.com/office/drawing/2014/main" id="{6103CDD8-11B9-413D-9136-1C4DBD990D73}"/>
                </a:ext>
              </a:extLst>
            </p:cNvPr>
            <p:cNvSpPr>
              <a:spLocks noChangeAspect="1" noEditPoints="1"/>
            </p:cNvSpPr>
            <p:nvPr/>
          </p:nvSpPr>
          <p:spPr bwMode="auto">
            <a:xfrm>
              <a:off x="1037087" y="4533985"/>
              <a:ext cx="559811" cy="373549"/>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41" name="Tablet_E70A" title="Icon of a tablet">
              <a:extLst>
                <a:ext uri="{FF2B5EF4-FFF2-40B4-BE49-F238E27FC236}">
                  <a16:creationId xmlns:a16="http://schemas.microsoft.com/office/drawing/2014/main" id="{6A992ABB-9793-4178-82CE-2520B708EF84}"/>
                </a:ext>
              </a:extLst>
            </p:cNvPr>
            <p:cNvSpPr>
              <a:spLocks noChangeAspect="1" noEditPoints="1"/>
            </p:cNvSpPr>
            <p:nvPr/>
          </p:nvSpPr>
          <p:spPr bwMode="auto">
            <a:xfrm>
              <a:off x="1079292" y="3509652"/>
              <a:ext cx="475400" cy="348990"/>
            </a:xfrm>
            <a:custGeom>
              <a:avLst/>
              <a:gdLst>
                <a:gd name="T0" fmla="*/ 3748 w 3748"/>
                <a:gd name="T1" fmla="*/ 2562 h 2749"/>
                <a:gd name="T2" fmla="*/ 3561 w 3748"/>
                <a:gd name="T3" fmla="*/ 2749 h 2749"/>
                <a:gd name="T4" fmla="*/ 187 w 3748"/>
                <a:gd name="T5" fmla="*/ 2749 h 2749"/>
                <a:gd name="T6" fmla="*/ 0 w 3748"/>
                <a:gd name="T7" fmla="*/ 2562 h 2749"/>
                <a:gd name="T8" fmla="*/ 0 w 3748"/>
                <a:gd name="T9" fmla="*/ 187 h 2749"/>
                <a:gd name="T10" fmla="*/ 187 w 3748"/>
                <a:gd name="T11" fmla="*/ 0 h 2749"/>
                <a:gd name="T12" fmla="*/ 3561 w 3748"/>
                <a:gd name="T13" fmla="*/ 0 h 2749"/>
                <a:gd name="T14" fmla="*/ 3748 w 3748"/>
                <a:gd name="T15" fmla="*/ 187 h 2749"/>
                <a:gd name="T16" fmla="*/ 3748 w 3748"/>
                <a:gd name="T17" fmla="*/ 2562 h 2749"/>
                <a:gd name="T18" fmla="*/ 2124 w 3748"/>
                <a:gd name="T19" fmla="*/ 2249 h 2749"/>
                <a:gd name="T20" fmla="*/ 1624 w 3748"/>
                <a:gd name="T21" fmla="*/ 2249 h 2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48" h="2749">
                  <a:moveTo>
                    <a:pt x="3748" y="2562"/>
                  </a:moveTo>
                  <a:cubicBezTo>
                    <a:pt x="3748" y="2665"/>
                    <a:pt x="3665" y="2749"/>
                    <a:pt x="3561" y="2749"/>
                  </a:cubicBezTo>
                  <a:cubicBezTo>
                    <a:pt x="187" y="2749"/>
                    <a:pt x="187" y="2749"/>
                    <a:pt x="187" y="2749"/>
                  </a:cubicBezTo>
                  <a:cubicBezTo>
                    <a:pt x="83" y="2749"/>
                    <a:pt x="0" y="2665"/>
                    <a:pt x="0" y="2562"/>
                  </a:cubicBezTo>
                  <a:cubicBezTo>
                    <a:pt x="0" y="187"/>
                    <a:pt x="0" y="187"/>
                    <a:pt x="0" y="187"/>
                  </a:cubicBezTo>
                  <a:cubicBezTo>
                    <a:pt x="0" y="84"/>
                    <a:pt x="83" y="0"/>
                    <a:pt x="187" y="0"/>
                  </a:cubicBezTo>
                  <a:cubicBezTo>
                    <a:pt x="3561" y="0"/>
                    <a:pt x="3561" y="0"/>
                    <a:pt x="3561" y="0"/>
                  </a:cubicBezTo>
                  <a:cubicBezTo>
                    <a:pt x="3665" y="0"/>
                    <a:pt x="3748" y="84"/>
                    <a:pt x="3748" y="187"/>
                  </a:cubicBezTo>
                  <a:lnTo>
                    <a:pt x="3748" y="2562"/>
                  </a:lnTo>
                  <a:close/>
                  <a:moveTo>
                    <a:pt x="2124" y="2249"/>
                  </a:moveTo>
                  <a:cubicBezTo>
                    <a:pt x="1624" y="2249"/>
                    <a:pt x="1624" y="2249"/>
                    <a:pt x="1624" y="2249"/>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sp>
        <p:nvSpPr>
          <p:cNvPr id="153" name="Right Bracket 152">
            <a:extLst>
              <a:ext uri="{FF2B5EF4-FFF2-40B4-BE49-F238E27FC236}">
                <a16:creationId xmlns:a16="http://schemas.microsoft.com/office/drawing/2014/main" id="{05551C5D-8A97-4BA3-92D3-677F731879EB}"/>
              </a:ext>
            </a:extLst>
          </p:cNvPr>
          <p:cNvSpPr/>
          <p:nvPr/>
        </p:nvSpPr>
        <p:spPr>
          <a:xfrm>
            <a:off x="2332019" y="3639727"/>
            <a:ext cx="129025" cy="2455671"/>
          </a:xfrm>
          <a:prstGeom prst="rightBracket">
            <a:avLst>
              <a:gd name="adj" fmla="val 0"/>
            </a:avLst>
          </a:prstGeom>
          <a:ln w="12700" cap="rnd">
            <a:solidFill>
              <a:schemeClr val="tx1">
                <a:lumMod val="50000"/>
                <a:lumOff val="50000"/>
              </a:schemeClr>
            </a:solidFill>
            <a:prstDash val="solid"/>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14" tIns="45706" rIns="91414" bIns="45706" numCol="1" spcCol="0" rtlCol="0" fromWordArt="0" anchor="ctr" anchorCtr="0" forceAA="0" compatLnSpc="1">
            <a:prstTxWarp prst="textNoShape">
              <a:avLst/>
            </a:prstTxWarp>
            <a:noAutofit/>
          </a:bodyPr>
          <a:lstStyle/>
          <a:p>
            <a:pPr marL="0" marR="0" lvl="0" indent="0" algn="ctr" defTabSz="932384" rtl="0" eaLnBrk="1" fontAlgn="auto" latinLnBrk="0" hangingPunct="1">
              <a:lnSpc>
                <a:spcPct val="100000"/>
              </a:lnSpc>
              <a:spcBef>
                <a:spcPts val="0"/>
              </a:spcBef>
              <a:spcAft>
                <a:spcPts val="0"/>
              </a:spcAft>
              <a:buClrTx/>
              <a:buSzTx/>
              <a:buFontTx/>
              <a:buNone/>
              <a:tabLst/>
              <a:defRPr/>
            </a:pPr>
            <a:endParaRPr kumimoji="0" lang="en-US" sz="13800" b="0" i="0" u="none" strike="noStrike" kern="1200" cap="none" spc="0" normalizeH="0" baseline="0" noProof="0">
              <a:ln>
                <a:noFill/>
              </a:ln>
              <a:solidFill>
                <a:srgbClr val="505050"/>
              </a:solidFill>
              <a:effectLst/>
              <a:uLnTx/>
              <a:uFillTx/>
              <a:latin typeface="Segoe UI"/>
              <a:ea typeface="+mn-ea"/>
              <a:cs typeface="+mn-cs"/>
            </a:endParaRPr>
          </a:p>
        </p:txBody>
      </p:sp>
      <p:grpSp>
        <p:nvGrpSpPr>
          <p:cNvPr id="154" name="Group 153">
            <a:extLst>
              <a:ext uri="{FF2B5EF4-FFF2-40B4-BE49-F238E27FC236}">
                <a16:creationId xmlns:a16="http://schemas.microsoft.com/office/drawing/2014/main" id="{EAD1D1C7-45E3-4621-B4DD-18706FD5B140}"/>
              </a:ext>
            </a:extLst>
          </p:cNvPr>
          <p:cNvGrpSpPr/>
          <p:nvPr/>
        </p:nvGrpSpPr>
        <p:grpSpPr>
          <a:xfrm>
            <a:off x="3359666" y="4774544"/>
            <a:ext cx="1736972" cy="599381"/>
            <a:chOff x="3204969" y="4699961"/>
            <a:chExt cx="1703068" cy="587682"/>
          </a:xfrm>
        </p:grpSpPr>
        <p:sp>
          <p:nvSpPr>
            <p:cNvPr id="155" name="Rectangle: Rounded Corners 154">
              <a:extLst>
                <a:ext uri="{FF2B5EF4-FFF2-40B4-BE49-F238E27FC236}">
                  <a16:creationId xmlns:a16="http://schemas.microsoft.com/office/drawing/2014/main" id="{C76BC4E5-40D6-4B36-B761-21A6ADDE4FC6}"/>
                </a:ext>
              </a:extLst>
            </p:cNvPr>
            <p:cNvSpPr/>
            <p:nvPr/>
          </p:nvSpPr>
          <p:spPr bwMode="auto">
            <a:xfrm>
              <a:off x="3204969" y="4699961"/>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160" name="Rectangle: Rounded Corners 159">
              <a:extLst>
                <a:ext uri="{FF2B5EF4-FFF2-40B4-BE49-F238E27FC236}">
                  <a16:creationId xmlns:a16="http://schemas.microsoft.com/office/drawing/2014/main" id="{2F5C8490-5F12-4E36-8225-0FCCD90D6889}"/>
                </a:ext>
              </a:extLst>
            </p:cNvPr>
            <p:cNvSpPr/>
            <p:nvPr/>
          </p:nvSpPr>
          <p:spPr bwMode="auto">
            <a:xfrm>
              <a:off x="3240928" y="4744418"/>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161" name="Rectangle: Rounded Corners 160">
              <a:extLst>
                <a:ext uri="{FF2B5EF4-FFF2-40B4-BE49-F238E27FC236}">
                  <a16:creationId xmlns:a16="http://schemas.microsoft.com/office/drawing/2014/main" id="{A9E51CF9-AE9B-4B20-A2B8-64E654E556F2}"/>
                </a:ext>
              </a:extLst>
            </p:cNvPr>
            <p:cNvSpPr/>
            <p:nvPr/>
          </p:nvSpPr>
          <p:spPr bwMode="auto">
            <a:xfrm>
              <a:off x="3276887" y="4788875"/>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r>
                <a:rPr lang="en-US" sz="1200" kern="0">
                  <a:solidFill>
                    <a:schemeClr val="bg1"/>
                  </a:solidFill>
                  <a:latin typeface="+mj-lt"/>
                </a:rPr>
                <a:t>Gateway</a:t>
              </a:r>
            </a:p>
          </p:txBody>
        </p:sp>
        <p:sp>
          <p:nvSpPr>
            <p:cNvPr id="166" name="Move_E7C2" title="Icon of four arrows pointing away from eachother">
              <a:extLst>
                <a:ext uri="{FF2B5EF4-FFF2-40B4-BE49-F238E27FC236}">
                  <a16:creationId xmlns:a16="http://schemas.microsoft.com/office/drawing/2014/main" id="{6949797A-1F72-4826-975D-154711EF6D8B}"/>
                </a:ext>
              </a:extLst>
            </p:cNvPr>
            <p:cNvSpPr>
              <a:spLocks noChangeAspect="1" noEditPoints="1"/>
            </p:cNvSpPr>
            <p:nvPr/>
          </p:nvSpPr>
          <p:spPr bwMode="auto">
            <a:xfrm>
              <a:off x="4431005" y="4891891"/>
              <a:ext cx="273646" cy="273715"/>
            </a:xfrm>
            <a:custGeom>
              <a:avLst/>
              <a:gdLst>
                <a:gd name="T0" fmla="*/ 736 w 3999"/>
                <a:gd name="T1" fmla="*/ 2737 h 4000"/>
                <a:gd name="T2" fmla="*/ 0 w 3999"/>
                <a:gd name="T3" fmla="*/ 2001 h 4000"/>
                <a:gd name="T4" fmla="*/ 736 w 3999"/>
                <a:gd name="T5" fmla="*/ 1264 h 4000"/>
                <a:gd name="T6" fmla="*/ 86 w 3999"/>
                <a:gd name="T7" fmla="*/ 2001 h 4000"/>
                <a:gd name="T8" fmla="*/ 1264 w 3999"/>
                <a:gd name="T9" fmla="*/ 2001 h 4000"/>
                <a:gd name="T10" fmla="*/ 1264 w 3999"/>
                <a:gd name="T11" fmla="*/ 3265 h 4000"/>
                <a:gd name="T12" fmla="*/ 2000 w 3999"/>
                <a:gd name="T13" fmla="*/ 4000 h 4000"/>
                <a:gd name="T14" fmla="*/ 2735 w 3999"/>
                <a:gd name="T15" fmla="*/ 3265 h 4000"/>
                <a:gd name="T16" fmla="*/ 2000 w 3999"/>
                <a:gd name="T17" fmla="*/ 3915 h 4000"/>
                <a:gd name="T18" fmla="*/ 2000 w 3999"/>
                <a:gd name="T19" fmla="*/ 2737 h 4000"/>
                <a:gd name="T20" fmla="*/ 3264 w 3999"/>
                <a:gd name="T21" fmla="*/ 2737 h 4000"/>
                <a:gd name="T22" fmla="*/ 3999 w 3999"/>
                <a:gd name="T23" fmla="*/ 2001 h 4000"/>
                <a:gd name="T24" fmla="*/ 3264 w 3999"/>
                <a:gd name="T25" fmla="*/ 1264 h 4000"/>
                <a:gd name="T26" fmla="*/ 3913 w 3999"/>
                <a:gd name="T27" fmla="*/ 2001 h 4000"/>
                <a:gd name="T28" fmla="*/ 2735 w 3999"/>
                <a:gd name="T29" fmla="*/ 2001 h 4000"/>
                <a:gd name="T30" fmla="*/ 2735 w 3999"/>
                <a:gd name="T31" fmla="*/ 736 h 4000"/>
                <a:gd name="T32" fmla="*/ 2000 w 3999"/>
                <a:gd name="T33" fmla="*/ 0 h 4000"/>
                <a:gd name="T34" fmla="*/ 1264 w 3999"/>
                <a:gd name="T35" fmla="*/ 736 h 4000"/>
                <a:gd name="T36" fmla="*/ 2000 w 3999"/>
                <a:gd name="T37" fmla="*/ 86 h 4000"/>
                <a:gd name="T38" fmla="*/ 2000 w 3999"/>
                <a:gd name="T39" fmla="*/ 1264 h 4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99" h="4000">
                  <a:moveTo>
                    <a:pt x="736" y="2737"/>
                  </a:moveTo>
                  <a:lnTo>
                    <a:pt x="0" y="2001"/>
                  </a:lnTo>
                  <a:lnTo>
                    <a:pt x="736" y="1264"/>
                  </a:lnTo>
                  <a:moveTo>
                    <a:pt x="86" y="2001"/>
                  </a:moveTo>
                  <a:lnTo>
                    <a:pt x="1264" y="2001"/>
                  </a:lnTo>
                  <a:moveTo>
                    <a:pt x="1264" y="3265"/>
                  </a:moveTo>
                  <a:lnTo>
                    <a:pt x="2000" y="4000"/>
                  </a:lnTo>
                  <a:lnTo>
                    <a:pt x="2735" y="3265"/>
                  </a:lnTo>
                  <a:moveTo>
                    <a:pt x="2000" y="3915"/>
                  </a:moveTo>
                  <a:lnTo>
                    <a:pt x="2000" y="2737"/>
                  </a:lnTo>
                  <a:moveTo>
                    <a:pt x="3264" y="2737"/>
                  </a:moveTo>
                  <a:lnTo>
                    <a:pt x="3999" y="2001"/>
                  </a:lnTo>
                  <a:lnTo>
                    <a:pt x="3264" y="1264"/>
                  </a:lnTo>
                  <a:moveTo>
                    <a:pt x="3913" y="2001"/>
                  </a:moveTo>
                  <a:lnTo>
                    <a:pt x="2735" y="2001"/>
                  </a:lnTo>
                  <a:moveTo>
                    <a:pt x="2735" y="736"/>
                  </a:moveTo>
                  <a:lnTo>
                    <a:pt x="2000" y="0"/>
                  </a:lnTo>
                  <a:lnTo>
                    <a:pt x="1264" y="736"/>
                  </a:lnTo>
                  <a:moveTo>
                    <a:pt x="2000" y="86"/>
                  </a:moveTo>
                  <a:lnTo>
                    <a:pt x="2000" y="1264"/>
                  </a:lnTo>
                </a:path>
              </a:pathLst>
            </a:custGeom>
            <a:noFill/>
            <a:ln w="15875" cap="sq">
              <a:solidFill>
                <a:schemeClr val="bg1"/>
              </a:solidFill>
              <a:prstDash val="solid"/>
              <a:miter lim="800000"/>
              <a:headEnd/>
              <a:tailEnd/>
            </a:ln>
          </p:spPr>
          <p:txBody>
            <a:bodyPr vert="horz" wrap="square" lIns="91440"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chemeClr val="bg1"/>
                </a:solidFill>
                <a:effectLst/>
                <a:uLnTx/>
                <a:uFillTx/>
                <a:latin typeface="+mj-lt"/>
                <a:ea typeface="+mn-ea"/>
                <a:cs typeface="+mn-cs"/>
              </a:endParaRPr>
            </a:p>
          </p:txBody>
        </p:sp>
      </p:grpSp>
      <p:grpSp>
        <p:nvGrpSpPr>
          <p:cNvPr id="169" name="Group 168">
            <a:extLst>
              <a:ext uri="{FF2B5EF4-FFF2-40B4-BE49-F238E27FC236}">
                <a16:creationId xmlns:a16="http://schemas.microsoft.com/office/drawing/2014/main" id="{0127EE9F-4FC0-4328-B067-7941498D5CF7}"/>
              </a:ext>
            </a:extLst>
          </p:cNvPr>
          <p:cNvGrpSpPr/>
          <p:nvPr/>
        </p:nvGrpSpPr>
        <p:grpSpPr>
          <a:xfrm>
            <a:off x="3359666" y="3892359"/>
            <a:ext cx="1736972" cy="599381"/>
            <a:chOff x="3204969" y="3834996"/>
            <a:chExt cx="1703068" cy="587682"/>
          </a:xfrm>
        </p:grpSpPr>
        <p:sp>
          <p:nvSpPr>
            <p:cNvPr id="171" name="Rectangle: Rounded Corners 170">
              <a:extLst>
                <a:ext uri="{FF2B5EF4-FFF2-40B4-BE49-F238E27FC236}">
                  <a16:creationId xmlns:a16="http://schemas.microsoft.com/office/drawing/2014/main" id="{59FBB450-280A-480A-95DA-D73F0DA555F9}"/>
                </a:ext>
              </a:extLst>
            </p:cNvPr>
            <p:cNvSpPr/>
            <p:nvPr/>
          </p:nvSpPr>
          <p:spPr bwMode="auto">
            <a:xfrm>
              <a:off x="3204969" y="3834996"/>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185" name="Rectangle: Rounded Corners 184">
              <a:extLst>
                <a:ext uri="{FF2B5EF4-FFF2-40B4-BE49-F238E27FC236}">
                  <a16:creationId xmlns:a16="http://schemas.microsoft.com/office/drawing/2014/main" id="{146A7448-D535-485C-8458-0F12E515EDE4}"/>
                </a:ext>
              </a:extLst>
            </p:cNvPr>
            <p:cNvSpPr/>
            <p:nvPr/>
          </p:nvSpPr>
          <p:spPr bwMode="auto">
            <a:xfrm>
              <a:off x="3240928" y="3879453"/>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187" name="Rectangle: Rounded Corners 186">
              <a:extLst>
                <a:ext uri="{FF2B5EF4-FFF2-40B4-BE49-F238E27FC236}">
                  <a16:creationId xmlns:a16="http://schemas.microsoft.com/office/drawing/2014/main" id="{477F3C1C-2014-4694-82DA-BC5B326211BE}"/>
                </a:ext>
              </a:extLst>
            </p:cNvPr>
            <p:cNvSpPr/>
            <p:nvPr/>
          </p:nvSpPr>
          <p:spPr bwMode="auto">
            <a:xfrm>
              <a:off x="3276887" y="3923910"/>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r>
                <a:rPr lang="en-US" sz="1200" kern="0">
                  <a:solidFill>
                    <a:schemeClr val="bg1"/>
                  </a:solidFill>
                  <a:latin typeface="+mj-lt"/>
                </a:rPr>
                <a:t>Web Access</a:t>
              </a:r>
            </a:p>
          </p:txBody>
        </p:sp>
        <p:sp>
          <p:nvSpPr>
            <p:cNvPr id="193" name="globe_2" title="Icon of a sphere made of lines">
              <a:extLst>
                <a:ext uri="{FF2B5EF4-FFF2-40B4-BE49-F238E27FC236}">
                  <a16:creationId xmlns:a16="http://schemas.microsoft.com/office/drawing/2014/main" id="{872742F3-8773-4DB5-9063-2386912F9F03}"/>
                </a:ext>
              </a:extLst>
            </p:cNvPr>
            <p:cNvSpPr>
              <a:spLocks noChangeAspect="1" noEditPoints="1"/>
            </p:cNvSpPr>
            <p:nvPr/>
          </p:nvSpPr>
          <p:spPr bwMode="auto">
            <a:xfrm>
              <a:off x="4419468" y="4027324"/>
              <a:ext cx="296721" cy="296721"/>
            </a:xfrm>
            <a:custGeom>
              <a:avLst/>
              <a:gdLst>
                <a:gd name="T0" fmla="*/ 0 w 335"/>
                <a:gd name="T1" fmla="*/ 168 h 335"/>
                <a:gd name="T2" fmla="*/ 168 w 335"/>
                <a:gd name="T3" fmla="*/ 0 h 335"/>
                <a:gd name="T4" fmla="*/ 335 w 335"/>
                <a:gd name="T5" fmla="*/ 168 h 335"/>
                <a:gd name="T6" fmla="*/ 168 w 335"/>
                <a:gd name="T7" fmla="*/ 335 h 335"/>
                <a:gd name="T8" fmla="*/ 0 w 335"/>
                <a:gd name="T9" fmla="*/ 168 h 335"/>
                <a:gd name="T10" fmla="*/ 168 w 335"/>
                <a:gd name="T11" fmla="*/ 335 h 335"/>
                <a:gd name="T12" fmla="*/ 253 w 335"/>
                <a:gd name="T13" fmla="*/ 168 h 335"/>
                <a:gd name="T14" fmla="*/ 168 w 335"/>
                <a:gd name="T15" fmla="*/ 0 h 335"/>
                <a:gd name="T16" fmla="*/ 82 w 335"/>
                <a:gd name="T17" fmla="*/ 168 h 335"/>
                <a:gd name="T18" fmla="*/ 168 w 335"/>
                <a:gd name="T19" fmla="*/ 335 h 335"/>
                <a:gd name="T20" fmla="*/ 8 w 335"/>
                <a:gd name="T21" fmla="*/ 116 h 335"/>
                <a:gd name="T22" fmla="*/ 327 w 335"/>
                <a:gd name="T23" fmla="*/ 116 h 335"/>
                <a:gd name="T24" fmla="*/ 9 w 335"/>
                <a:gd name="T25" fmla="*/ 221 h 335"/>
                <a:gd name="T26" fmla="*/ 326 w 335"/>
                <a:gd name="T27" fmla="*/ 22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5" h="335">
                  <a:moveTo>
                    <a:pt x="0" y="168"/>
                  </a:moveTo>
                  <a:cubicBezTo>
                    <a:pt x="0" y="75"/>
                    <a:pt x="75" y="0"/>
                    <a:pt x="168" y="0"/>
                  </a:cubicBezTo>
                  <a:cubicBezTo>
                    <a:pt x="260" y="0"/>
                    <a:pt x="335" y="75"/>
                    <a:pt x="335" y="168"/>
                  </a:cubicBezTo>
                  <a:cubicBezTo>
                    <a:pt x="335" y="260"/>
                    <a:pt x="260" y="335"/>
                    <a:pt x="168" y="335"/>
                  </a:cubicBezTo>
                  <a:cubicBezTo>
                    <a:pt x="75" y="335"/>
                    <a:pt x="0" y="260"/>
                    <a:pt x="0" y="168"/>
                  </a:cubicBezTo>
                  <a:close/>
                  <a:moveTo>
                    <a:pt x="168" y="335"/>
                  </a:moveTo>
                  <a:cubicBezTo>
                    <a:pt x="215" y="335"/>
                    <a:pt x="253" y="260"/>
                    <a:pt x="253" y="168"/>
                  </a:cubicBezTo>
                  <a:cubicBezTo>
                    <a:pt x="253" y="75"/>
                    <a:pt x="215" y="0"/>
                    <a:pt x="168" y="0"/>
                  </a:cubicBezTo>
                  <a:cubicBezTo>
                    <a:pt x="120" y="0"/>
                    <a:pt x="82" y="75"/>
                    <a:pt x="82" y="168"/>
                  </a:cubicBezTo>
                  <a:cubicBezTo>
                    <a:pt x="82" y="260"/>
                    <a:pt x="120" y="335"/>
                    <a:pt x="168" y="335"/>
                  </a:cubicBezTo>
                  <a:close/>
                  <a:moveTo>
                    <a:pt x="8" y="116"/>
                  </a:moveTo>
                  <a:cubicBezTo>
                    <a:pt x="327" y="116"/>
                    <a:pt x="327" y="116"/>
                    <a:pt x="327" y="116"/>
                  </a:cubicBezTo>
                  <a:moveTo>
                    <a:pt x="9" y="221"/>
                  </a:moveTo>
                  <a:cubicBezTo>
                    <a:pt x="326" y="221"/>
                    <a:pt x="326" y="221"/>
                    <a:pt x="326" y="221"/>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chemeClr val="bg1"/>
                </a:solidFill>
                <a:effectLst/>
                <a:uLnTx/>
                <a:uFillTx/>
                <a:latin typeface="+mj-lt"/>
                <a:ea typeface="+mn-ea"/>
                <a:cs typeface="+mn-cs"/>
              </a:endParaRPr>
            </a:p>
          </p:txBody>
        </p:sp>
      </p:grpSp>
      <p:sp>
        <p:nvSpPr>
          <p:cNvPr id="194" name="Rectangle 193">
            <a:extLst>
              <a:ext uri="{FF2B5EF4-FFF2-40B4-BE49-F238E27FC236}">
                <a16:creationId xmlns:a16="http://schemas.microsoft.com/office/drawing/2014/main" id="{ACC49600-A398-4E67-9952-FBE1315D793D}"/>
              </a:ext>
            </a:extLst>
          </p:cNvPr>
          <p:cNvSpPr/>
          <p:nvPr/>
        </p:nvSpPr>
        <p:spPr bwMode="auto">
          <a:xfrm>
            <a:off x="7725966" y="3492500"/>
            <a:ext cx="4184094" cy="2578608"/>
          </a:xfrm>
          <a:prstGeom prst="rect">
            <a:avLst/>
          </a:prstGeom>
          <a:solidFill>
            <a:schemeClr val="bg1"/>
          </a:solidFill>
          <a:ln w="10795" cap="flat" cmpd="sng" algn="ctr">
            <a:noFill/>
            <a:prstDash val="solid"/>
          </a:ln>
          <a:effectLst/>
        </p:spPr>
        <p:txBody>
          <a:bodyPr rot="0" spcFirstLastPara="0" vertOverflow="overflow" horzOverflow="overflow" vert="horz" wrap="square" lIns="559562" tIns="139891" rIns="0" bIns="47558" numCol="1" spcCol="0" rtlCol="0" fromWordArt="0" anchor="t" anchorCtr="0" forceAA="0" compatLnSpc="1">
            <a:prstTxWarp prst="textNoShape">
              <a:avLst/>
            </a:prstTxWarp>
            <a:noAutofit/>
          </a:bodyPr>
          <a:lstStyle/>
          <a:p>
            <a:pPr defTabSz="950846" fontAlgn="base">
              <a:spcBef>
                <a:spcPct val="0"/>
              </a:spcBef>
              <a:spcAft>
                <a:spcPct val="0"/>
              </a:spcAft>
            </a:pPr>
            <a:endParaRPr lang="en-US" sz="1400">
              <a:solidFill>
                <a:srgbClr val="505050"/>
              </a:solidFill>
              <a:latin typeface="Segoe Pro Semibold" panose="020B0702040504020203" pitchFamily="34" charset="0"/>
              <a:cs typeface="Segoe UI Light"/>
            </a:endParaRPr>
          </a:p>
        </p:txBody>
      </p:sp>
      <p:sp>
        <p:nvSpPr>
          <p:cNvPr id="195" name="Rectangle 194">
            <a:extLst>
              <a:ext uri="{FF2B5EF4-FFF2-40B4-BE49-F238E27FC236}">
                <a16:creationId xmlns:a16="http://schemas.microsoft.com/office/drawing/2014/main" id="{BEECED44-F325-4B9A-816E-C71ADF304DB7}"/>
              </a:ext>
            </a:extLst>
          </p:cNvPr>
          <p:cNvSpPr/>
          <p:nvPr/>
        </p:nvSpPr>
        <p:spPr>
          <a:xfrm>
            <a:off x="11024947" y="3687150"/>
            <a:ext cx="604697" cy="338554"/>
          </a:xfrm>
          <a:prstGeom prst="rect">
            <a:avLst/>
          </a:prstGeom>
        </p:spPr>
        <p:txBody>
          <a:bodyPr wrap="square" anchor="ctr">
            <a:spAutoFit/>
          </a:bodyPr>
          <a:lstStyle/>
          <a:p>
            <a:pPr marL="0" marR="0" lvl="0" indent="0" algn="r" defTabSz="878223"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effectLst/>
                <a:uLnTx/>
                <a:uFillTx/>
                <a:latin typeface="Segoe UI Semibold"/>
                <a:ea typeface="+mn-ea"/>
                <a:cs typeface="Segoe UI Light"/>
              </a:rPr>
              <a:t>VMs</a:t>
            </a:r>
          </a:p>
        </p:txBody>
      </p:sp>
      <p:sp>
        <p:nvSpPr>
          <p:cNvPr id="196" name="TextBox 195">
            <a:extLst>
              <a:ext uri="{FF2B5EF4-FFF2-40B4-BE49-F238E27FC236}">
                <a16:creationId xmlns:a16="http://schemas.microsoft.com/office/drawing/2014/main" id="{B1D34EA5-E1D4-4EC6-A430-6E508786741D}"/>
              </a:ext>
            </a:extLst>
          </p:cNvPr>
          <p:cNvSpPr txBox="1"/>
          <p:nvPr/>
        </p:nvSpPr>
        <p:spPr>
          <a:xfrm>
            <a:off x="8051536" y="3733317"/>
            <a:ext cx="1243471" cy="246221"/>
          </a:xfrm>
          <a:prstGeom prst="rect">
            <a:avLst/>
          </a:prstGeom>
          <a:noFill/>
        </p:spPr>
        <p:txBody>
          <a:bodyPr wrap="square" lIns="0" tIns="0" rIns="0" bIns="0" rtlCol="0">
            <a:spAutoFit/>
          </a:bodyPr>
          <a:lstStyle/>
          <a:p>
            <a:pPr marL="0" marR="0" lvl="0" indent="0" algn="l" defTabSz="932563"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effectLst/>
                <a:uLnTx/>
                <a:uFillTx/>
                <a:latin typeface="Segoe UI Semibold"/>
                <a:ea typeface="+mn-ea"/>
                <a:cs typeface="Segoe UI Light"/>
              </a:rPr>
              <a:t>Azure AD</a:t>
            </a:r>
          </a:p>
        </p:txBody>
      </p:sp>
      <p:grpSp>
        <p:nvGrpSpPr>
          <p:cNvPr id="197" name="Group 196">
            <a:extLst>
              <a:ext uri="{FF2B5EF4-FFF2-40B4-BE49-F238E27FC236}">
                <a16:creationId xmlns:a16="http://schemas.microsoft.com/office/drawing/2014/main" id="{DA91497F-08EC-40AF-9380-1B21B0912679}"/>
              </a:ext>
            </a:extLst>
          </p:cNvPr>
          <p:cNvGrpSpPr/>
          <p:nvPr/>
        </p:nvGrpSpPr>
        <p:grpSpPr>
          <a:xfrm>
            <a:off x="8012022" y="4075769"/>
            <a:ext cx="3610606" cy="599381"/>
            <a:chOff x="3385136" y="2542018"/>
            <a:chExt cx="3540131" cy="587682"/>
          </a:xfrm>
        </p:grpSpPr>
        <p:grpSp>
          <p:nvGrpSpPr>
            <p:cNvPr id="198" name="Group 197">
              <a:extLst>
                <a:ext uri="{FF2B5EF4-FFF2-40B4-BE49-F238E27FC236}">
                  <a16:creationId xmlns:a16="http://schemas.microsoft.com/office/drawing/2014/main" id="{7FE55A8A-C067-40DC-BA50-28FFB0D1FBB8}"/>
                </a:ext>
              </a:extLst>
            </p:cNvPr>
            <p:cNvGrpSpPr/>
            <p:nvPr/>
          </p:nvGrpSpPr>
          <p:grpSpPr>
            <a:xfrm>
              <a:off x="3385136" y="2542018"/>
              <a:ext cx="3468213" cy="498768"/>
              <a:chOff x="7703975" y="2542018"/>
              <a:chExt cx="3468213" cy="498768"/>
            </a:xfrm>
          </p:grpSpPr>
          <p:sp>
            <p:nvSpPr>
              <p:cNvPr id="210" name="Rectangle: Rounded Corners 209">
                <a:extLst>
                  <a:ext uri="{FF2B5EF4-FFF2-40B4-BE49-F238E27FC236}">
                    <a16:creationId xmlns:a16="http://schemas.microsoft.com/office/drawing/2014/main" id="{7478AA5A-392E-46C7-95A9-9E8956166DA1}"/>
                  </a:ext>
                </a:extLst>
              </p:cNvPr>
              <p:cNvSpPr/>
              <p:nvPr/>
            </p:nvSpPr>
            <p:spPr bwMode="auto">
              <a:xfrm>
                <a:off x="7703975" y="2542018"/>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dirty="0">
                  <a:solidFill>
                    <a:schemeClr val="bg1"/>
                  </a:solidFill>
                  <a:latin typeface="+mj-lt"/>
                </a:endParaRPr>
              </a:p>
            </p:txBody>
          </p:sp>
          <p:sp>
            <p:nvSpPr>
              <p:cNvPr id="211" name="Rectangle: Rounded Corners 210">
                <a:extLst>
                  <a:ext uri="{FF2B5EF4-FFF2-40B4-BE49-F238E27FC236}">
                    <a16:creationId xmlns:a16="http://schemas.microsoft.com/office/drawing/2014/main" id="{301064E2-ED56-46E1-8803-A3E44BC8F297}"/>
                  </a:ext>
                </a:extLst>
              </p:cNvPr>
              <p:cNvSpPr/>
              <p:nvPr/>
            </p:nvSpPr>
            <p:spPr bwMode="auto">
              <a:xfrm>
                <a:off x="9541038" y="2542018"/>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dirty="0">
                  <a:solidFill>
                    <a:schemeClr val="bg1"/>
                  </a:solidFill>
                  <a:latin typeface="+mj-lt"/>
                </a:endParaRPr>
              </a:p>
            </p:txBody>
          </p:sp>
        </p:grpSp>
        <p:grpSp>
          <p:nvGrpSpPr>
            <p:cNvPr id="199" name="Group 198">
              <a:extLst>
                <a:ext uri="{FF2B5EF4-FFF2-40B4-BE49-F238E27FC236}">
                  <a16:creationId xmlns:a16="http://schemas.microsoft.com/office/drawing/2014/main" id="{46BCCDF4-0924-45A3-9275-874042674167}"/>
                </a:ext>
              </a:extLst>
            </p:cNvPr>
            <p:cNvGrpSpPr/>
            <p:nvPr/>
          </p:nvGrpSpPr>
          <p:grpSpPr>
            <a:xfrm>
              <a:off x="3421094" y="2586475"/>
              <a:ext cx="3468214" cy="498768"/>
              <a:chOff x="7703974" y="2542018"/>
              <a:chExt cx="3468214" cy="498768"/>
            </a:xfrm>
          </p:grpSpPr>
          <p:sp>
            <p:nvSpPr>
              <p:cNvPr id="208" name="Rectangle: Rounded Corners 207">
                <a:extLst>
                  <a:ext uri="{FF2B5EF4-FFF2-40B4-BE49-F238E27FC236}">
                    <a16:creationId xmlns:a16="http://schemas.microsoft.com/office/drawing/2014/main" id="{2FE2BDDF-C63A-4CE4-B00B-77B74C3DAA9B}"/>
                  </a:ext>
                </a:extLst>
              </p:cNvPr>
              <p:cNvSpPr/>
              <p:nvPr/>
            </p:nvSpPr>
            <p:spPr bwMode="auto">
              <a:xfrm>
                <a:off x="7703974" y="2542018"/>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209" name="Rectangle: Rounded Corners 208">
                <a:extLst>
                  <a:ext uri="{FF2B5EF4-FFF2-40B4-BE49-F238E27FC236}">
                    <a16:creationId xmlns:a16="http://schemas.microsoft.com/office/drawing/2014/main" id="{8CC66B49-DD9A-4C61-9DC1-2BA833AA77C9}"/>
                  </a:ext>
                </a:extLst>
              </p:cNvPr>
              <p:cNvSpPr/>
              <p:nvPr/>
            </p:nvSpPr>
            <p:spPr bwMode="auto">
              <a:xfrm>
                <a:off x="9541038" y="2542018"/>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grpSp>
        <p:grpSp>
          <p:nvGrpSpPr>
            <p:cNvPr id="203" name="Group 202">
              <a:extLst>
                <a:ext uri="{FF2B5EF4-FFF2-40B4-BE49-F238E27FC236}">
                  <a16:creationId xmlns:a16="http://schemas.microsoft.com/office/drawing/2014/main" id="{40702EF8-FCF6-470D-A509-33FB5E6F020A}"/>
                </a:ext>
              </a:extLst>
            </p:cNvPr>
            <p:cNvGrpSpPr/>
            <p:nvPr/>
          </p:nvGrpSpPr>
          <p:grpSpPr>
            <a:xfrm>
              <a:off x="3457053" y="2630932"/>
              <a:ext cx="3468214" cy="498768"/>
              <a:chOff x="7703974" y="2542018"/>
              <a:chExt cx="3468214" cy="498768"/>
            </a:xfrm>
          </p:grpSpPr>
          <p:sp>
            <p:nvSpPr>
              <p:cNvPr id="206" name="Rectangle: Rounded Corners 205">
                <a:extLst>
                  <a:ext uri="{FF2B5EF4-FFF2-40B4-BE49-F238E27FC236}">
                    <a16:creationId xmlns:a16="http://schemas.microsoft.com/office/drawing/2014/main" id="{F289E59D-4EAF-44A0-8AB9-09D9513691FE}"/>
                  </a:ext>
                </a:extLst>
              </p:cNvPr>
              <p:cNvSpPr/>
              <p:nvPr/>
            </p:nvSpPr>
            <p:spPr bwMode="auto">
              <a:xfrm>
                <a:off x="7703974" y="2542018"/>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200" b="0" i="0" u="none" strike="noStrike" kern="0" cap="none" spc="0" normalizeH="0" baseline="0" noProof="0" dirty="0">
                    <a:ln>
                      <a:noFill/>
                    </a:ln>
                    <a:solidFill>
                      <a:schemeClr val="bg1"/>
                    </a:solidFill>
                    <a:effectLst/>
                    <a:uLnTx/>
                    <a:uFillTx/>
                    <a:latin typeface="+mj-lt"/>
                    <a:ea typeface="+mn-ea"/>
                    <a:cs typeface="+mn-cs"/>
                  </a:rPr>
                  <a:t>Desktops</a:t>
                </a:r>
              </a:p>
            </p:txBody>
          </p:sp>
          <p:sp>
            <p:nvSpPr>
              <p:cNvPr id="207" name="Rectangle: Rounded Corners 206">
                <a:extLst>
                  <a:ext uri="{FF2B5EF4-FFF2-40B4-BE49-F238E27FC236}">
                    <a16:creationId xmlns:a16="http://schemas.microsoft.com/office/drawing/2014/main" id="{AA2BBE78-9502-4C76-92C0-C839ECF40FBB}"/>
                  </a:ext>
                </a:extLst>
              </p:cNvPr>
              <p:cNvSpPr/>
              <p:nvPr/>
            </p:nvSpPr>
            <p:spPr bwMode="auto">
              <a:xfrm>
                <a:off x="9541038" y="2542018"/>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200" b="0" i="0" u="none" strike="noStrike" kern="0" cap="none" spc="0" normalizeH="0" baseline="0" noProof="0">
                    <a:ln>
                      <a:noFill/>
                    </a:ln>
                    <a:solidFill>
                      <a:schemeClr val="bg1"/>
                    </a:solidFill>
                    <a:effectLst/>
                    <a:uLnTx/>
                    <a:uFillTx/>
                    <a:latin typeface="+mj-lt"/>
                    <a:ea typeface="+mn-ea"/>
                    <a:cs typeface="+mn-cs"/>
                  </a:rPr>
                  <a:t>Apps</a:t>
                </a:r>
              </a:p>
            </p:txBody>
          </p:sp>
        </p:grpSp>
      </p:grpSp>
      <p:sp>
        <p:nvSpPr>
          <p:cNvPr id="212" name="desktop" title="a desktop PC">
            <a:extLst>
              <a:ext uri="{FF2B5EF4-FFF2-40B4-BE49-F238E27FC236}">
                <a16:creationId xmlns:a16="http://schemas.microsoft.com/office/drawing/2014/main" id="{A5A79B6F-E156-4DA8-AA35-3790E8F48BE2}"/>
              </a:ext>
            </a:extLst>
          </p:cNvPr>
          <p:cNvSpPr>
            <a:spLocks noChangeAspect="1" noEditPoints="1"/>
          </p:cNvSpPr>
          <p:nvPr/>
        </p:nvSpPr>
        <p:spPr bwMode="auto">
          <a:xfrm>
            <a:off x="9185015" y="4267802"/>
            <a:ext cx="297797" cy="292935"/>
          </a:xfrm>
          <a:custGeom>
            <a:avLst/>
            <a:gdLst>
              <a:gd name="T0" fmla="*/ 245 w 245"/>
              <a:gd name="T1" fmla="*/ 67 h 241"/>
              <a:gd name="T2" fmla="*/ 245 w 245"/>
              <a:gd name="T3" fmla="*/ 138 h 241"/>
              <a:gd name="T4" fmla="*/ 0 w 245"/>
              <a:gd name="T5" fmla="*/ 138 h 241"/>
              <a:gd name="T6" fmla="*/ 0 w 245"/>
              <a:gd name="T7" fmla="*/ 0 h 241"/>
              <a:gd name="T8" fmla="*/ 245 w 245"/>
              <a:gd name="T9" fmla="*/ 0 h 241"/>
              <a:gd name="T10" fmla="*/ 245 w 245"/>
              <a:gd name="T11" fmla="*/ 67 h 241"/>
              <a:gd name="T12" fmla="*/ 224 w 245"/>
              <a:gd name="T13" fmla="*/ 222 h 241"/>
              <a:gd name="T14" fmla="*/ 212 w 245"/>
              <a:gd name="T15" fmla="*/ 204 h 241"/>
              <a:gd name="T16" fmla="*/ 33 w 245"/>
              <a:gd name="T17" fmla="*/ 204 h 241"/>
              <a:gd name="T18" fmla="*/ 7 w 245"/>
              <a:gd name="T19" fmla="*/ 241 h 241"/>
              <a:gd name="T20" fmla="*/ 238 w 245"/>
              <a:gd name="T21" fmla="*/ 241 h 241"/>
              <a:gd name="T22" fmla="*/ 224 w 245"/>
              <a:gd name="T23" fmla="*/ 222 h 241"/>
              <a:gd name="T24" fmla="*/ 79 w 245"/>
              <a:gd name="T25" fmla="*/ 172 h 241"/>
              <a:gd name="T26" fmla="*/ 165 w 245"/>
              <a:gd name="T27" fmla="*/ 172 h 241"/>
              <a:gd name="T28" fmla="*/ 123 w 245"/>
              <a:gd name="T29" fmla="*/ 139 h 241"/>
              <a:gd name="T30" fmla="*/ 123 w 245"/>
              <a:gd name="T31" fmla="*/ 17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5" h="241">
                <a:moveTo>
                  <a:pt x="245" y="67"/>
                </a:moveTo>
                <a:lnTo>
                  <a:pt x="245" y="138"/>
                </a:lnTo>
                <a:lnTo>
                  <a:pt x="0" y="138"/>
                </a:lnTo>
                <a:lnTo>
                  <a:pt x="0" y="0"/>
                </a:lnTo>
                <a:lnTo>
                  <a:pt x="245" y="0"/>
                </a:lnTo>
                <a:lnTo>
                  <a:pt x="245" y="67"/>
                </a:lnTo>
                <a:moveTo>
                  <a:pt x="224" y="222"/>
                </a:moveTo>
                <a:lnTo>
                  <a:pt x="212" y="204"/>
                </a:lnTo>
                <a:lnTo>
                  <a:pt x="33" y="204"/>
                </a:lnTo>
                <a:lnTo>
                  <a:pt x="7" y="241"/>
                </a:lnTo>
                <a:lnTo>
                  <a:pt x="238" y="241"/>
                </a:lnTo>
                <a:lnTo>
                  <a:pt x="224" y="222"/>
                </a:lnTo>
                <a:moveTo>
                  <a:pt x="79" y="172"/>
                </a:moveTo>
                <a:lnTo>
                  <a:pt x="165" y="172"/>
                </a:lnTo>
                <a:moveTo>
                  <a:pt x="123" y="139"/>
                </a:moveTo>
                <a:lnTo>
                  <a:pt x="123" y="171"/>
                </a:ln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13" name="GenericApp_EB3B" title="Icon of an app window">
            <a:extLst>
              <a:ext uri="{FF2B5EF4-FFF2-40B4-BE49-F238E27FC236}">
                <a16:creationId xmlns:a16="http://schemas.microsoft.com/office/drawing/2014/main" id="{3D4EF2B5-67E6-457B-BA59-22A8DEBA8BA5}"/>
              </a:ext>
            </a:extLst>
          </p:cNvPr>
          <p:cNvSpPr>
            <a:spLocks noChangeAspect="1" noEditPoints="1"/>
          </p:cNvSpPr>
          <p:nvPr/>
        </p:nvSpPr>
        <p:spPr bwMode="auto">
          <a:xfrm>
            <a:off x="10977852" y="4277799"/>
            <a:ext cx="357365" cy="286005"/>
          </a:xfrm>
          <a:custGeom>
            <a:avLst/>
            <a:gdLst>
              <a:gd name="T0" fmla="*/ 5088 w 5088"/>
              <a:gd name="T1" fmla="*/ 4072 h 4072"/>
              <a:gd name="T2" fmla="*/ 0 w 5088"/>
              <a:gd name="T3" fmla="*/ 4072 h 4072"/>
              <a:gd name="T4" fmla="*/ 0 w 5088"/>
              <a:gd name="T5" fmla="*/ 0 h 4072"/>
              <a:gd name="T6" fmla="*/ 5088 w 5088"/>
              <a:gd name="T7" fmla="*/ 0 h 4072"/>
              <a:gd name="T8" fmla="*/ 5088 w 5088"/>
              <a:gd name="T9" fmla="*/ 4072 h 4072"/>
              <a:gd name="T10" fmla="*/ 0 w 5088"/>
              <a:gd name="T11" fmla="*/ 1018 h 4072"/>
              <a:gd name="T12" fmla="*/ 5004 w 5088"/>
              <a:gd name="T13" fmla="*/ 1018 h 4072"/>
              <a:gd name="T14" fmla="*/ 2035 w 5088"/>
              <a:gd name="T15" fmla="*/ 1697 h 4072"/>
              <a:gd name="T16" fmla="*/ 678 w 5088"/>
              <a:gd name="T17" fmla="*/ 1697 h 4072"/>
              <a:gd name="T18" fmla="*/ 678 w 5088"/>
              <a:gd name="T19" fmla="*/ 3393 h 4072"/>
              <a:gd name="T20" fmla="*/ 2035 w 5088"/>
              <a:gd name="T21" fmla="*/ 3393 h 4072"/>
              <a:gd name="T22" fmla="*/ 2035 w 5088"/>
              <a:gd name="T23" fmla="*/ 1697 h 4072"/>
              <a:gd name="T24" fmla="*/ 2544 w 5088"/>
              <a:gd name="T25" fmla="*/ 1697 h 4072"/>
              <a:gd name="T26" fmla="*/ 3561 w 5088"/>
              <a:gd name="T27" fmla="*/ 1697 h 4072"/>
              <a:gd name="T28" fmla="*/ 2544 w 5088"/>
              <a:gd name="T29" fmla="*/ 2375 h 4072"/>
              <a:gd name="T30" fmla="*/ 3561 w 5088"/>
              <a:gd name="T31" fmla="*/ 2375 h 4072"/>
              <a:gd name="T32" fmla="*/ 2544 w 5088"/>
              <a:gd name="T33" fmla="*/ 3054 h 4072"/>
              <a:gd name="T34" fmla="*/ 3222 w 5088"/>
              <a:gd name="T35" fmla="*/ 3054 h 4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88" h="4072">
                <a:moveTo>
                  <a:pt x="5088" y="4072"/>
                </a:moveTo>
                <a:lnTo>
                  <a:pt x="0" y="4072"/>
                </a:lnTo>
                <a:lnTo>
                  <a:pt x="0" y="0"/>
                </a:lnTo>
                <a:lnTo>
                  <a:pt x="5088" y="0"/>
                </a:lnTo>
                <a:lnTo>
                  <a:pt x="5088" y="4072"/>
                </a:lnTo>
                <a:moveTo>
                  <a:pt x="0" y="1018"/>
                </a:moveTo>
                <a:lnTo>
                  <a:pt x="5004" y="1018"/>
                </a:lnTo>
                <a:moveTo>
                  <a:pt x="2035" y="1697"/>
                </a:moveTo>
                <a:lnTo>
                  <a:pt x="678" y="1697"/>
                </a:lnTo>
                <a:lnTo>
                  <a:pt x="678" y="3393"/>
                </a:lnTo>
                <a:lnTo>
                  <a:pt x="2035" y="3393"/>
                </a:lnTo>
                <a:lnTo>
                  <a:pt x="2035" y="1697"/>
                </a:lnTo>
                <a:moveTo>
                  <a:pt x="2544" y="1697"/>
                </a:moveTo>
                <a:lnTo>
                  <a:pt x="3561" y="1697"/>
                </a:lnTo>
                <a:moveTo>
                  <a:pt x="2544" y="2375"/>
                </a:moveTo>
                <a:lnTo>
                  <a:pt x="3561" y="2375"/>
                </a:lnTo>
                <a:moveTo>
                  <a:pt x="2544" y="3054"/>
                </a:moveTo>
                <a:lnTo>
                  <a:pt x="3222" y="3054"/>
                </a:ln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marL="0" marR="0" lvl="0" indent="0" algn="ctr" defTabSz="914037" rtl="0" eaLnBrk="1" fontAlgn="base"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15" name="Oval 214">
            <a:extLst>
              <a:ext uri="{FF2B5EF4-FFF2-40B4-BE49-F238E27FC236}">
                <a16:creationId xmlns:a16="http://schemas.microsoft.com/office/drawing/2014/main" id="{83B96B95-AE43-4734-9342-F9271D5A4289}"/>
              </a:ext>
            </a:extLst>
          </p:cNvPr>
          <p:cNvSpPr/>
          <p:nvPr/>
        </p:nvSpPr>
        <p:spPr bwMode="auto">
          <a:xfrm>
            <a:off x="9555100" y="4208950"/>
            <a:ext cx="152066" cy="152066"/>
          </a:xfrm>
          <a:prstGeom prst="ellipse">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700" b="1" i="0" u="none" strike="noStrike" kern="1200" cap="none" spc="0" normalizeH="0" baseline="0" noProof="0">
                <a:ln>
                  <a:noFill/>
                </a:ln>
                <a:solidFill>
                  <a:srgbClr val="0078D4"/>
                </a:solidFill>
                <a:effectLst/>
                <a:uLnTx/>
                <a:uFillTx/>
                <a:latin typeface="Segoe UI"/>
                <a:ea typeface="+mn-ea"/>
                <a:cs typeface="+mn-cs"/>
              </a:rPr>
              <a:t>A</a:t>
            </a:r>
          </a:p>
        </p:txBody>
      </p:sp>
      <p:grpSp>
        <p:nvGrpSpPr>
          <p:cNvPr id="218" name="Group 217">
            <a:extLst>
              <a:ext uri="{FF2B5EF4-FFF2-40B4-BE49-F238E27FC236}">
                <a16:creationId xmlns:a16="http://schemas.microsoft.com/office/drawing/2014/main" id="{4E9AEFCF-B90B-46D0-9F0D-1711BFCEDF42}"/>
              </a:ext>
            </a:extLst>
          </p:cNvPr>
          <p:cNvGrpSpPr/>
          <p:nvPr/>
        </p:nvGrpSpPr>
        <p:grpSpPr>
          <a:xfrm>
            <a:off x="8006869" y="5154400"/>
            <a:ext cx="3615758" cy="599382"/>
            <a:chOff x="7648458" y="5258366"/>
            <a:chExt cx="3545183" cy="587682"/>
          </a:xfrm>
        </p:grpSpPr>
        <p:grpSp>
          <p:nvGrpSpPr>
            <p:cNvPr id="219" name="Group 218">
              <a:extLst>
                <a:ext uri="{FF2B5EF4-FFF2-40B4-BE49-F238E27FC236}">
                  <a16:creationId xmlns:a16="http://schemas.microsoft.com/office/drawing/2014/main" id="{E2451114-7C2F-4789-A2D1-3E5A5963181B}"/>
                </a:ext>
              </a:extLst>
            </p:cNvPr>
            <p:cNvGrpSpPr/>
            <p:nvPr/>
          </p:nvGrpSpPr>
          <p:grpSpPr>
            <a:xfrm>
              <a:off x="7648458" y="5258366"/>
              <a:ext cx="3545183" cy="587682"/>
              <a:chOff x="3380084" y="2542018"/>
              <a:chExt cx="3545183" cy="587682"/>
            </a:xfrm>
          </p:grpSpPr>
          <p:grpSp>
            <p:nvGrpSpPr>
              <p:cNvPr id="227" name="Group 226">
                <a:extLst>
                  <a:ext uri="{FF2B5EF4-FFF2-40B4-BE49-F238E27FC236}">
                    <a16:creationId xmlns:a16="http://schemas.microsoft.com/office/drawing/2014/main" id="{398B3F98-FC13-4AA3-B088-62FA35AD60EE}"/>
                  </a:ext>
                </a:extLst>
              </p:cNvPr>
              <p:cNvGrpSpPr/>
              <p:nvPr/>
            </p:nvGrpSpPr>
            <p:grpSpPr>
              <a:xfrm>
                <a:off x="3380084" y="2542018"/>
                <a:ext cx="3473265" cy="498768"/>
                <a:chOff x="7698923" y="2542018"/>
                <a:chExt cx="3473265" cy="498768"/>
              </a:xfrm>
            </p:grpSpPr>
            <p:sp>
              <p:nvSpPr>
                <p:cNvPr id="239" name="Rectangle: Rounded Corners 238">
                  <a:extLst>
                    <a:ext uri="{FF2B5EF4-FFF2-40B4-BE49-F238E27FC236}">
                      <a16:creationId xmlns:a16="http://schemas.microsoft.com/office/drawing/2014/main" id="{7238F67F-8935-44A3-918D-B2B42BEC4F05}"/>
                    </a:ext>
                  </a:extLst>
                </p:cNvPr>
                <p:cNvSpPr/>
                <p:nvPr/>
              </p:nvSpPr>
              <p:spPr bwMode="auto">
                <a:xfrm>
                  <a:off x="7698923" y="2542018"/>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240" name="Rectangle: Rounded Corners 239">
                  <a:extLst>
                    <a:ext uri="{FF2B5EF4-FFF2-40B4-BE49-F238E27FC236}">
                      <a16:creationId xmlns:a16="http://schemas.microsoft.com/office/drawing/2014/main" id="{DF2E1145-B77C-484F-BAE4-B9B95C5593D9}"/>
                    </a:ext>
                  </a:extLst>
                </p:cNvPr>
                <p:cNvSpPr/>
                <p:nvPr/>
              </p:nvSpPr>
              <p:spPr bwMode="auto">
                <a:xfrm>
                  <a:off x="9541038" y="2542018"/>
                  <a:ext cx="1631150" cy="498768"/>
                </a:xfrm>
                <a:prstGeom prst="roundRect">
                  <a:avLst/>
                </a:prstGeom>
                <a:solidFill>
                  <a:schemeClr val="accent1">
                    <a:lumMod val="50000"/>
                  </a:schemeClr>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grpSp>
          <p:grpSp>
            <p:nvGrpSpPr>
              <p:cNvPr id="228" name="Group 227">
                <a:extLst>
                  <a:ext uri="{FF2B5EF4-FFF2-40B4-BE49-F238E27FC236}">
                    <a16:creationId xmlns:a16="http://schemas.microsoft.com/office/drawing/2014/main" id="{AF89E022-19C1-4857-AC3C-FA5978B7D896}"/>
                  </a:ext>
                </a:extLst>
              </p:cNvPr>
              <p:cNvGrpSpPr/>
              <p:nvPr/>
            </p:nvGrpSpPr>
            <p:grpSpPr>
              <a:xfrm>
                <a:off x="3416043" y="2586475"/>
                <a:ext cx="3473265" cy="498768"/>
                <a:chOff x="7698923" y="2542018"/>
                <a:chExt cx="3473265" cy="498768"/>
              </a:xfrm>
            </p:grpSpPr>
            <p:sp>
              <p:nvSpPr>
                <p:cNvPr id="233" name="Rectangle: Rounded Corners 232">
                  <a:extLst>
                    <a:ext uri="{FF2B5EF4-FFF2-40B4-BE49-F238E27FC236}">
                      <a16:creationId xmlns:a16="http://schemas.microsoft.com/office/drawing/2014/main" id="{0C07C966-0D62-47C1-BEC7-57085EEFA36B}"/>
                    </a:ext>
                  </a:extLst>
                </p:cNvPr>
                <p:cNvSpPr/>
                <p:nvPr/>
              </p:nvSpPr>
              <p:spPr bwMode="auto">
                <a:xfrm>
                  <a:off x="7698923" y="2542018"/>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a:solidFill>
                      <a:schemeClr val="bg1"/>
                    </a:solidFill>
                    <a:latin typeface="+mj-lt"/>
                  </a:endParaRPr>
                </a:p>
              </p:txBody>
            </p:sp>
            <p:sp>
              <p:nvSpPr>
                <p:cNvPr id="238" name="Rectangle: Rounded Corners 237">
                  <a:extLst>
                    <a:ext uri="{FF2B5EF4-FFF2-40B4-BE49-F238E27FC236}">
                      <a16:creationId xmlns:a16="http://schemas.microsoft.com/office/drawing/2014/main" id="{E4A89D83-9A73-4656-9DFE-1A9DC9E17F46}"/>
                    </a:ext>
                  </a:extLst>
                </p:cNvPr>
                <p:cNvSpPr/>
                <p:nvPr/>
              </p:nvSpPr>
              <p:spPr bwMode="auto">
                <a:xfrm>
                  <a:off x="9541038" y="2542018"/>
                  <a:ext cx="1631150" cy="498768"/>
                </a:xfrm>
                <a:prstGeom prst="roundRect">
                  <a:avLst/>
                </a:prstGeom>
                <a:solidFill>
                  <a:schemeClr val="accent1">
                    <a:lumMod val="75000"/>
                  </a:schemeClr>
                </a:solidFill>
                <a:ln w="10795" cap="flat" cmpd="sng" algn="ctr">
                  <a:noFill/>
                  <a:prstDash val="solid"/>
                </a:ln>
                <a:effectLst>
                  <a:outerShdw blurRad="190500" dist="38100" dir="2700000" algn="tl" rotWithShape="0">
                    <a:prstClr val="black">
                      <a:alpha val="1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pPr>
                  <a:endParaRPr lang="en-US" sz="1200" kern="0" dirty="0">
                    <a:solidFill>
                      <a:schemeClr val="bg1"/>
                    </a:solidFill>
                    <a:latin typeface="+mj-lt"/>
                  </a:endParaRPr>
                </a:p>
              </p:txBody>
            </p:sp>
          </p:grpSp>
          <p:grpSp>
            <p:nvGrpSpPr>
              <p:cNvPr id="229" name="Group 228">
                <a:extLst>
                  <a:ext uri="{FF2B5EF4-FFF2-40B4-BE49-F238E27FC236}">
                    <a16:creationId xmlns:a16="http://schemas.microsoft.com/office/drawing/2014/main" id="{42B8EEE7-1097-45EB-8DFE-7CDDC09BE40F}"/>
                  </a:ext>
                </a:extLst>
              </p:cNvPr>
              <p:cNvGrpSpPr/>
              <p:nvPr/>
            </p:nvGrpSpPr>
            <p:grpSpPr>
              <a:xfrm>
                <a:off x="3452002" y="2630932"/>
                <a:ext cx="3473265" cy="498768"/>
                <a:chOff x="7698923" y="2542018"/>
                <a:chExt cx="3473265" cy="498768"/>
              </a:xfrm>
            </p:grpSpPr>
            <p:sp>
              <p:nvSpPr>
                <p:cNvPr id="230" name="Rectangle: Rounded Corners 229">
                  <a:extLst>
                    <a:ext uri="{FF2B5EF4-FFF2-40B4-BE49-F238E27FC236}">
                      <a16:creationId xmlns:a16="http://schemas.microsoft.com/office/drawing/2014/main" id="{66D06351-1520-4579-A362-5A7D7ABF1FCD}"/>
                    </a:ext>
                  </a:extLst>
                </p:cNvPr>
                <p:cNvSpPr/>
                <p:nvPr/>
              </p:nvSpPr>
              <p:spPr bwMode="auto">
                <a:xfrm>
                  <a:off x="7698923" y="2542018"/>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200" b="0" i="0" u="none" strike="noStrike" kern="0" cap="none" spc="0" normalizeH="0" baseline="0" noProof="0" dirty="0">
                      <a:ln>
                        <a:noFill/>
                      </a:ln>
                      <a:solidFill>
                        <a:schemeClr val="bg1"/>
                      </a:solidFill>
                      <a:effectLst/>
                      <a:uLnTx/>
                      <a:uFillTx/>
                      <a:latin typeface="+mj-lt"/>
                      <a:ea typeface="+mn-ea"/>
                      <a:cs typeface="+mn-cs"/>
                    </a:rPr>
                    <a:t>Active </a:t>
                  </a:r>
                </a:p>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200" b="0" i="0" u="none" strike="noStrike" kern="0" cap="none" spc="0" normalizeH="0" baseline="0" noProof="0" dirty="0">
                      <a:ln>
                        <a:noFill/>
                      </a:ln>
                      <a:solidFill>
                        <a:schemeClr val="bg1"/>
                      </a:solidFill>
                      <a:effectLst/>
                      <a:uLnTx/>
                      <a:uFillTx/>
                      <a:latin typeface="+mj-lt"/>
                      <a:ea typeface="+mn-ea"/>
                      <a:cs typeface="+mn-cs"/>
                    </a:rPr>
                    <a:t>Directory</a:t>
                  </a:r>
                </a:p>
              </p:txBody>
            </p:sp>
            <p:sp>
              <p:nvSpPr>
                <p:cNvPr id="232" name="Rectangle: Rounded Corners 231">
                  <a:extLst>
                    <a:ext uri="{FF2B5EF4-FFF2-40B4-BE49-F238E27FC236}">
                      <a16:creationId xmlns:a16="http://schemas.microsoft.com/office/drawing/2014/main" id="{E374FDDA-1362-404F-A05B-55EA340F976B}"/>
                    </a:ext>
                  </a:extLst>
                </p:cNvPr>
                <p:cNvSpPr/>
                <p:nvPr/>
              </p:nvSpPr>
              <p:spPr bwMode="auto">
                <a:xfrm>
                  <a:off x="9541038" y="2542018"/>
                  <a:ext cx="1631150" cy="498768"/>
                </a:xfrm>
                <a:prstGeom prst="roundRect">
                  <a:avLst/>
                </a:prstGeom>
                <a:solidFill>
                  <a:schemeClr val="accent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91440" tIns="47558" rIns="46630" bIns="47558" numCol="1" spcCol="0" rtlCol="0" fromWordArt="0" anchor="ctr" anchorCtr="0" forceAA="0" compatLnSpc="1">
                  <a:prstTxWarp prst="textNoShape">
                    <a:avLst/>
                  </a:prstTxWarp>
                  <a:noAutofit/>
                </a:bodyPr>
                <a:lstStyle/>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200" b="0" i="0" u="none" strike="noStrike" kern="0" cap="none" spc="0" normalizeH="0" baseline="0" noProof="0">
                      <a:ln>
                        <a:noFill/>
                      </a:ln>
                      <a:solidFill>
                        <a:schemeClr val="bg1"/>
                      </a:solidFill>
                      <a:effectLst/>
                      <a:uLnTx/>
                      <a:uFillTx/>
                      <a:latin typeface="+mj-lt"/>
                      <a:ea typeface="+mn-ea"/>
                      <a:cs typeface="+mn-cs"/>
                    </a:rPr>
                    <a:t>User Profile</a:t>
                  </a:r>
                </a:p>
                <a:p>
                  <a:pPr marL="0" marR="0" lvl="0" indent="0" algn="l" defTabSz="950846" rtl="0" eaLnBrk="1" fontAlgn="base" latinLnBrk="0" hangingPunct="1">
                    <a:lnSpc>
                      <a:spcPct val="80000"/>
                    </a:lnSpc>
                    <a:spcBef>
                      <a:spcPct val="0"/>
                    </a:spcBef>
                    <a:spcAft>
                      <a:spcPct val="0"/>
                    </a:spcAft>
                    <a:buClrTx/>
                    <a:buSzTx/>
                    <a:buFontTx/>
                    <a:buNone/>
                    <a:tabLst/>
                    <a:defRPr/>
                  </a:pPr>
                  <a:r>
                    <a:rPr kumimoji="0" lang="en-US" sz="1200" b="0" i="0" u="none" strike="noStrike" kern="0" cap="none" spc="0" normalizeH="0" baseline="0" noProof="0">
                      <a:ln>
                        <a:noFill/>
                      </a:ln>
                      <a:solidFill>
                        <a:schemeClr val="bg1"/>
                      </a:solidFill>
                      <a:effectLst/>
                      <a:uLnTx/>
                      <a:uFillTx/>
                      <a:latin typeface="+mj-lt"/>
                      <a:ea typeface="+mn-ea"/>
                      <a:cs typeface="+mn-cs"/>
                    </a:rPr>
                    <a:t>File Server</a:t>
                  </a:r>
                </a:p>
              </p:txBody>
            </p:sp>
          </p:grpSp>
        </p:grpSp>
        <p:grpSp>
          <p:nvGrpSpPr>
            <p:cNvPr id="220" name="Group 219">
              <a:extLst>
                <a:ext uri="{FF2B5EF4-FFF2-40B4-BE49-F238E27FC236}">
                  <a16:creationId xmlns:a16="http://schemas.microsoft.com/office/drawing/2014/main" id="{FB8C066A-8536-409B-8D9B-8D0FCAE1E904}"/>
                </a:ext>
              </a:extLst>
            </p:cNvPr>
            <p:cNvGrpSpPr/>
            <p:nvPr/>
          </p:nvGrpSpPr>
          <p:grpSpPr>
            <a:xfrm>
              <a:off x="8883848" y="5390849"/>
              <a:ext cx="378819" cy="378819"/>
              <a:chOff x="5564125" y="2107972"/>
              <a:chExt cx="501718" cy="501718"/>
            </a:xfrm>
          </p:grpSpPr>
          <p:sp>
            <p:nvSpPr>
              <p:cNvPr id="224" name="Diamond 223">
                <a:extLst>
                  <a:ext uri="{FF2B5EF4-FFF2-40B4-BE49-F238E27FC236}">
                    <a16:creationId xmlns:a16="http://schemas.microsoft.com/office/drawing/2014/main" id="{7AAC5F72-3489-4042-9062-88D35FA61AB8}"/>
                  </a:ext>
                </a:extLst>
              </p:cNvPr>
              <p:cNvSpPr/>
              <p:nvPr/>
            </p:nvSpPr>
            <p:spPr bwMode="auto">
              <a:xfrm>
                <a:off x="5614884" y="2192038"/>
                <a:ext cx="418055" cy="395723"/>
              </a:xfrm>
              <a:prstGeom prst="diamond">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err="1">
                  <a:ln>
                    <a:noFill/>
                  </a:ln>
                  <a:solidFill>
                    <a:schemeClr val="bg1"/>
                  </a:solidFill>
                  <a:effectLst/>
                  <a:uLnTx/>
                  <a:uFillTx/>
                  <a:latin typeface="+mj-lt"/>
                  <a:ea typeface="Segoe UI" pitchFamily="34" charset="0"/>
                  <a:cs typeface="Segoe UI" pitchFamily="34" charset="0"/>
                </a:endParaRPr>
              </a:p>
            </p:txBody>
          </p:sp>
          <p:pic>
            <p:nvPicPr>
              <p:cNvPr id="226" name="Graphic 225">
                <a:extLst>
                  <a:ext uri="{FF2B5EF4-FFF2-40B4-BE49-F238E27FC236}">
                    <a16:creationId xmlns:a16="http://schemas.microsoft.com/office/drawing/2014/main" id="{2074234E-5DBA-484B-86B0-E220EE3236D4}"/>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5564125" y="2107972"/>
                <a:ext cx="501718" cy="501718"/>
              </a:xfrm>
              <a:prstGeom prst="rect">
                <a:avLst/>
              </a:prstGeom>
            </p:spPr>
          </p:pic>
        </p:grpSp>
        <p:grpSp>
          <p:nvGrpSpPr>
            <p:cNvPr id="221" name="Group 220">
              <a:extLst>
                <a:ext uri="{FF2B5EF4-FFF2-40B4-BE49-F238E27FC236}">
                  <a16:creationId xmlns:a16="http://schemas.microsoft.com/office/drawing/2014/main" id="{458905C3-024B-4FAB-B26C-E0FBF67CE0AF}"/>
                </a:ext>
              </a:extLst>
            </p:cNvPr>
            <p:cNvGrpSpPr/>
            <p:nvPr/>
          </p:nvGrpSpPr>
          <p:grpSpPr>
            <a:xfrm>
              <a:off x="10659519" y="5402721"/>
              <a:ext cx="396950" cy="355079"/>
              <a:chOff x="10723874" y="3514287"/>
              <a:chExt cx="396950" cy="355079"/>
            </a:xfrm>
          </p:grpSpPr>
          <p:sp>
            <p:nvSpPr>
              <p:cNvPr id="222" name="Hexagon 221">
                <a:extLst>
                  <a:ext uri="{FF2B5EF4-FFF2-40B4-BE49-F238E27FC236}">
                    <a16:creationId xmlns:a16="http://schemas.microsoft.com/office/drawing/2014/main" id="{E62CC497-2267-4DB5-A592-BD4A09939B17}"/>
                  </a:ext>
                </a:extLst>
              </p:cNvPr>
              <p:cNvSpPr/>
              <p:nvPr/>
            </p:nvSpPr>
            <p:spPr>
              <a:xfrm>
                <a:off x="10723874" y="3514287"/>
                <a:ext cx="396950" cy="355079"/>
              </a:xfrm>
              <a:prstGeom prst="hexagon">
                <a:avLst>
                  <a:gd name="adj" fmla="val 30307"/>
                  <a:gd name="vf" fmla="val 11547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rtlCol="0" anchor="ctr"/>
              <a:lstStyle/>
              <a:p>
                <a:pPr marL="0" marR="0" lvl="0" indent="0" algn="ctr" defTabSz="932384"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chemeClr val="bg1"/>
                  </a:solidFill>
                  <a:effectLst/>
                  <a:uLnTx/>
                  <a:uFillTx/>
                  <a:latin typeface="+mj-lt"/>
                  <a:ea typeface="+mn-ea"/>
                  <a:cs typeface="+mn-cs"/>
                </a:endParaRPr>
              </a:p>
            </p:txBody>
          </p:sp>
          <p:pic>
            <p:nvPicPr>
              <p:cNvPr id="223" name="Picture 222">
                <a:extLst>
                  <a:ext uri="{FF2B5EF4-FFF2-40B4-BE49-F238E27FC236}">
                    <a16:creationId xmlns:a16="http://schemas.microsoft.com/office/drawing/2014/main" id="{D93E5CBA-5B2F-4119-98B7-DF5C8E163EBF}"/>
                  </a:ext>
                </a:extLst>
              </p:cNvPr>
              <p:cNvPicPr>
                <a:picLocks noChangeAspect="1"/>
              </p:cNvPicPr>
              <p:nvPr/>
            </p:nvPicPr>
            <p:blipFill>
              <a:blip r:embed="rId13" cstate="print">
                <a:clrChange>
                  <a:clrFrom>
                    <a:srgbClr val="000000"/>
                  </a:clrFrom>
                  <a:clrTo>
                    <a:srgbClr val="000000">
                      <a:alpha val="0"/>
                    </a:srgbClr>
                  </a:clrTo>
                </a:clrChange>
                <a:biLevel thresh="25000"/>
                <a:extLst>
                  <a:ext uri="{28A0092B-C50C-407E-A947-70E740481C1C}">
                    <a14:useLocalDpi xmlns:a14="http://schemas.microsoft.com/office/drawing/2010/main" val="0"/>
                  </a:ext>
                </a:extLst>
              </a:blip>
              <a:stretch>
                <a:fillRect/>
              </a:stretch>
            </p:blipFill>
            <p:spPr>
              <a:xfrm>
                <a:off x="10824538" y="3588834"/>
                <a:ext cx="195622" cy="205984"/>
              </a:xfrm>
              <a:prstGeom prst="rect">
                <a:avLst/>
              </a:prstGeom>
            </p:spPr>
          </p:pic>
        </p:grpSp>
      </p:grpSp>
      <p:sp>
        <p:nvSpPr>
          <p:cNvPr id="241" name="Oval 240">
            <a:extLst>
              <a:ext uri="{FF2B5EF4-FFF2-40B4-BE49-F238E27FC236}">
                <a16:creationId xmlns:a16="http://schemas.microsoft.com/office/drawing/2014/main" id="{CF582145-7438-4186-8906-1A552D868CF9}"/>
              </a:ext>
            </a:extLst>
          </p:cNvPr>
          <p:cNvSpPr/>
          <p:nvPr/>
        </p:nvSpPr>
        <p:spPr bwMode="auto">
          <a:xfrm>
            <a:off x="11430422" y="4208950"/>
            <a:ext cx="152066" cy="152066"/>
          </a:xfrm>
          <a:prstGeom prst="ellipse">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700" b="1" i="0" u="none" strike="noStrike" kern="1200" cap="none" spc="0" normalizeH="0" baseline="0" noProof="0" dirty="0">
                <a:ln>
                  <a:noFill/>
                </a:ln>
                <a:solidFill>
                  <a:srgbClr val="0078D4"/>
                </a:solidFill>
                <a:effectLst/>
                <a:uLnTx/>
                <a:uFillTx/>
                <a:latin typeface="Segoe UI"/>
                <a:ea typeface="+mn-ea"/>
                <a:cs typeface="+mn-cs"/>
              </a:rPr>
              <a:t>A</a:t>
            </a:r>
          </a:p>
        </p:txBody>
      </p:sp>
      <p:sp>
        <p:nvSpPr>
          <p:cNvPr id="285" name="Rectangle: Rounded Corners 284">
            <a:extLst>
              <a:ext uri="{FF2B5EF4-FFF2-40B4-BE49-F238E27FC236}">
                <a16:creationId xmlns:a16="http://schemas.microsoft.com/office/drawing/2014/main" id="{0D0BAD6C-8A34-47C3-ACD5-5089B2622FA0}"/>
              </a:ext>
            </a:extLst>
          </p:cNvPr>
          <p:cNvSpPr/>
          <p:nvPr/>
        </p:nvSpPr>
        <p:spPr bwMode="auto">
          <a:xfrm>
            <a:off x="5380767" y="5686948"/>
            <a:ext cx="1663622" cy="508697"/>
          </a:xfrm>
          <a:prstGeom prst="roundRect">
            <a:avLst/>
          </a:prstGeom>
          <a:noFill/>
          <a:ln w="10795" cap="flat" cmpd="sng" algn="ctr">
            <a:noFill/>
            <a:prstDash val="solid"/>
          </a:ln>
          <a:effectLst/>
        </p:spPr>
        <p:txBody>
          <a:bodyPr rot="0" spcFirstLastPara="0" vertOverflow="overflow" horzOverflow="overflow" vert="horz" wrap="square" lIns="46630" tIns="47558" rIns="46630" bIns="47558" numCol="1" spcCol="0" rtlCol="0" fromWordArt="0" anchor="ctr" anchorCtr="0" forceAA="0" compatLnSpc="1">
            <a:prstTxWarp prst="textNoShape">
              <a:avLst/>
            </a:prstTxWarp>
            <a:noAutofit/>
          </a:bodyPr>
          <a:lstStyle/>
          <a:p>
            <a:pPr defTabSz="950846" fontAlgn="base">
              <a:lnSpc>
                <a:spcPct val="80000"/>
              </a:lnSpc>
              <a:spcBef>
                <a:spcPct val="0"/>
              </a:spcBef>
              <a:spcAft>
                <a:spcPct val="0"/>
              </a:spcAft>
              <a:defRPr/>
            </a:pPr>
            <a:r>
              <a:rPr lang="en-US" sz="1224" kern="0">
                <a:solidFill>
                  <a:srgbClr val="FFFFFF"/>
                </a:solidFill>
                <a:latin typeface="Segoe UI Semibold"/>
              </a:rPr>
              <a:t>Azure SQL DB</a:t>
            </a:r>
          </a:p>
        </p:txBody>
      </p:sp>
      <p:pic>
        <p:nvPicPr>
          <p:cNvPr id="287" name="Picture 2">
            <a:extLst>
              <a:ext uri="{FF2B5EF4-FFF2-40B4-BE49-F238E27FC236}">
                <a16:creationId xmlns:a16="http://schemas.microsoft.com/office/drawing/2014/main" id="{A6214EEB-B425-4718-A7F3-BD43776907AD}"/>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6478283" y="5694886"/>
            <a:ext cx="407571" cy="430642"/>
          </a:xfrm>
          <a:prstGeom prst="rect">
            <a:avLst/>
          </a:prstGeom>
          <a:noFill/>
        </p:spPr>
      </p:pic>
      <p:grpSp>
        <p:nvGrpSpPr>
          <p:cNvPr id="302" name="Group 301">
            <a:extLst>
              <a:ext uri="{FF2B5EF4-FFF2-40B4-BE49-F238E27FC236}">
                <a16:creationId xmlns:a16="http://schemas.microsoft.com/office/drawing/2014/main" id="{FFB6F0A3-2AE2-4FB0-82E8-B56056C95F4A}"/>
              </a:ext>
            </a:extLst>
          </p:cNvPr>
          <p:cNvGrpSpPr/>
          <p:nvPr/>
        </p:nvGrpSpPr>
        <p:grpSpPr>
          <a:xfrm>
            <a:off x="4894583" y="4098179"/>
            <a:ext cx="3233131" cy="999497"/>
            <a:chOff x="4653442" y="3990201"/>
            <a:chExt cx="3170024" cy="979988"/>
          </a:xfrm>
        </p:grpSpPr>
        <p:cxnSp>
          <p:nvCxnSpPr>
            <p:cNvPr id="303" name="Straight Arrow Connector 302">
              <a:extLst>
                <a:ext uri="{FF2B5EF4-FFF2-40B4-BE49-F238E27FC236}">
                  <a16:creationId xmlns:a16="http://schemas.microsoft.com/office/drawing/2014/main" id="{23C0FEC8-69D8-4701-B62F-C320943699E2}"/>
                </a:ext>
              </a:extLst>
            </p:cNvPr>
            <p:cNvCxnSpPr>
              <a:cxnSpLocks/>
            </p:cNvCxnSpPr>
            <p:nvPr/>
          </p:nvCxnSpPr>
          <p:spPr>
            <a:xfrm flipH="1">
              <a:off x="4653442" y="3990201"/>
              <a:ext cx="3170024" cy="979988"/>
            </a:xfrm>
            <a:prstGeom prst="straightConnector1">
              <a:avLst/>
            </a:prstGeom>
            <a:ln w="22225">
              <a:solidFill>
                <a:schemeClr val="accent2"/>
              </a:solidFill>
              <a:headEnd type="none"/>
              <a:tailEnd type="arrow" w="lg" len="med"/>
            </a:ln>
            <a:effectLst/>
          </p:spPr>
          <p:style>
            <a:lnRef idx="1">
              <a:schemeClr val="accent1"/>
            </a:lnRef>
            <a:fillRef idx="0">
              <a:schemeClr val="accent1"/>
            </a:fillRef>
            <a:effectRef idx="0">
              <a:schemeClr val="accent1"/>
            </a:effectRef>
            <a:fontRef idx="minor">
              <a:schemeClr val="tx1"/>
            </a:fontRef>
          </p:style>
        </p:cxnSp>
        <p:sp>
          <p:nvSpPr>
            <p:cNvPr id="304" name="Oval 303">
              <a:extLst>
                <a:ext uri="{FF2B5EF4-FFF2-40B4-BE49-F238E27FC236}">
                  <a16:creationId xmlns:a16="http://schemas.microsoft.com/office/drawing/2014/main" id="{2E3D1BB2-D5AF-4774-9B1A-D93FEB5F79E2}"/>
                </a:ext>
              </a:extLst>
            </p:cNvPr>
            <p:cNvSpPr/>
            <p:nvPr/>
          </p:nvSpPr>
          <p:spPr bwMode="auto">
            <a:xfrm>
              <a:off x="7200852" y="4018092"/>
              <a:ext cx="256385" cy="256385"/>
            </a:xfrm>
            <a:prstGeom prst="ellipse">
              <a:avLst/>
            </a:prstGeom>
            <a:solidFill>
              <a:schemeClr val="accent2"/>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0" tIns="9326" rIns="0" bIns="0" numCol="1" spcCol="0" rtlCol="0" fromWordArt="0" anchor="t" anchorCtr="0" forceAA="0" compatLnSpc="1">
              <a:prstTxWarp prst="textNoShape">
                <a:avLst/>
              </a:prstTxWarp>
              <a:noAutofit/>
            </a:bodyPr>
            <a:lstStyle/>
            <a:p>
              <a:pPr algn="ctr" defTabSz="950846" fontAlgn="base">
                <a:spcBef>
                  <a:spcPct val="0"/>
                </a:spcBef>
                <a:spcAft>
                  <a:spcPct val="0"/>
                </a:spcAft>
                <a:defRPr/>
              </a:pPr>
              <a:r>
                <a:rPr lang="en-US" sz="1071" dirty="0">
                  <a:solidFill>
                    <a:srgbClr val="FFFFFF"/>
                  </a:solidFill>
                  <a:latin typeface="Segoe Pro Semibold" panose="020B0702040504020203" pitchFamily="34" charset="0"/>
                  <a:cs typeface="Segoe UI Light"/>
                </a:rPr>
                <a:t>4</a:t>
              </a:r>
            </a:p>
          </p:txBody>
        </p:sp>
      </p:grpSp>
      <p:grpSp>
        <p:nvGrpSpPr>
          <p:cNvPr id="305" name="Group 304">
            <a:extLst>
              <a:ext uri="{FF2B5EF4-FFF2-40B4-BE49-F238E27FC236}">
                <a16:creationId xmlns:a16="http://schemas.microsoft.com/office/drawing/2014/main" id="{7A8B8119-128F-45CF-AC3E-C1C0620FDCF8}"/>
              </a:ext>
            </a:extLst>
          </p:cNvPr>
          <p:cNvGrpSpPr/>
          <p:nvPr/>
        </p:nvGrpSpPr>
        <p:grpSpPr>
          <a:xfrm>
            <a:off x="6932611" y="4484828"/>
            <a:ext cx="1299501" cy="634749"/>
            <a:chOff x="6679353" y="4411624"/>
            <a:chExt cx="1274136" cy="622360"/>
          </a:xfrm>
        </p:grpSpPr>
        <p:cxnSp>
          <p:nvCxnSpPr>
            <p:cNvPr id="306" name="Straight Arrow Connector 305">
              <a:extLst>
                <a:ext uri="{FF2B5EF4-FFF2-40B4-BE49-F238E27FC236}">
                  <a16:creationId xmlns:a16="http://schemas.microsoft.com/office/drawing/2014/main" id="{92C91889-D8C9-46A9-8390-986D19364DC0}"/>
                </a:ext>
              </a:extLst>
            </p:cNvPr>
            <p:cNvCxnSpPr>
              <a:cxnSpLocks/>
              <a:endCxn id="121" idx="3"/>
            </p:cNvCxnSpPr>
            <p:nvPr/>
          </p:nvCxnSpPr>
          <p:spPr>
            <a:xfrm flipH="1">
              <a:off x="6679353" y="4411624"/>
              <a:ext cx="1274136" cy="622360"/>
            </a:xfrm>
            <a:prstGeom prst="straightConnector1">
              <a:avLst/>
            </a:prstGeom>
            <a:ln w="22225">
              <a:solidFill>
                <a:schemeClr val="accent2"/>
              </a:solidFill>
              <a:headEnd type="none"/>
              <a:tailEnd type="arrow" w="lg" len="med"/>
            </a:ln>
            <a:effectLst/>
          </p:spPr>
          <p:style>
            <a:lnRef idx="1">
              <a:schemeClr val="accent1"/>
            </a:lnRef>
            <a:fillRef idx="0">
              <a:schemeClr val="accent1"/>
            </a:fillRef>
            <a:effectRef idx="0">
              <a:schemeClr val="accent1"/>
            </a:effectRef>
            <a:fontRef idx="minor">
              <a:schemeClr val="tx1"/>
            </a:fontRef>
          </p:style>
        </p:cxnSp>
        <p:sp>
          <p:nvSpPr>
            <p:cNvPr id="307" name="Oval 306">
              <a:extLst>
                <a:ext uri="{FF2B5EF4-FFF2-40B4-BE49-F238E27FC236}">
                  <a16:creationId xmlns:a16="http://schemas.microsoft.com/office/drawing/2014/main" id="{7AD22F3E-DE95-4C38-8AB0-8BF0FA543E5A}"/>
                </a:ext>
              </a:extLst>
            </p:cNvPr>
            <p:cNvSpPr/>
            <p:nvPr/>
          </p:nvSpPr>
          <p:spPr bwMode="auto">
            <a:xfrm>
              <a:off x="7255316" y="4557106"/>
              <a:ext cx="256385" cy="256385"/>
            </a:xfrm>
            <a:prstGeom prst="ellipse">
              <a:avLst/>
            </a:prstGeom>
            <a:solidFill>
              <a:schemeClr val="accent2"/>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0" tIns="9326" rIns="0" bIns="0" numCol="1" spcCol="0" rtlCol="0" fromWordArt="0" anchor="t" anchorCtr="0" forceAA="0" compatLnSpc="1">
              <a:prstTxWarp prst="textNoShape">
                <a:avLst/>
              </a:prstTxWarp>
              <a:noAutofit/>
            </a:bodyPr>
            <a:lstStyle/>
            <a:p>
              <a:pPr algn="ctr" defTabSz="950846" fontAlgn="base">
                <a:spcBef>
                  <a:spcPct val="0"/>
                </a:spcBef>
                <a:spcAft>
                  <a:spcPct val="0"/>
                </a:spcAft>
                <a:defRPr/>
              </a:pPr>
              <a:r>
                <a:rPr lang="en-US" sz="1071">
                  <a:solidFill>
                    <a:srgbClr val="FFFFFF"/>
                  </a:solidFill>
                  <a:latin typeface="Segoe Pro Semibold" panose="020B0702040504020203" pitchFamily="34" charset="0"/>
                  <a:cs typeface="Segoe UI Light"/>
                </a:rPr>
                <a:t>0</a:t>
              </a:r>
            </a:p>
          </p:txBody>
        </p:sp>
      </p:grpSp>
      <p:grpSp>
        <p:nvGrpSpPr>
          <p:cNvPr id="308" name="Group 307">
            <a:extLst>
              <a:ext uri="{FF2B5EF4-FFF2-40B4-BE49-F238E27FC236}">
                <a16:creationId xmlns:a16="http://schemas.microsoft.com/office/drawing/2014/main" id="{24B58AF6-40BF-431F-9934-DD932F1FD58A}"/>
              </a:ext>
            </a:extLst>
          </p:cNvPr>
          <p:cNvGrpSpPr/>
          <p:nvPr/>
        </p:nvGrpSpPr>
        <p:grpSpPr>
          <a:xfrm>
            <a:off x="7295794" y="2625716"/>
            <a:ext cx="191312" cy="3875786"/>
            <a:chOff x="2849277" y="1648178"/>
            <a:chExt cx="187578" cy="3892279"/>
          </a:xfrm>
        </p:grpSpPr>
        <p:cxnSp>
          <p:nvCxnSpPr>
            <p:cNvPr id="309" name="Straight Connector 308">
              <a:extLst>
                <a:ext uri="{FF2B5EF4-FFF2-40B4-BE49-F238E27FC236}">
                  <a16:creationId xmlns:a16="http://schemas.microsoft.com/office/drawing/2014/main" id="{5A6F4F92-B3F8-4A3A-A453-7DDBDA96B2C7}"/>
                </a:ext>
              </a:extLst>
            </p:cNvPr>
            <p:cNvCxnSpPr>
              <a:cxnSpLocks/>
            </p:cNvCxnSpPr>
            <p:nvPr/>
          </p:nvCxnSpPr>
          <p:spPr>
            <a:xfrm flipV="1">
              <a:off x="2935296" y="1648178"/>
              <a:ext cx="14949" cy="3892279"/>
            </a:xfrm>
            <a:prstGeom prst="line">
              <a:avLst/>
            </a:prstGeom>
            <a:noFill/>
            <a:ln w="38100" cap="rnd" cmpd="sng">
              <a:solidFill>
                <a:srgbClr val="A5A5A5"/>
              </a:solidFill>
              <a:prstDash val="sysDot"/>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cxnSp>
        <p:sp>
          <p:nvSpPr>
            <p:cNvPr id="310" name="Rectangle 309">
              <a:extLst>
                <a:ext uri="{FF2B5EF4-FFF2-40B4-BE49-F238E27FC236}">
                  <a16:creationId xmlns:a16="http://schemas.microsoft.com/office/drawing/2014/main" id="{F936EAE5-71A7-4986-BD02-B091F5F19513}"/>
                </a:ext>
              </a:extLst>
            </p:cNvPr>
            <p:cNvSpPr/>
            <p:nvPr/>
          </p:nvSpPr>
          <p:spPr>
            <a:xfrm rot="16200000">
              <a:off x="2530934" y="3500529"/>
              <a:ext cx="824264" cy="187578"/>
            </a:xfrm>
            <a:prstGeom prst="rect">
              <a:avLst/>
            </a:prstGeom>
            <a:solidFill>
              <a:schemeClr val="bg1"/>
            </a:solidFill>
            <a:effectLst/>
          </p:spPr>
          <p:txBody>
            <a:bodyPr wrap="none" anchor="ctr">
              <a:noAutofit/>
            </a:bodyPr>
            <a:lstStyle/>
            <a:p>
              <a:pPr marL="0" marR="0" lvl="0" indent="0" algn="ctr" defTabSz="932563"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effectLst/>
                  <a:uLnTx/>
                  <a:uFillTx/>
                  <a:latin typeface="Segoe UI Semibold"/>
                  <a:ea typeface="+mn-ea"/>
                  <a:cs typeface="Segoe UI Light"/>
                </a:rPr>
                <a:t>FIREWALL</a:t>
              </a:r>
              <a:endParaRPr kumimoji="0" lang="en-US" sz="1200" b="0" i="0" u="none" strike="noStrike" kern="1200" cap="none" spc="0" normalizeH="0" baseline="0" noProof="0" dirty="0">
                <a:ln>
                  <a:noFill/>
                </a:ln>
                <a:effectLst/>
                <a:uLnTx/>
                <a:uFillTx/>
                <a:latin typeface="Segoe UI Semibold"/>
                <a:ea typeface="+mn-ea"/>
              </a:endParaRPr>
            </a:p>
          </p:txBody>
        </p:sp>
      </p:grpSp>
      <p:sp>
        <p:nvSpPr>
          <p:cNvPr id="311" name="Rectangle 310">
            <a:extLst>
              <a:ext uri="{FF2B5EF4-FFF2-40B4-BE49-F238E27FC236}">
                <a16:creationId xmlns:a16="http://schemas.microsoft.com/office/drawing/2014/main" id="{E6E75654-3C4C-427B-8192-7814C9DD000E}"/>
              </a:ext>
            </a:extLst>
          </p:cNvPr>
          <p:cNvSpPr/>
          <p:nvPr/>
        </p:nvSpPr>
        <p:spPr bwMode="auto">
          <a:xfrm>
            <a:off x="7703106" y="3492500"/>
            <a:ext cx="4184094" cy="2578608"/>
          </a:xfrm>
          <a:prstGeom prst="rect">
            <a:avLst/>
          </a:prstGeom>
          <a:noFill/>
          <a:ln w="3810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defRPr/>
            </a:pPr>
            <a:endParaRPr lang="en-US" sz="1632">
              <a:gradFill>
                <a:gsLst>
                  <a:gs pos="40075">
                    <a:srgbClr val="FFFFFF"/>
                  </a:gs>
                  <a:gs pos="30000">
                    <a:srgbClr val="FFFFFF"/>
                  </a:gs>
                </a:gsLst>
                <a:lin ang="5400000" scaled="0"/>
              </a:gradFill>
              <a:latin typeface="Segoe UI"/>
            </a:endParaRPr>
          </a:p>
        </p:txBody>
      </p:sp>
      <p:grpSp>
        <p:nvGrpSpPr>
          <p:cNvPr id="242" name="Group 241">
            <a:extLst>
              <a:ext uri="{FF2B5EF4-FFF2-40B4-BE49-F238E27FC236}">
                <a16:creationId xmlns:a16="http://schemas.microsoft.com/office/drawing/2014/main" id="{083F8823-7C30-4389-B285-84DE3053C157}"/>
              </a:ext>
            </a:extLst>
          </p:cNvPr>
          <p:cNvGrpSpPr/>
          <p:nvPr/>
        </p:nvGrpSpPr>
        <p:grpSpPr>
          <a:xfrm>
            <a:off x="7666374" y="3278985"/>
            <a:ext cx="386361" cy="386360"/>
            <a:chOff x="5564119" y="2081144"/>
            <a:chExt cx="501718" cy="501718"/>
          </a:xfrm>
        </p:grpSpPr>
        <p:sp>
          <p:nvSpPr>
            <p:cNvPr id="243" name="Diamond 242">
              <a:extLst>
                <a:ext uri="{FF2B5EF4-FFF2-40B4-BE49-F238E27FC236}">
                  <a16:creationId xmlns:a16="http://schemas.microsoft.com/office/drawing/2014/main" id="{3B517C6C-F47C-4189-AB47-C938CFE42F07}"/>
                </a:ext>
              </a:extLst>
            </p:cNvPr>
            <p:cNvSpPr/>
            <p:nvPr/>
          </p:nvSpPr>
          <p:spPr bwMode="auto">
            <a:xfrm>
              <a:off x="5614884" y="2160973"/>
              <a:ext cx="418054" cy="395723"/>
            </a:xfrm>
            <a:prstGeom prst="diamond">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pic>
          <p:nvPicPr>
            <p:cNvPr id="252" name="Graphic 251">
              <a:extLst>
                <a:ext uri="{FF2B5EF4-FFF2-40B4-BE49-F238E27FC236}">
                  <a16:creationId xmlns:a16="http://schemas.microsoft.com/office/drawing/2014/main" id="{54D35D37-9EB1-440C-BE8C-D0FB5CB5D515}"/>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5564119" y="2081144"/>
              <a:ext cx="501718" cy="501718"/>
            </a:xfrm>
            <a:prstGeom prst="rect">
              <a:avLst/>
            </a:prstGeom>
          </p:spPr>
        </p:pic>
      </p:grpSp>
      <p:sp>
        <p:nvSpPr>
          <p:cNvPr id="312" name="Lock" title="Icon of a padlock">
            <a:extLst>
              <a:ext uri="{FF2B5EF4-FFF2-40B4-BE49-F238E27FC236}">
                <a16:creationId xmlns:a16="http://schemas.microsoft.com/office/drawing/2014/main" id="{B4C4FC70-5229-46DF-BFAE-79E2FB755967}"/>
              </a:ext>
            </a:extLst>
          </p:cNvPr>
          <p:cNvSpPr>
            <a:spLocks noChangeAspect="1" noEditPoints="1"/>
          </p:cNvSpPr>
          <p:nvPr/>
        </p:nvSpPr>
        <p:spPr bwMode="auto">
          <a:xfrm>
            <a:off x="7775147" y="6181552"/>
            <a:ext cx="179901" cy="251438"/>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algn="ctr" defTabSz="914037" fontAlgn="base">
              <a:defRPr/>
            </a:pPr>
            <a:endParaRPr lang="en-US" sz="1699">
              <a:solidFill>
                <a:srgbClr val="505050"/>
              </a:solidFill>
              <a:latin typeface="Segoe UI"/>
            </a:endParaRPr>
          </a:p>
        </p:txBody>
      </p:sp>
    </p:spTree>
    <p:extLst>
      <p:ext uri="{BB962C8B-B14F-4D97-AF65-F5344CB8AC3E}">
        <p14:creationId xmlns:p14="http://schemas.microsoft.com/office/powerpoint/2010/main" val="2963186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7">
                                            <p:txEl>
                                              <p:pRg st="0" end="0"/>
                                            </p:txEl>
                                          </p:spTgt>
                                        </p:tgtEl>
                                        <p:attrNameLst>
                                          <p:attrName>style.visibility</p:attrName>
                                        </p:attrNameLst>
                                      </p:cBhvr>
                                      <p:to>
                                        <p:strVal val="visible"/>
                                      </p:to>
                                    </p:set>
                                    <p:animEffect transition="in" filter="fade">
                                      <p:cBhvr>
                                        <p:cTn id="7" dur="500"/>
                                        <p:tgtEl>
                                          <p:spTgt spid="217">
                                            <p:txEl>
                                              <p:pRg st="0" end="0"/>
                                            </p:txEl>
                                          </p:spTgt>
                                        </p:tgtEl>
                                      </p:cBhvr>
                                    </p:animEffect>
                                  </p:childTnLst>
                                </p:cTn>
                              </p:par>
                              <p:par>
                                <p:cTn id="8" presetID="1" presetClass="entr" presetSubtype="0" fill="hold" nodeType="withEffect">
                                  <p:stCondLst>
                                    <p:cond delay="0"/>
                                  </p:stCondLst>
                                  <p:childTnLst>
                                    <p:set>
                                      <p:cBhvr>
                                        <p:cTn id="9" dur="1" fill="hold">
                                          <p:stCondLst>
                                            <p:cond delay="0"/>
                                          </p:stCondLst>
                                        </p:cTn>
                                        <p:tgtEl>
                                          <p:spTgt spid="302"/>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217">
                                            <p:txEl>
                                              <p:pRg st="1" end="1"/>
                                            </p:txEl>
                                          </p:spTgt>
                                        </p:tgtEl>
                                        <p:attrNameLst>
                                          <p:attrName>style.visibility</p:attrName>
                                        </p:attrNameLst>
                                      </p:cBhvr>
                                      <p:to>
                                        <p:strVal val="visible"/>
                                      </p:to>
                                    </p:set>
                                    <p:animEffect transition="in" filter="fade">
                                      <p:cBhvr>
                                        <p:cTn id="14" dur="500"/>
                                        <p:tgtEl>
                                          <p:spTgt spid="217">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17">
                                            <p:txEl>
                                              <p:pRg st="2" end="2"/>
                                            </p:txEl>
                                          </p:spTgt>
                                        </p:tgtEl>
                                        <p:attrNameLst>
                                          <p:attrName>style.visibility</p:attrName>
                                        </p:attrNameLst>
                                      </p:cBhvr>
                                      <p:to>
                                        <p:strVal val="visible"/>
                                      </p:to>
                                    </p:set>
                                    <p:animEffect transition="in" filter="fade">
                                      <p:cBhvr>
                                        <p:cTn id="19" dur="500"/>
                                        <p:tgtEl>
                                          <p:spTgt spid="217">
                                            <p:txEl>
                                              <p:pRg st="2" end="2"/>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11"/>
                                        </p:tgtEl>
                                        <p:attrNameLst>
                                          <p:attrName>style.visibility</p:attrName>
                                        </p:attrNameLst>
                                      </p:cBhvr>
                                      <p:to>
                                        <p:strVal val="visible"/>
                                      </p:to>
                                    </p:set>
                                    <p:animEffect transition="in" filter="fade">
                                      <p:cBhvr>
                                        <p:cTn id="22" dur="500"/>
                                        <p:tgtEl>
                                          <p:spTgt spid="31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12"/>
                                        </p:tgtEl>
                                        <p:attrNameLst>
                                          <p:attrName>style.visibility</p:attrName>
                                        </p:attrNameLst>
                                      </p:cBhvr>
                                      <p:to>
                                        <p:strVal val="visible"/>
                                      </p:to>
                                    </p:set>
                                    <p:animEffect transition="in" filter="fade">
                                      <p:cBhvr>
                                        <p:cTn id="25" dur="500"/>
                                        <p:tgtEl>
                                          <p:spTgt spid="3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1" grpId="0" animBg="1"/>
      <p:bldP spid="31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4975" y="449267"/>
            <a:ext cx="11563350" cy="754061"/>
          </a:xfrm>
        </p:spPr>
        <p:txBody>
          <a:bodyPr/>
          <a:lstStyle/>
          <a:p>
            <a:r>
              <a:rPr lang="en-US"/>
              <a:t>Virtualization hosts of the future</a:t>
            </a:r>
          </a:p>
        </p:txBody>
      </p:sp>
      <p:grpSp>
        <p:nvGrpSpPr>
          <p:cNvPr id="37" name="Group 36">
            <a:extLst>
              <a:ext uri="{FF2B5EF4-FFF2-40B4-BE49-F238E27FC236}">
                <a16:creationId xmlns:a16="http://schemas.microsoft.com/office/drawing/2014/main" id="{1B690C58-EFCE-4250-990E-096966CEF65C}"/>
              </a:ext>
            </a:extLst>
          </p:cNvPr>
          <p:cNvGrpSpPr/>
          <p:nvPr/>
        </p:nvGrpSpPr>
        <p:grpSpPr>
          <a:xfrm>
            <a:off x="4237547" y="1666521"/>
            <a:ext cx="3961383" cy="4957435"/>
            <a:chOff x="4237547" y="1666521"/>
            <a:chExt cx="3961383" cy="4957435"/>
          </a:xfrm>
        </p:grpSpPr>
        <p:sp>
          <p:nvSpPr>
            <p:cNvPr id="19" name="Freeform: Shape 18">
              <a:extLst>
                <a:ext uri="{FF2B5EF4-FFF2-40B4-BE49-F238E27FC236}">
                  <a16:creationId xmlns:a16="http://schemas.microsoft.com/office/drawing/2014/main" id="{7A79AC50-EBDB-47B6-8F8B-BF84E1404A08}"/>
                </a:ext>
              </a:extLst>
            </p:cNvPr>
            <p:cNvSpPr/>
            <p:nvPr/>
          </p:nvSpPr>
          <p:spPr bwMode="auto">
            <a:xfrm>
              <a:off x="4553305" y="1666521"/>
              <a:ext cx="3357956" cy="4957435"/>
            </a:xfrm>
            <a:custGeom>
              <a:avLst/>
              <a:gdLst>
                <a:gd name="connsiteX0" fmla="*/ 0 w 2098367"/>
                <a:gd name="connsiteY0" fmla="*/ 0 h 4404240"/>
                <a:gd name="connsiteX1" fmla="*/ 2098367 w 2098367"/>
                <a:gd name="connsiteY1" fmla="*/ 0 h 4404240"/>
                <a:gd name="connsiteX2" fmla="*/ 2098367 w 2098367"/>
                <a:gd name="connsiteY2" fmla="*/ 4404240 h 4404240"/>
                <a:gd name="connsiteX3" fmla="*/ 0 w 2098367"/>
                <a:gd name="connsiteY3" fmla="*/ 4404240 h 4404240"/>
                <a:gd name="connsiteX4" fmla="*/ 0 w 2098367"/>
                <a:gd name="connsiteY4" fmla="*/ 1576447 h 4404240"/>
                <a:gd name="connsiteX5" fmla="*/ 163600 w 2098367"/>
                <a:gd name="connsiteY5" fmla="*/ 1576447 h 4404240"/>
                <a:gd name="connsiteX6" fmla="*/ 163600 w 2098367"/>
                <a:gd name="connsiteY6" fmla="*/ 250567 h 4404240"/>
                <a:gd name="connsiteX7" fmla="*/ 0 w 2098367"/>
                <a:gd name="connsiteY7" fmla="*/ 250567 h 4404240"/>
                <a:gd name="connsiteX8" fmla="*/ 0 w 2098367"/>
                <a:gd name="connsiteY8" fmla="*/ 0 h 4404240"/>
                <a:gd name="connsiteX0" fmla="*/ 163600 w 2098367"/>
                <a:gd name="connsiteY0" fmla="*/ 250567 h 4404240"/>
                <a:gd name="connsiteX1" fmla="*/ 0 w 2098367"/>
                <a:gd name="connsiteY1" fmla="*/ 250567 h 4404240"/>
                <a:gd name="connsiteX2" fmla="*/ 0 w 2098367"/>
                <a:gd name="connsiteY2" fmla="*/ 0 h 4404240"/>
                <a:gd name="connsiteX3" fmla="*/ 2098367 w 2098367"/>
                <a:gd name="connsiteY3" fmla="*/ 0 h 4404240"/>
                <a:gd name="connsiteX4" fmla="*/ 2098367 w 2098367"/>
                <a:gd name="connsiteY4" fmla="*/ 4404240 h 4404240"/>
                <a:gd name="connsiteX5" fmla="*/ 0 w 2098367"/>
                <a:gd name="connsiteY5" fmla="*/ 4404240 h 4404240"/>
                <a:gd name="connsiteX6" fmla="*/ 0 w 2098367"/>
                <a:gd name="connsiteY6" fmla="*/ 1576447 h 4404240"/>
                <a:gd name="connsiteX7" fmla="*/ 163600 w 2098367"/>
                <a:gd name="connsiteY7" fmla="*/ 1576447 h 4404240"/>
                <a:gd name="connsiteX8" fmla="*/ 255040 w 2098367"/>
                <a:gd name="connsiteY8" fmla="*/ 342007 h 4404240"/>
                <a:gd name="connsiteX0" fmla="*/ 163600 w 2098367"/>
                <a:gd name="connsiteY0" fmla="*/ 250567 h 4404240"/>
                <a:gd name="connsiteX1" fmla="*/ 0 w 2098367"/>
                <a:gd name="connsiteY1" fmla="*/ 250567 h 4404240"/>
                <a:gd name="connsiteX2" fmla="*/ 0 w 2098367"/>
                <a:gd name="connsiteY2" fmla="*/ 0 h 4404240"/>
                <a:gd name="connsiteX3" fmla="*/ 2098367 w 2098367"/>
                <a:gd name="connsiteY3" fmla="*/ 0 h 4404240"/>
                <a:gd name="connsiteX4" fmla="*/ 2098367 w 2098367"/>
                <a:gd name="connsiteY4" fmla="*/ 4404240 h 4404240"/>
                <a:gd name="connsiteX5" fmla="*/ 0 w 2098367"/>
                <a:gd name="connsiteY5" fmla="*/ 4404240 h 4404240"/>
                <a:gd name="connsiteX6" fmla="*/ 0 w 2098367"/>
                <a:gd name="connsiteY6" fmla="*/ 1576447 h 4404240"/>
                <a:gd name="connsiteX7" fmla="*/ 163600 w 2098367"/>
                <a:gd name="connsiteY7"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5" fmla="*/ 0 w 2098367"/>
                <a:gd name="connsiteY5" fmla="*/ 1576447 h 4404240"/>
                <a:gd name="connsiteX6" fmla="*/ 163600 w 2098367"/>
                <a:gd name="connsiteY6"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5" fmla="*/ 0 w 2098367"/>
                <a:gd name="connsiteY5"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Lst>
              <a:ahLst/>
              <a:cxnLst>
                <a:cxn ang="0">
                  <a:pos x="connsiteX0" y="connsiteY0"/>
                </a:cxn>
                <a:cxn ang="0">
                  <a:pos x="connsiteX1" y="connsiteY1"/>
                </a:cxn>
                <a:cxn ang="0">
                  <a:pos x="connsiteX2" y="connsiteY2"/>
                </a:cxn>
                <a:cxn ang="0">
                  <a:pos x="connsiteX3" y="connsiteY3"/>
                </a:cxn>
              </a:cxnLst>
              <a:rect l="l" t="t" r="r" b="b"/>
              <a:pathLst>
                <a:path w="2098367" h="4404240">
                  <a:moveTo>
                    <a:pt x="0" y="250567"/>
                  </a:moveTo>
                  <a:lnTo>
                    <a:pt x="0" y="0"/>
                  </a:lnTo>
                  <a:lnTo>
                    <a:pt x="2098367" y="0"/>
                  </a:lnTo>
                  <a:lnTo>
                    <a:pt x="2098367" y="4404240"/>
                  </a:lnTo>
                </a:path>
              </a:pathLst>
            </a:custGeom>
            <a:noFill/>
            <a:ln>
              <a:solidFill>
                <a:schemeClr val="accent2"/>
              </a:solidFill>
              <a:headEnd type="none" w="med" len="med"/>
              <a:tailEnd type="oval"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920240" rIns="91440" bIns="45720" numCol="1" spcCol="0" rtlCol="0" fromWordArt="0" anchor="t" anchorCtr="0" forceAA="0" compatLnSpc="1">
              <a:prstTxWarp prst="textNoShape">
                <a:avLst/>
              </a:prstTxWarp>
              <a:noAutofit/>
            </a:bodyPr>
            <a:lstStyle/>
            <a:p>
              <a:pPr algn="ctr">
                <a:spcBef>
                  <a:spcPts val="1200"/>
                </a:spcBef>
              </a:pPr>
              <a:endParaRPr lang="en-US" sz="2400" dirty="0">
                <a:solidFill>
                  <a:schemeClr val="tx1"/>
                </a:solidFill>
              </a:endParaRPr>
            </a:p>
          </p:txBody>
        </p:sp>
        <p:grpSp>
          <p:nvGrpSpPr>
            <p:cNvPr id="20" name="Group 19">
              <a:extLst>
                <a:ext uri="{FF2B5EF4-FFF2-40B4-BE49-F238E27FC236}">
                  <a16:creationId xmlns:a16="http://schemas.microsoft.com/office/drawing/2014/main" id="{06D2279E-BC28-45CB-9412-DBBABF3622BB}"/>
                </a:ext>
              </a:extLst>
            </p:cNvPr>
            <p:cNvGrpSpPr/>
            <p:nvPr/>
          </p:nvGrpSpPr>
          <p:grpSpPr>
            <a:xfrm>
              <a:off x="4237547" y="1955189"/>
              <a:ext cx="3961383" cy="889611"/>
              <a:chOff x="6555921" y="1853589"/>
              <a:chExt cx="5880554" cy="889611"/>
            </a:xfrm>
          </p:grpSpPr>
          <p:sp>
            <p:nvSpPr>
              <p:cNvPr id="21" name="Rectangle 20">
                <a:extLst>
                  <a:ext uri="{FF2B5EF4-FFF2-40B4-BE49-F238E27FC236}">
                    <a16:creationId xmlns:a16="http://schemas.microsoft.com/office/drawing/2014/main" id="{EA2136DA-262C-471C-8F48-9A61E1D4D74A}"/>
                  </a:ext>
                </a:extLst>
              </p:cNvPr>
              <p:cNvSpPr/>
              <p:nvPr/>
            </p:nvSpPr>
            <p:spPr bwMode="auto">
              <a:xfrm>
                <a:off x="6555921" y="1853589"/>
                <a:ext cx="5880554" cy="8896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7FDC10D5-BEB7-4A4E-8D93-7AA8A4917C67}"/>
                  </a:ext>
                </a:extLst>
              </p:cNvPr>
              <p:cNvSpPr/>
              <p:nvPr/>
            </p:nvSpPr>
            <p:spPr>
              <a:xfrm>
                <a:off x="7208248" y="1990618"/>
                <a:ext cx="4575901" cy="615553"/>
              </a:xfrm>
              <a:prstGeom prst="rect">
                <a:avLst/>
              </a:prstGeom>
            </p:spPr>
            <p:txBody>
              <a:bodyPr wrap="square" lIns="0" tIns="0" rIns="0" bIns="0" anchor="ctr">
                <a:spAutoFit/>
              </a:bodyPr>
              <a:lstStyle/>
              <a:p>
                <a:pPr algn="ctr"/>
                <a:r>
                  <a:rPr lang="en-US" sz="2000" dirty="0">
                    <a:solidFill>
                      <a:srgbClr val="FFFFFF"/>
                    </a:solidFill>
                    <a:latin typeface="Segoe Pro Semibold" panose="020B0702040504020203" pitchFamily="34" charset="0"/>
                    <a:cs typeface="Segoe UI Light"/>
                  </a:rPr>
                  <a:t>Windows Virtual Desktop Multi-session</a:t>
                </a:r>
                <a:endParaRPr lang="en-US" sz="2000" kern="0" dirty="0">
                  <a:ln w="3175">
                    <a:noFill/>
                  </a:ln>
                  <a:solidFill>
                    <a:schemeClr val="bg1"/>
                  </a:solidFill>
                  <a:latin typeface="Segoe UI Semibold" panose="020B0702040204020203" pitchFamily="34" charset="0"/>
                  <a:cs typeface="Segoe UI Semibold" panose="020B0702040204020203" pitchFamily="34" charset="0"/>
                </a:endParaRPr>
              </a:p>
            </p:txBody>
          </p:sp>
        </p:grpSp>
        <p:sp>
          <p:nvSpPr>
            <p:cNvPr id="24" name="Rectangle 23">
              <a:extLst>
                <a:ext uri="{FF2B5EF4-FFF2-40B4-BE49-F238E27FC236}">
                  <a16:creationId xmlns:a16="http://schemas.microsoft.com/office/drawing/2014/main" id="{07C1C8BE-BB40-4114-BC89-56CFC7939E76}"/>
                </a:ext>
              </a:extLst>
            </p:cNvPr>
            <p:cNvSpPr/>
            <p:nvPr/>
          </p:nvSpPr>
          <p:spPr bwMode="auto">
            <a:xfrm>
              <a:off x="4254941" y="3067957"/>
              <a:ext cx="3656321" cy="1034143"/>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878054">
                <a:spcBef>
                  <a:spcPts val="816"/>
                </a:spcBef>
                <a:defRPr/>
              </a:pPr>
              <a:r>
                <a:rPr lang="en-US" sz="1800" spc="-51" dirty="0">
                  <a:ln w="3175">
                    <a:noFill/>
                  </a:ln>
                  <a:solidFill>
                    <a:schemeClr val="tx1"/>
                  </a:solidFill>
                  <a:cs typeface="Segoe UI" pitchFamily="34" charset="0"/>
                </a:rPr>
                <a:t>Scalable multi-session </a:t>
              </a:r>
              <a:r>
                <a:rPr lang="en-US" sz="1800" spc="-51" dirty="0">
                  <a:ln w="3175">
                    <a:noFill/>
                  </a:ln>
                  <a:solidFill>
                    <a:schemeClr val="tx1"/>
                  </a:solidFill>
                  <a:latin typeface="+mj-lt"/>
                  <a:cs typeface="Segoe UI" pitchFamily="34" charset="0"/>
                </a:rPr>
                <a:t>modern </a:t>
              </a:r>
              <a:r>
                <a:rPr lang="en-US" sz="1800" spc="-51" dirty="0">
                  <a:ln w="3175">
                    <a:noFill/>
                  </a:ln>
                  <a:solidFill>
                    <a:schemeClr val="tx1"/>
                  </a:solidFill>
                  <a:cs typeface="Segoe UI" pitchFamily="34" charset="0"/>
                </a:rPr>
                <a:t>Windows user experience with Windows 10 Enterprise security </a:t>
              </a:r>
            </a:p>
          </p:txBody>
        </p:sp>
        <p:sp>
          <p:nvSpPr>
            <p:cNvPr id="26" name="Rectangle 25">
              <a:extLst>
                <a:ext uri="{FF2B5EF4-FFF2-40B4-BE49-F238E27FC236}">
                  <a16:creationId xmlns:a16="http://schemas.microsoft.com/office/drawing/2014/main" id="{FDB40FC6-20B4-4275-9C4D-2E8B987BE82E}"/>
                </a:ext>
              </a:extLst>
            </p:cNvPr>
            <p:cNvSpPr/>
            <p:nvPr/>
          </p:nvSpPr>
          <p:spPr>
            <a:xfrm>
              <a:off x="4404123" y="4290655"/>
              <a:ext cx="3357956" cy="2195473"/>
            </a:xfrm>
            <a:prstGeom prst="rect">
              <a:avLst/>
            </a:prstGeom>
          </p:spPr>
          <p:txBody>
            <a:bodyPr wrap="square">
              <a:spAutoFit/>
            </a:bodyPr>
            <a:lstStyle/>
            <a:p>
              <a:pPr algn="ctr" defTabSz="878054">
                <a:spcBef>
                  <a:spcPts val="816"/>
                </a:spcBef>
                <a:spcAft>
                  <a:spcPts val="612"/>
                </a:spcAft>
                <a:defRPr/>
              </a:pPr>
              <a:r>
                <a:rPr lang="en-US" sz="1800" spc="-51" dirty="0">
                  <a:ln w="3175">
                    <a:noFill/>
                  </a:ln>
                  <a:cs typeface="Segoe UI" pitchFamily="34" charset="0"/>
                </a:rPr>
                <a:t>Windows 10</a:t>
              </a:r>
            </a:p>
            <a:p>
              <a:pPr algn="ctr" defTabSz="878054">
                <a:spcBef>
                  <a:spcPts val="816"/>
                </a:spcBef>
                <a:spcAft>
                  <a:spcPts val="612"/>
                </a:spcAft>
                <a:defRPr/>
              </a:pPr>
              <a:r>
                <a:rPr lang="en-US" sz="1800" spc="-51" dirty="0">
                  <a:ln w="3175">
                    <a:noFill/>
                  </a:ln>
                  <a:cs typeface="Segoe UI" pitchFamily="34" charset="0"/>
                </a:rPr>
                <a:t>Multiple sessions</a:t>
              </a:r>
            </a:p>
            <a:p>
              <a:pPr algn="ctr" defTabSz="878054">
                <a:spcBef>
                  <a:spcPts val="816"/>
                </a:spcBef>
                <a:spcAft>
                  <a:spcPts val="612"/>
                </a:spcAft>
                <a:defRPr/>
              </a:pPr>
              <a:r>
                <a:rPr lang="en-US" sz="1800" spc="-51" dirty="0">
                  <a:ln w="3175">
                    <a:noFill/>
                  </a:ln>
                  <a:cs typeface="Segoe UI" pitchFamily="34" charset="0"/>
                </a:rPr>
                <a:t>Win32, UWP</a:t>
              </a:r>
            </a:p>
            <a:p>
              <a:pPr algn="ctr" defTabSz="878054">
                <a:spcBef>
                  <a:spcPts val="816"/>
                </a:spcBef>
                <a:spcAft>
                  <a:spcPts val="612"/>
                </a:spcAft>
                <a:defRPr/>
              </a:pPr>
              <a:r>
                <a:rPr lang="en-US" sz="1800" spc="-51" dirty="0">
                  <a:ln w="3175">
                    <a:noFill/>
                  </a:ln>
                  <a:cs typeface="Segoe UI" pitchFamily="34" charset="0"/>
                </a:rPr>
                <a:t>Office 365 </a:t>
              </a:r>
              <a:r>
                <a:rPr lang="en-US" sz="1800" spc="-51" dirty="0" err="1">
                  <a:ln w="3175">
                    <a:noFill/>
                  </a:ln>
                  <a:cs typeface="Segoe UI" pitchFamily="34" charset="0"/>
                </a:rPr>
                <a:t>ProPlus</a:t>
              </a:r>
              <a:endParaRPr lang="en-US" sz="1800" spc="-51" dirty="0">
                <a:ln w="3175">
                  <a:noFill/>
                </a:ln>
                <a:cs typeface="Segoe UI" pitchFamily="34" charset="0"/>
              </a:endParaRPr>
            </a:p>
            <a:p>
              <a:pPr algn="ctr" defTabSz="878054">
                <a:spcBef>
                  <a:spcPts val="816"/>
                </a:spcBef>
                <a:spcAft>
                  <a:spcPts val="612"/>
                </a:spcAft>
                <a:defRPr/>
              </a:pPr>
              <a:r>
                <a:rPr lang="en-US" sz="1800" spc="-51" dirty="0">
                  <a:ln w="3175">
                    <a:noFill/>
                  </a:ln>
                  <a:cs typeface="Segoe UI" pitchFamily="34" charset="0"/>
                </a:rPr>
                <a:t>Semi-Annual Channel</a:t>
              </a:r>
            </a:p>
          </p:txBody>
        </p:sp>
      </p:grpSp>
      <p:grpSp>
        <p:nvGrpSpPr>
          <p:cNvPr id="41" name="Group 40">
            <a:extLst>
              <a:ext uri="{FF2B5EF4-FFF2-40B4-BE49-F238E27FC236}">
                <a16:creationId xmlns:a16="http://schemas.microsoft.com/office/drawing/2014/main" id="{9EA3B13B-0A69-4949-8CD2-8FF7F8B8452C}"/>
              </a:ext>
            </a:extLst>
          </p:cNvPr>
          <p:cNvGrpSpPr/>
          <p:nvPr/>
        </p:nvGrpSpPr>
        <p:grpSpPr>
          <a:xfrm>
            <a:off x="4102712" y="1789925"/>
            <a:ext cx="586309" cy="586309"/>
            <a:chOff x="5697497" y="1025843"/>
            <a:chExt cx="835378" cy="835378"/>
          </a:xfrm>
        </p:grpSpPr>
        <p:sp>
          <p:nvSpPr>
            <p:cNvPr id="42" name="Oval 41">
              <a:extLst>
                <a:ext uri="{FF2B5EF4-FFF2-40B4-BE49-F238E27FC236}">
                  <a16:creationId xmlns:a16="http://schemas.microsoft.com/office/drawing/2014/main" id="{94BC1645-36A4-4420-A622-A95BE9329B8E}"/>
                </a:ext>
              </a:extLst>
            </p:cNvPr>
            <p:cNvSpPr/>
            <p:nvPr/>
          </p:nvSpPr>
          <p:spPr bwMode="auto">
            <a:xfrm>
              <a:off x="5697497" y="1025843"/>
              <a:ext cx="835378" cy="835378"/>
            </a:xfrm>
            <a:prstGeom prst="ellipse">
              <a:avLst/>
            </a:prstGeom>
            <a:solidFill>
              <a:schemeClr val="bg1"/>
            </a:solidFill>
            <a:ln w="10795" cap="flat" cmpd="sng" algn="ctr">
              <a:noFill/>
              <a:prstDash val="solid"/>
            </a:ln>
            <a:effectLst>
              <a:outerShdw blurRad="254000" dist="50800" dir="2700000" sx="101000" sy="101000" algn="tl" rotWithShape="0">
                <a:prstClr val="black">
                  <a:alpha val="35000"/>
                </a:prstClr>
              </a:outerShdw>
            </a:effectLst>
          </p:spPr>
          <p:txBody>
            <a:bodyPr rot="0" spcFirstLastPara="0" vertOverflow="overflow" horzOverflow="overflow" vert="horz" wrap="square" lIns="559482" tIns="139871" rIns="0" bIns="47551" numCol="1" spcCol="0" rtlCol="0" fromWordArt="0" anchor="t" anchorCtr="0" forceAA="0" compatLnSpc="1">
              <a:prstTxWarp prst="textNoShape">
                <a:avLst/>
              </a:prstTxWarp>
              <a:noAutofit/>
            </a:bodyPr>
            <a:lstStyle/>
            <a:p>
              <a:pPr defTabSz="950663" fontAlgn="base">
                <a:spcBef>
                  <a:spcPct val="0"/>
                </a:spcBef>
                <a:spcAft>
                  <a:spcPct val="0"/>
                </a:spcAft>
                <a:defRPr/>
              </a:pPr>
              <a:endParaRPr lang="en-US" sz="1428">
                <a:solidFill>
                  <a:srgbClr val="505050"/>
                </a:solidFill>
                <a:latin typeface="Segoe Pro Semibold" panose="020B0702040504020203" pitchFamily="34" charset="0"/>
                <a:cs typeface="Segoe UI Light"/>
              </a:endParaRPr>
            </a:p>
          </p:txBody>
        </p:sp>
        <p:sp>
          <p:nvSpPr>
            <p:cNvPr id="43" name="Ribbon2_F19B" title="Icon of a star shaped ribbon">
              <a:extLst>
                <a:ext uri="{FF2B5EF4-FFF2-40B4-BE49-F238E27FC236}">
                  <a16:creationId xmlns:a16="http://schemas.microsoft.com/office/drawing/2014/main" id="{DA6A156C-3CF7-4871-9F9A-ADB78FAD284C}"/>
                </a:ext>
              </a:extLst>
            </p:cNvPr>
            <p:cNvSpPr>
              <a:spLocks noChangeAspect="1" noEditPoints="1"/>
            </p:cNvSpPr>
            <p:nvPr/>
          </p:nvSpPr>
          <p:spPr bwMode="auto">
            <a:xfrm>
              <a:off x="5935103" y="1191316"/>
              <a:ext cx="360166" cy="504432"/>
            </a:xfrm>
            <a:custGeom>
              <a:avLst/>
              <a:gdLst>
                <a:gd name="T0" fmla="*/ 1621 w 2495"/>
                <a:gd name="T1" fmla="*/ 1247 h 3493"/>
                <a:gd name="T2" fmla="*/ 1247 w 2495"/>
                <a:gd name="T3" fmla="*/ 1621 h 3493"/>
                <a:gd name="T4" fmla="*/ 873 w 2495"/>
                <a:gd name="T5" fmla="*/ 1247 h 3493"/>
                <a:gd name="T6" fmla="*/ 1247 w 2495"/>
                <a:gd name="T7" fmla="*/ 873 h 3493"/>
                <a:gd name="T8" fmla="*/ 1621 w 2495"/>
                <a:gd name="T9" fmla="*/ 1247 h 3493"/>
                <a:gd name="T10" fmla="*/ 2495 w 2495"/>
                <a:gd name="T11" fmla="*/ 1247 h 3493"/>
                <a:gd name="T12" fmla="*/ 2120 w 2495"/>
                <a:gd name="T13" fmla="*/ 873 h 3493"/>
                <a:gd name="T14" fmla="*/ 2120 w 2495"/>
                <a:gd name="T15" fmla="*/ 374 h 3493"/>
                <a:gd name="T16" fmla="*/ 1621 w 2495"/>
                <a:gd name="T17" fmla="*/ 374 h 3493"/>
                <a:gd name="T18" fmla="*/ 1247 w 2495"/>
                <a:gd name="T19" fmla="*/ 0 h 3493"/>
                <a:gd name="T20" fmla="*/ 873 w 2495"/>
                <a:gd name="T21" fmla="*/ 374 h 3493"/>
                <a:gd name="T22" fmla="*/ 374 w 2495"/>
                <a:gd name="T23" fmla="*/ 374 h 3493"/>
                <a:gd name="T24" fmla="*/ 374 w 2495"/>
                <a:gd name="T25" fmla="*/ 873 h 3493"/>
                <a:gd name="T26" fmla="*/ 0 w 2495"/>
                <a:gd name="T27" fmla="*/ 1247 h 3493"/>
                <a:gd name="T28" fmla="*/ 374 w 2495"/>
                <a:gd name="T29" fmla="*/ 1621 h 3493"/>
                <a:gd name="T30" fmla="*/ 374 w 2495"/>
                <a:gd name="T31" fmla="*/ 2120 h 3493"/>
                <a:gd name="T32" fmla="*/ 873 w 2495"/>
                <a:gd name="T33" fmla="*/ 2120 h 3493"/>
                <a:gd name="T34" fmla="*/ 1247 w 2495"/>
                <a:gd name="T35" fmla="*/ 2495 h 3493"/>
                <a:gd name="T36" fmla="*/ 1621 w 2495"/>
                <a:gd name="T37" fmla="*/ 2120 h 3493"/>
                <a:gd name="T38" fmla="*/ 2120 w 2495"/>
                <a:gd name="T39" fmla="*/ 2120 h 3493"/>
                <a:gd name="T40" fmla="*/ 2120 w 2495"/>
                <a:gd name="T41" fmla="*/ 1621 h 3493"/>
                <a:gd name="T42" fmla="*/ 2495 w 2495"/>
                <a:gd name="T43" fmla="*/ 1247 h 3493"/>
                <a:gd name="T44" fmla="*/ 1247 w 2495"/>
                <a:gd name="T45" fmla="*/ 2495 h 3493"/>
                <a:gd name="T46" fmla="*/ 1497 w 2495"/>
                <a:gd name="T47" fmla="*/ 3493 h 3493"/>
                <a:gd name="T48" fmla="*/ 2245 w 2495"/>
                <a:gd name="T49" fmla="*/ 3243 h 3493"/>
                <a:gd name="T50" fmla="*/ 1964 w 2495"/>
                <a:gd name="T51" fmla="*/ 2120 h 3493"/>
                <a:gd name="T52" fmla="*/ 530 w 2495"/>
                <a:gd name="T53" fmla="*/ 2120 h 3493"/>
                <a:gd name="T54" fmla="*/ 249 w 2495"/>
                <a:gd name="T55" fmla="*/ 3243 h 3493"/>
                <a:gd name="T56" fmla="*/ 998 w 2495"/>
                <a:gd name="T57" fmla="*/ 3493 h 3493"/>
                <a:gd name="T58" fmla="*/ 1247 w 2495"/>
                <a:gd name="T59" fmla="*/ 2495 h 3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95" h="3493">
                  <a:moveTo>
                    <a:pt x="1621" y="1247"/>
                  </a:moveTo>
                  <a:cubicBezTo>
                    <a:pt x="1621" y="1454"/>
                    <a:pt x="1454" y="1621"/>
                    <a:pt x="1247" y="1621"/>
                  </a:cubicBezTo>
                  <a:cubicBezTo>
                    <a:pt x="1040" y="1621"/>
                    <a:pt x="873" y="1454"/>
                    <a:pt x="873" y="1247"/>
                  </a:cubicBezTo>
                  <a:cubicBezTo>
                    <a:pt x="873" y="1040"/>
                    <a:pt x="1040" y="873"/>
                    <a:pt x="1247" y="873"/>
                  </a:cubicBezTo>
                  <a:cubicBezTo>
                    <a:pt x="1454" y="873"/>
                    <a:pt x="1621" y="1040"/>
                    <a:pt x="1621" y="1247"/>
                  </a:cubicBezTo>
                  <a:close/>
                  <a:moveTo>
                    <a:pt x="2495" y="1247"/>
                  </a:moveTo>
                  <a:cubicBezTo>
                    <a:pt x="2120" y="873"/>
                    <a:pt x="2120" y="873"/>
                    <a:pt x="2120" y="873"/>
                  </a:cubicBezTo>
                  <a:cubicBezTo>
                    <a:pt x="2120" y="374"/>
                    <a:pt x="2120" y="374"/>
                    <a:pt x="2120" y="374"/>
                  </a:cubicBezTo>
                  <a:cubicBezTo>
                    <a:pt x="1621" y="374"/>
                    <a:pt x="1621" y="374"/>
                    <a:pt x="1621" y="374"/>
                  </a:cubicBezTo>
                  <a:cubicBezTo>
                    <a:pt x="1247" y="0"/>
                    <a:pt x="1247" y="0"/>
                    <a:pt x="1247" y="0"/>
                  </a:cubicBezTo>
                  <a:cubicBezTo>
                    <a:pt x="873" y="374"/>
                    <a:pt x="873" y="374"/>
                    <a:pt x="873" y="374"/>
                  </a:cubicBezTo>
                  <a:cubicBezTo>
                    <a:pt x="374" y="374"/>
                    <a:pt x="374" y="374"/>
                    <a:pt x="374" y="374"/>
                  </a:cubicBezTo>
                  <a:cubicBezTo>
                    <a:pt x="374" y="873"/>
                    <a:pt x="374" y="873"/>
                    <a:pt x="374" y="873"/>
                  </a:cubicBezTo>
                  <a:cubicBezTo>
                    <a:pt x="0" y="1247"/>
                    <a:pt x="0" y="1247"/>
                    <a:pt x="0" y="1247"/>
                  </a:cubicBezTo>
                  <a:cubicBezTo>
                    <a:pt x="374" y="1621"/>
                    <a:pt x="374" y="1621"/>
                    <a:pt x="374" y="1621"/>
                  </a:cubicBezTo>
                  <a:cubicBezTo>
                    <a:pt x="374" y="2120"/>
                    <a:pt x="374" y="2120"/>
                    <a:pt x="374" y="2120"/>
                  </a:cubicBezTo>
                  <a:cubicBezTo>
                    <a:pt x="873" y="2120"/>
                    <a:pt x="873" y="2120"/>
                    <a:pt x="873" y="2120"/>
                  </a:cubicBezTo>
                  <a:cubicBezTo>
                    <a:pt x="1247" y="2495"/>
                    <a:pt x="1247" y="2495"/>
                    <a:pt x="1247" y="2495"/>
                  </a:cubicBezTo>
                  <a:cubicBezTo>
                    <a:pt x="1621" y="2120"/>
                    <a:pt x="1621" y="2120"/>
                    <a:pt x="1621" y="2120"/>
                  </a:cubicBezTo>
                  <a:cubicBezTo>
                    <a:pt x="2120" y="2120"/>
                    <a:pt x="2120" y="2120"/>
                    <a:pt x="2120" y="2120"/>
                  </a:cubicBezTo>
                  <a:cubicBezTo>
                    <a:pt x="2120" y="1621"/>
                    <a:pt x="2120" y="1621"/>
                    <a:pt x="2120" y="1621"/>
                  </a:cubicBezTo>
                  <a:lnTo>
                    <a:pt x="2495" y="1247"/>
                  </a:lnTo>
                  <a:close/>
                  <a:moveTo>
                    <a:pt x="1247" y="2495"/>
                  </a:moveTo>
                  <a:cubicBezTo>
                    <a:pt x="1497" y="3493"/>
                    <a:pt x="1497" y="3493"/>
                    <a:pt x="1497" y="3493"/>
                  </a:cubicBezTo>
                  <a:cubicBezTo>
                    <a:pt x="2245" y="3243"/>
                    <a:pt x="2245" y="3243"/>
                    <a:pt x="2245" y="3243"/>
                  </a:cubicBezTo>
                  <a:cubicBezTo>
                    <a:pt x="1964" y="2120"/>
                    <a:pt x="1964" y="2120"/>
                    <a:pt x="1964" y="2120"/>
                  </a:cubicBezTo>
                  <a:moveTo>
                    <a:pt x="530" y="2120"/>
                  </a:moveTo>
                  <a:cubicBezTo>
                    <a:pt x="249" y="3243"/>
                    <a:pt x="249" y="3243"/>
                    <a:pt x="249" y="3243"/>
                  </a:cubicBezTo>
                  <a:cubicBezTo>
                    <a:pt x="998" y="3493"/>
                    <a:pt x="998" y="3493"/>
                    <a:pt x="998" y="3493"/>
                  </a:cubicBezTo>
                  <a:cubicBezTo>
                    <a:pt x="1247" y="2495"/>
                    <a:pt x="1247" y="2495"/>
                    <a:pt x="1247" y="2495"/>
                  </a:cubicBezTo>
                </a:path>
              </a:pathLst>
            </a:custGeom>
            <a:noFill/>
            <a:ln w="15875" cap="sq">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90" tIns="45696" rIns="91390" bIns="45696" numCol="1" anchor="t" anchorCtr="0" compatLnSpc="1">
              <a:prstTxWarp prst="textNoShape">
                <a:avLst/>
              </a:prstTxWarp>
            </a:bodyPr>
            <a:lstStyle/>
            <a:p>
              <a:pPr algn="ctr" defTabSz="913861" fontAlgn="base">
                <a:defRPr/>
              </a:pPr>
              <a:endParaRPr lang="en-US" sz="1699">
                <a:solidFill>
                  <a:srgbClr val="505050"/>
                </a:solidFill>
                <a:latin typeface="Segoe UI"/>
              </a:endParaRPr>
            </a:p>
          </p:txBody>
        </p:sp>
      </p:grpSp>
      <p:sp>
        <p:nvSpPr>
          <p:cNvPr id="65" name="Freeform: Shape 64">
            <a:extLst>
              <a:ext uri="{FF2B5EF4-FFF2-40B4-BE49-F238E27FC236}">
                <a16:creationId xmlns:a16="http://schemas.microsoft.com/office/drawing/2014/main" id="{3CB547D5-BC05-4A85-91E6-A0E75F9E8BF5}"/>
              </a:ext>
            </a:extLst>
          </p:cNvPr>
          <p:cNvSpPr/>
          <p:nvPr/>
        </p:nvSpPr>
        <p:spPr bwMode="auto">
          <a:xfrm>
            <a:off x="298366" y="1666521"/>
            <a:ext cx="3357956" cy="4957435"/>
          </a:xfrm>
          <a:custGeom>
            <a:avLst/>
            <a:gdLst>
              <a:gd name="connsiteX0" fmla="*/ 0 w 2098367"/>
              <a:gd name="connsiteY0" fmla="*/ 0 h 4404240"/>
              <a:gd name="connsiteX1" fmla="*/ 2098367 w 2098367"/>
              <a:gd name="connsiteY1" fmla="*/ 0 h 4404240"/>
              <a:gd name="connsiteX2" fmla="*/ 2098367 w 2098367"/>
              <a:gd name="connsiteY2" fmla="*/ 4404240 h 4404240"/>
              <a:gd name="connsiteX3" fmla="*/ 0 w 2098367"/>
              <a:gd name="connsiteY3" fmla="*/ 4404240 h 4404240"/>
              <a:gd name="connsiteX4" fmla="*/ 0 w 2098367"/>
              <a:gd name="connsiteY4" fmla="*/ 1576447 h 4404240"/>
              <a:gd name="connsiteX5" fmla="*/ 163600 w 2098367"/>
              <a:gd name="connsiteY5" fmla="*/ 1576447 h 4404240"/>
              <a:gd name="connsiteX6" fmla="*/ 163600 w 2098367"/>
              <a:gd name="connsiteY6" fmla="*/ 250567 h 4404240"/>
              <a:gd name="connsiteX7" fmla="*/ 0 w 2098367"/>
              <a:gd name="connsiteY7" fmla="*/ 250567 h 4404240"/>
              <a:gd name="connsiteX8" fmla="*/ 0 w 2098367"/>
              <a:gd name="connsiteY8" fmla="*/ 0 h 4404240"/>
              <a:gd name="connsiteX0" fmla="*/ 163600 w 2098367"/>
              <a:gd name="connsiteY0" fmla="*/ 250567 h 4404240"/>
              <a:gd name="connsiteX1" fmla="*/ 0 w 2098367"/>
              <a:gd name="connsiteY1" fmla="*/ 250567 h 4404240"/>
              <a:gd name="connsiteX2" fmla="*/ 0 w 2098367"/>
              <a:gd name="connsiteY2" fmla="*/ 0 h 4404240"/>
              <a:gd name="connsiteX3" fmla="*/ 2098367 w 2098367"/>
              <a:gd name="connsiteY3" fmla="*/ 0 h 4404240"/>
              <a:gd name="connsiteX4" fmla="*/ 2098367 w 2098367"/>
              <a:gd name="connsiteY4" fmla="*/ 4404240 h 4404240"/>
              <a:gd name="connsiteX5" fmla="*/ 0 w 2098367"/>
              <a:gd name="connsiteY5" fmla="*/ 4404240 h 4404240"/>
              <a:gd name="connsiteX6" fmla="*/ 0 w 2098367"/>
              <a:gd name="connsiteY6" fmla="*/ 1576447 h 4404240"/>
              <a:gd name="connsiteX7" fmla="*/ 163600 w 2098367"/>
              <a:gd name="connsiteY7" fmla="*/ 1576447 h 4404240"/>
              <a:gd name="connsiteX8" fmla="*/ 255040 w 2098367"/>
              <a:gd name="connsiteY8" fmla="*/ 342007 h 4404240"/>
              <a:gd name="connsiteX0" fmla="*/ 163600 w 2098367"/>
              <a:gd name="connsiteY0" fmla="*/ 250567 h 4404240"/>
              <a:gd name="connsiteX1" fmla="*/ 0 w 2098367"/>
              <a:gd name="connsiteY1" fmla="*/ 250567 h 4404240"/>
              <a:gd name="connsiteX2" fmla="*/ 0 w 2098367"/>
              <a:gd name="connsiteY2" fmla="*/ 0 h 4404240"/>
              <a:gd name="connsiteX3" fmla="*/ 2098367 w 2098367"/>
              <a:gd name="connsiteY3" fmla="*/ 0 h 4404240"/>
              <a:gd name="connsiteX4" fmla="*/ 2098367 w 2098367"/>
              <a:gd name="connsiteY4" fmla="*/ 4404240 h 4404240"/>
              <a:gd name="connsiteX5" fmla="*/ 0 w 2098367"/>
              <a:gd name="connsiteY5" fmla="*/ 4404240 h 4404240"/>
              <a:gd name="connsiteX6" fmla="*/ 0 w 2098367"/>
              <a:gd name="connsiteY6" fmla="*/ 1576447 h 4404240"/>
              <a:gd name="connsiteX7" fmla="*/ 163600 w 2098367"/>
              <a:gd name="connsiteY7"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5" fmla="*/ 0 w 2098367"/>
              <a:gd name="connsiteY5" fmla="*/ 1576447 h 4404240"/>
              <a:gd name="connsiteX6" fmla="*/ 163600 w 2098367"/>
              <a:gd name="connsiteY6"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5" fmla="*/ 0 w 2098367"/>
              <a:gd name="connsiteY5"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Lst>
            <a:ahLst/>
            <a:cxnLst>
              <a:cxn ang="0">
                <a:pos x="connsiteX0" y="connsiteY0"/>
              </a:cxn>
              <a:cxn ang="0">
                <a:pos x="connsiteX1" y="connsiteY1"/>
              </a:cxn>
              <a:cxn ang="0">
                <a:pos x="connsiteX2" y="connsiteY2"/>
              </a:cxn>
              <a:cxn ang="0">
                <a:pos x="connsiteX3" y="connsiteY3"/>
              </a:cxn>
            </a:cxnLst>
            <a:rect l="l" t="t" r="r" b="b"/>
            <a:pathLst>
              <a:path w="2098367" h="4404240">
                <a:moveTo>
                  <a:pt x="0" y="250567"/>
                </a:moveTo>
                <a:lnTo>
                  <a:pt x="0" y="0"/>
                </a:lnTo>
                <a:lnTo>
                  <a:pt x="2098367" y="0"/>
                </a:lnTo>
                <a:lnTo>
                  <a:pt x="2098367" y="4404240"/>
                </a:lnTo>
              </a:path>
            </a:pathLst>
          </a:custGeom>
          <a:noFill/>
          <a:ln>
            <a:solidFill>
              <a:schemeClr val="bg1">
                <a:lumMod val="75000"/>
              </a:schemeClr>
            </a:solidFill>
            <a:headEnd type="none" w="med" len="med"/>
            <a:tailEnd type="oval"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920240" rIns="91440" bIns="45720" numCol="1" spcCol="0" rtlCol="0" fromWordArt="0" anchor="t" anchorCtr="0" forceAA="0" compatLnSpc="1">
            <a:prstTxWarp prst="textNoShape">
              <a:avLst/>
            </a:prstTxWarp>
            <a:noAutofit/>
          </a:bodyPr>
          <a:lstStyle/>
          <a:p>
            <a:pPr algn="ctr">
              <a:spcBef>
                <a:spcPts val="1200"/>
              </a:spcBef>
            </a:pPr>
            <a:endParaRPr lang="en-US" sz="2400" dirty="0">
              <a:solidFill>
                <a:schemeClr val="tx1"/>
              </a:solidFill>
            </a:endParaRPr>
          </a:p>
        </p:txBody>
      </p:sp>
      <p:grpSp>
        <p:nvGrpSpPr>
          <p:cNvPr id="66" name="Group 65">
            <a:extLst>
              <a:ext uri="{FF2B5EF4-FFF2-40B4-BE49-F238E27FC236}">
                <a16:creationId xmlns:a16="http://schemas.microsoft.com/office/drawing/2014/main" id="{3B47198D-2FF9-4FE6-A7B9-DEF7B84FA0B2}"/>
              </a:ext>
            </a:extLst>
          </p:cNvPr>
          <p:cNvGrpSpPr/>
          <p:nvPr/>
        </p:nvGrpSpPr>
        <p:grpSpPr>
          <a:xfrm>
            <a:off x="2" y="1955189"/>
            <a:ext cx="3961383" cy="889611"/>
            <a:chOff x="1" y="1853589"/>
            <a:chExt cx="5880554" cy="889611"/>
          </a:xfrm>
        </p:grpSpPr>
        <p:sp>
          <p:nvSpPr>
            <p:cNvPr id="75" name="Rectangle 74">
              <a:extLst>
                <a:ext uri="{FF2B5EF4-FFF2-40B4-BE49-F238E27FC236}">
                  <a16:creationId xmlns:a16="http://schemas.microsoft.com/office/drawing/2014/main" id="{02DAC269-A277-4FBE-9AFB-E951E84EF422}"/>
                </a:ext>
              </a:extLst>
            </p:cNvPr>
            <p:cNvSpPr/>
            <p:nvPr/>
          </p:nvSpPr>
          <p:spPr bwMode="auto">
            <a:xfrm>
              <a:off x="1" y="1853589"/>
              <a:ext cx="5880554" cy="889611"/>
            </a:xfrm>
            <a:prstGeom prst="rect">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6" name="Rectangle 75">
              <a:extLst>
                <a:ext uri="{FF2B5EF4-FFF2-40B4-BE49-F238E27FC236}">
                  <a16:creationId xmlns:a16="http://schemas.microsoft.com/office/drawing/2014/main" id="{62288B4B-A630-45B6-8487-126801809EEE}"/>
                </a:ext>
              </a:extLst>
            </p:cNvPr>
            <p:cNvSpPr/>
            <p:nvPr/>
          </p:nvSpPr>
          <p:spPr>
            <a:xfrm>
              <a:off x="607651" y="1990618"/>
              <a:ext cx="4575901" cy="615553"/>
            </a:xfrm>
            <a:prstGeom prst="rect">
              <a:avLst/>
            </a:prstGeom>
          </p:spPr>
          <p:txBody>
            <a:bodyPr wrap="square" lIns="0" tIns="0" rIns="0" bIns="0" anchor="ctr">
              <a:spAutoFit/>
            </a:bodyPr>
            <a:lstStyle/>
            <a:p>
              <a:pPr algn="ctr"/>
              <a:r>
                <a:rPr lang="en-US" sz="2000" kern="0" dirty="0">
                  <a:ln w="3175">
                    <a:noFill/>
                  </a:ln>
                  <a:solidFill>
                    <a:schemeClr val="bg1"/>
                  </a:solidFill>
                  <a:latin typeface="Segoe UI Semibold" panose="020B0702040204020203" pitchFamily="34" charset="0"/>
                  <a:cs typeface="Segoe UI Semibold" panose="020B0702040204020203" pitchFamily="34" charset="0"/>
                </a:rPr>
                <a:t>Windows Server</a:t>
              </a:r>
              <a:br>
                <a:rPr lang="en-US" sz="2000" kern="0" dirty="0">
                  <a:ln w="3175">
                    <a:noFill/>
                  </a:ln>
                  <a:solidFill>
                    <a:schemeClr val="bg1"/>
                  </a:solidFill>
                  <a:latin typeface="Segoe UI Semibold" panose="020B0702040204020203" pitchFamily="34" charset="0"/>
                  <a:cs typeface="Segoe UI Semibold" panose="020B0702040204020203" pitchFamily="34" charset="0"/>
                </a:rPr>
              </a:br>
              <a:r>
                <a:rPr lang="en-US" sz="2000" kern="0" dirty="0">
                  <a:ln w="3175">
                    <a:noFill/>
                  </a:ln>
                  <a:solidFill>
                    <a:schemeClr val="bg1"/>
                  </a:solidFill>
                  <a:latin typeface="Segoe UI Semibold" panose="020B0702040204020203" pitchFamily="34" charset="0"/>
                  <a:cs typeface="Segoe UI Semibold" panose="020B0702040204020203" pitchFamily="34" charset="0"/>
                </a:rPr>
                <a:t>RD Session Host</a:t>
              </a:r>
              <a:endParaRPr lang="en-US" sz="2000" dirty="0">
                <a:solidFill>
                  <a:schemeClr val="bg1"/>
                </a:solidFill>
                <a:latin typeface="Segoe UI Semibold" panose="020B0702040204020203" pitchFamily="34" charset="0"/>
                <a:cs typeface="Segoe UI Semibold" panose="020B0702040204020203" pitchFamily="34" charset="0"/>
              </a:endParaRPr>
            </a:p>
          </p:txBody>
        </p:sp>
      </p:grpSp>
      <p:sp>
        <p:nvSpPr>
          <p:cNvPr id="69" name="Rectangle 68">
            <a:extLst>
              <a:ext uri="{FF2B5EF4-FFF2-40B4-BE49-F238E27FC236}">
                <a16:creationId xmlns:a16="http://schemas.microsoft.com/office/drawing/2014/main" id="{4B8E6978-EF06-4CA7-946D-EA3736F25F9B}"/>
              </a:ext>
            </a:extLst>
          </p:cNvPr>
          <p:cNvSpPr/>
          <p:nvPr/>
        </p:nvSpPr>
        <p:spPr bwMode="auto">
          <a:xfrm>
            <a:off x="2" y="3067957"/>
            <a:ext cx="3656321" cy="1034143"/>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878054">
              <a:spcBef>
                <a:spcPts val="816"/>
              </a:spcBef>
              <a:defRPr/>
            </a:pPr>
            <a:r>
              <a:rPr lang="en-US" sz="1800" spc="-51" dirty="0">
                <a:ln w="3175">
                  <a:noFill/>
                </a:ln>
                <a:solidFill>
                  <a:schemeClr val="tx1"/>
                </a:solidFill>
                <a:cs typeface="Segoe UI" pitchFamily="34" charset="0"/>
              </a:rPr>
              <a:t>Scalable </a:t>
            </a:r>
            <a:r>
              <a:rPr lang="en-US" sz="1800" dirty="0">
                <a:solidFill>
                  <a:schemeClr val="tx1"/>
                </a:solidFill>
              </a:rPr>
              <a:t>multi-session</a:t>
            </a:r>
            <a:r>
              <a:rPr lang="en-US" sz="1800" spc="-51" dirty="0">
                <a:ln w="3175">
                  <a:noFill/>
                </a:ln>
                <a:solidFill>
                  <a:schemeClr val="tx1"/>
                </a:solidFill>
                <a:cs typeface="Segoe UI" pitchFamily="34" charset="0"/>
              </a:rPr>
              <a:t> </a:t>
            </a:r>
            <a:r>
              <a:rPr lang="en-US" sz="1800" spc="-51" dirty="0">
                <a:ln w="3175">
                  <a:noFill/>
                </a:ln>
                <a:solidFill>
                  <a:schemeClr val="tx1"/>
                </a:solidFill>
                <a:latin typeface="+mj-lt"/>
                <a:cs typeface="Segoe UI" pitchFamily="34" charset="0"/>
              </a:rPr>
              <a:t>legacy</a:t>
            </a:r>
            <a:br>
              <a:rPr lang="en-US" sz="1800" b="1" spc="-51" dirty="0">
                <a:ln w="3175">
                  <a:noFill/>
                </a:ln>
                <a:solidFill>
                  <a:schemeClr val="tx1"/>
                </a:solidFill>
                <a:cs typeface="Segoe UI" pitchFamily="34" charset="0"/>
              </a:rPr>
            </a:br>
            <a:r>
              <a:rPr lang="en-US" sz="1800" spc="-51" dirty="0">
                <a:ln w="3175">
                  <a:noFill/>
                </a:ln>
                <a:solidFill>
                  <a:schemeClr val="tx1"/>
                </a:solidFill>
                <a:cs typeface="Segoe UI" pitchFamily="34" charset="0"/>
              </a:rPr>
              <a:t>Windows environment</a:t>
            </a:r>
          </a:p>
        </p:txBody>
      </p:sp>
      <p:sp>
        <p:nvSpPr>
          <p:cNvPr id="71" name="Rectangle 70">
            <a:extLst>
              <a:ext uri="{FF2B5EF4-FFF2-40B4-BE49-F238E27FC236}">
                <a16:creationId xmlns:a16="http://schemas.microsoft.com/office/drawing/2014/main" id="{FCCC4423-6CE1-445C-9B66-F25F08800142}"/>
              </a:ext>
            </a:extLst>
          </p:cNvPr>
          <p:cNvSpPr/>
          <p:nvPr/>
        </p:nvSpPr>
        <p:spPr>
          <a:xfrm>
            <a:off x="149184" y="4230267"/>
            <a:ext cx="3357957" cy="2195473"/>
          </a:xfrm>
          <a:prstGeom prst="rect">
            <a:avLst/>
          </a:prstGeom>
        </p:spPr>
        <p:txBody>
          <a:bodyPr wrap="square">
            <a:spAutoFit/>
          </a:bodyPr>
          <a:lstStyle/>
          <a:p>
            <a:pPr algn="ctr" defTabSz="878054">
              <a:spcBef>
                <a:spcPts val="816"/>
              </a:spcBef>
              <a:spcAft>
                <a:spcPts val="612"/>
              </a:spcAft>
              <a:defRPr/>
            </a:pPr>
            <a:r>
              <a:rPr lang="en-US" sz="1800" spc="-51" dirty="0">
                <a:ln w="3175">
                  <a:noFill/>
                </a:ln>
                <a:cs typeface="Segoe UI" pitchFamily="34" charset="0"/>
              </a:rPr>
              <a:t>Windows Server</a:t>
            </a:r>
          </a:p>
          <a:p>
            <a:pPr algn="ctr" defTabSz="878054">
              <a:spcBef>
                <a:spcPts val="816"/>
              </a:spcBef>
              <a:spcAft>
                <a:spcPts val="612"/>
              </a:spcAft>
              <a:defRPr/>
            </a:pPr>
            <a:r>
              <a:rPr lang="en-US" sz="1800" spc="-51" dirty="0">
                <a:ln w="3175">
                  <a:noFill/>
                </a:ln>
                <a:cs typeface="Segoe UI" pitchFamily="34" charset="0"/>
              </a:rPr>
              <a:t>Multiple sessions</a:t>
            </a:r>
          </a:p>
          <a:p>
            <a:pPr algn="ctr" defTabSz="878054">
              <a:spcBef>
                <a:spcPts val="816"/>
              </a:spcBef>
              <a:spcAft>
                <a:spcPts val="612"/>
              </a:spcAft>
              <a:defRPr/>
            </a:pPr>
            <a:r>
              <a:rPr lang="en-US" sz="1800" spc="-51" dirty="0">
                <a:ln w="3175">
                  <a:noFill/>
                </a:ln>
                <a:cs typeface="Segoe UI" pitchFamily="34" charset="0"/>
              </a:rPr>
              <a:t>Win32</a:t>
            </a:r>
          </a:p>
          <a:p>
            <a:pPr algn="ctr" defTabSz="878054">
              <a:spcBef>
                <a:spcPts val="816"/>
              </a:spcBef>
              <a:spcAft>
                <a:spcPts val="612"/>
              </a:spcAft>
              <a:defRPr/>
            </a:pPr>
            <a:r>
              <a:rPr lang="en-US" sz="1800" spc="-51" dirty="0">
                <a:ln w="3175">
                  <a:noFill/>
                </a:ln>
                <a:cs typeface="Segoe UI" pitchFamily="34" charset="0"/>
              </a:rPr>
              <a:t>Office 2019 Perpetual</a:t>
            </a:r>
          </a:p>
          <a:p>
            <a:pPr algn="ctr" defTabSz="878054">
              <a:spcBef>
                <a:spcPts val="816"/>
              </a:spcBef>
              <a:spcAft>
                <a:spcPts val="612"/>
              </a:spcAft>
              <a:defRPr/>
            </a:pPr>
            <a:r>
              <a:rPr lang="en-US" sz="1800" spc="-51" dirty="0">
                <a:ln w="3175">
                  <a:noFill/>
                </a:ln>
                <a:cs typeface="Segoe UI" pitchFamily="34" charset="0"/>
              </a:rPr>
              <a:t>Long-Term Servicing Channel</a:t>
            </a:r>
          </a:p>
        </p:txBody>
      </p:sp>
      <p:sp>
        <p:nvSpPr>
          <p:cNvPr id="67" name="Freeform: Shape 66">
            <a:extLst>
              <a:ext uri="{FF2B5EF4-FFF2-40B4-BE49-F238E27FC236}">
                <a16:creationId xmlns:a16="http://schemas.microsoft.com/office/drawing/2014/main" id="{E7EAD25F-E329-4D4F-AF7F-60C9290E9A7D}"/>
              </a:ext>
            </a:extLst>
          </p:cNvPr>
          <p:cNvSpPr/>
          <p:nvPr/>
        </p:nvSpPr>
        <p:spPr bwMode="auto">
          <a:xfrm>
            <a:off x="8790849" y="1666521"/>
            <a:ext cx="3357956" cy="4957435"/>
          </a:xfrm>
          <a:custGeom>
            <a:avLst/>
            <a:gdLst>
              <a:gd name="connsiteX0" fmla="*/ 0 w 2098367"/>
              <a:gd name="connsiteY0" fmla="*/ 0 h 4404240"/>
              <a:gd name="connsiteX1" fmla="*/ 2098367 w 2098367"/>
              <a:gd name="connsiteY1" fmla="*/ 0 h 4404240"/>
              <a:gd name="connsiteX2" fmla="*/ 2098367 w 2098367"/>
              <a:gd name="connsiteY2" fmla="*/ 4404240 h 4404240"/>
              <a:gd name="connsiteX3" fmla="*/ 0 w 2098367"/>
              <a:gd name="connsiteY3" fmla="*/ 4404240 h 4404240"/>
              <a:gd name="connsiteX4" fmla="*/ 0 w 2098367"/>
              <a:gd name="connsiteY4" fmla="*/ 1576447 h 4404240"/>
              <a:gd name="connsiteX5" fmla="*/ 163600 w 2098367"/>
              <a:gd name="connsiteY5" fmla="*/ 1576447 h 4404240"/>
              <a:gd name="connsiteX6" fmla="*/ 163600 w 2098367"/>
              <a:gd name="connsiteY6" fmla="*/ 250567 h 4404240"/>
              <a:gd name="connsiteX7" fmla="*/ 0 w 2098367"/>
              <a:gd name="connsiteY7" fmla="*/ 250567 h 4404240"/>
              <a:gd name="connsiteX8" fmla="*/ 0 w 2098367"/>
              <a:gd name="connsiteY8" fmla="*/ 0 h 4404240"/>
              <a:gd name="connsiteX0" fmla="*/ 163600 w 2098367"/>
              <a:gd name="connsiteY0" fmla="*/ 250567 h 4404240"/>
              <a:gd name="connsiteX1" fmla="*/ 0 w 2098367"/>
              <a:gd name="connsiteY1" fmla="*/ 250567 h 4404240"/>
              <a:gd name="connsiteX2" fmla="*/ 0 w 2098367"/>
              <a:gd name="connsiteY2" fmla="*/ 0 h 4404240"/>
              <a:gd name="connsiteX3" fmla="*/ 2098367 w 2098367"/>
              <a:gd name="connsiteY3" fmla="*/ 0 h 4404240"/>
              <a:gd name="connsiteX4" fmla="*/ 2098367 w 2098367"/>
              <a:gd name="connsiteY4" fmla="*/ 4404240 h 4404240"/>
              <a:gd name="connsiteX5" fmla="*/ 0 w 2098367"/>
              <a:gd name="connsiteY5" fmla="*/ 4404240 h 4404240"/>
              <a:gd name="connsiteX6" fmla="*/ 0 w 2098367"/>
              <a:gd name="connsiteY6" fmla="*/ 1576447 h 4404240"/>
              <a:gd name="connsiteX7" fmla="*/ 163600 w 2098367"/>
              <a:gd name="connsiteY7" fmla="*/ 1576447 h 4404240"/>
              <a:gd name="connsiteX8" fmla="*/ 255040 w 2098367"/>
              <a:gd name="connsiteY8" fmla="*/ 342007 h 4404240"/>
              <a:gd name="connsiteX0" fmla="*/ 163600 w 2098367"/>
              <a:gd name="connsiteY0" fmla="*/ 250567 h 4404240"/>
              <a:gd name="connsiteX1" fmla="*/ 0 w 2098367"/>
              <a:gd name="connsiteY1" fmla="*/ 250567 h 4404240"/>
              <a:gd name="connsiteX2" fmla="*/ 0 w 2098367"/>
              <a:gd name="connsiteY2" fmla="*/ 0 h 4404240"/>
              <a:gd name="connsiteX3" fmla="*/ 2098367 w 2098367"/>
              <a:gd name="connsiteY3" fmla="*/ 0 h 4404240"/>
              <a:gd name="connsiteX4" fmla="*/ 2098367 w 2098367"/>
              <a:gd name="connsiteY4" fmla="*/ 4404240 h 4404240"/>
              <a:gd name="connsiteX5" fmla="*/ 0 w 2098367"/>
              <a:gd name="connsiteY5" fmla="*/ 4404240 h 4404240"/>
              <a:gd name="connsiteX6" fmla="*/ 0 w 2098367"/>
              <a:gd name="connsiteY6" fmla="*/ 1576447 h 4404240"/>
              <a:gd name="connsiteX7" fmla="*/ 163600 w 2098367"/>
              <a:gd name="connsiteY7"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5" fmla="*/ 0 w 2098367"/>
              <a:gd name="connsiteY5" fmla="*/ 1576447 h 4404240"/>
              <a:gd name="connsiteX6" fmla="*/ 163600 w 2098367"/>
              <a:gd name="connsiteY6"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5" fmla="*/ 0 w 2098367"/>
              <a:gd name="connsiteY5" fmla="*/ 1576447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 name="connsiteX4" fmla="*/ 0 w 2098367"/>
              <a:gd name="connsiteY4" fmla="*/ 4404240 h 4404240"/>
              <a:gd name="connsiteX0" fmla="*/ 0 w 2098367"/>
              <a:gd name="connsiteY0" fmla="*/ 250567 h 4404240"/>
              <a:gd name="connsiteX1" fmla="*/ 0 w 2098367"/>
              <a:gd name="connsiteY1" fmla="*/ 0 h 4404240"/>
              <a:gd name="connsiteX2" fmla="*/ 2098367 w 2098367"/>
              <a:gd name="connsiteY2" fmla="*/ 0 h 4404240"/>
              <a:gd name="connsiteX3" fmla="*/ 2098367 w 2098367"/>
              <a:gd name="connsiteY3" fmla="*/ 4404240 h 4404240"/>
            </a:gdLst>
            <a:ahLst/>
            <a:cxnLst>
              <a:cxn ang="0">
                <a:pos x="connsiteX0" y="connsiteY0"/>
              </a:cxn>
              <a:cxn ang="0">
                <a:pos x="connsiteX1" y="connsiteY1"/>
              </a:cxn>
              <a:cxn ang="0">
                <a:pos x="connsiteX2" y="connsiteY2"/>
              </a:cxn>
              <a:cxn ang="0">
                <a:pos x="connsiteX3" y="connsiteY3"/>
              </a:cxn>
            </a:cxnLst>
            <a:rect l="l" t="t" r="r" b="b"/>
            <a:pathLst>
              <a:path w="2098367" h="4404240">
                <a:moveTo>
                  <a:pt x="0" y="250567"/>
                </a:moveTo>
                <a:lnTo>
                  <a:pt x="0" y="0"/>
                </a:lnTo>
                <a:lnTo>
                  <a:pt x="2098367" y="0"/>
                </a:lnTo>
                <a:lnTo>
                  <a:pt x="2098367" y="4404240"/>
                </a:lnTo>
              </a:path>
            </a:pathLst>
          </a:custGeom>
          <a:noFill/>
          <a:ln>
            <a:solidFill>
              <a:schemeClr val="accent1"/>
            </a:solidFill>
            <a:headEnd type="none" w="med" len="med"/>
            <a:tailEnd type="oval"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920240" rIns="91440" bIns="45720" numCol="1" spcCol="0" rtlCol="0" fromWordArt="0" anchor="t" anchorCtr="0" forceAA="0" compatLnSpc="1">
            <a:prstTxWarp prst="textNoShape">
              <a:avLst/>
            </a:prstTxWarp>
            <a:noAutofit/>
          </a:bodyPr>
          <a:lstStyle/>
          <a:p>
            <a:pPr algn="ctr">
              <a:spcBef>
                <a:spcPts val="1200"/>
              </a:spcBef>
            </a:pPr>
            <a:endParaRPr lang="en-US" sz="2400" dirty="0">
              <a:solidFill>
                <a:schemeClr val="tx1"/>
              </a:solidFill>
            </a:endParaRPr>
          </a:p>
        </p:txBody>
      </p:sp>
      <p:grpSp>
        <p:nvGrpSpPr>
          <p:cNvPr id="68" name="Group 67">
            <a:extLst>
              <a:ext uri="{FF2B5EF4-FFF2-40B4-BE49-F238E27FC236}">
                <a16:creationId xmlns:a16="http://schemas.microsoft.com/office/drawing/2014/main" id="{C201F5C3-B714-46DE-BBB6-91267D1E1B35}"/>
              </a:ext>
            </a:extLst>
          </p:cNvPr>
          <p:cNvGrpSpPr/>
          <p:nvPr/>
        </p:nvGrpSpPr>
        <p:grpSpPr>
          <a:xfrm>
            <a:off x="8475092" y="1955189"/>
            <a:ext cx="3961383" cy="889611"/>
            <a:chOff x="6555921" y="1853589"/>
            <a:chExt cx="5880554" cy="889611"/>
          </a:xfrm>
        </p:grpSpPr>
        <p:sp>
          <p:nvSpPr>
            <p:cNvPr id="73" name="Rectangle 72">
              <a:extLst>
                <a:ext uri="{FF2B5EF4-FFF2-40B4-BE49-F238E27FC236}">
                  <a16:creationId xmlns:a16="http://schemas.microsoft.com/office/drawing/2014/main" id="{1A8A6438-AE97-4C32-BBAD-07E78427E274}"/>
                </a:ext>
              </a:extLst>
            </p:cNvPr>
            <p:cNvSpPr/>
            <p:nvPr/>
          </p:nvSpPr>
          <p:spPr bwMode="auto">
            <a:xfrm>
              <a:off x="6555921" y="1853589"/>
              <a:ext cx="5880554" cy="88961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4" name="Rectangle 73">
              <a:extLst>
                <a:ext uri="{FF2B5EF4-FFF2-40B4-BE49-F238E27FC236}">
                  <a16:creationId xmlns:a16="http://schemas.microsoft.com/office/drawing/2014/main" id="{71F984EF-14ED-4BDE-A46B-5A3BE6C9D65B}"/>
                </a:ext>
              </a:extLst>
            </p:cNvPr>
            <p:cNvSpPr/>
            <p:nvPr/>
          </p:nvSpPr>
          <p:spPr>
            <a:xfrm>
              <a:off x="7208248" y="1990618"/>
              <a:ext cx="4575901" cy="615553"/>
            </a:xfrm>
            <a:prstGeom prst="rect">
              <a:avLst/>
            </a:prstGeom>
          </p:spPr>
          <p:txBody>
            <a:bodyPr wrap="square" lIns="0" tIns="0" rIns="0" bIns="0" anchor="ctr">
              <a:spAutoFit/>
            </a:bodyPr>
            <a:lstStyle/>
            <a:p>
              <a:pPr algn="ctr"/>
              <a:r>
                <a:rPr lang="en-US" sz="2000" kern="0" dirty="0">
                  <a:ln w="3175">
                    <a:noFill/>
                  </a:ln>
                  <a:solidFill>
                    <a:schemeClr val="bg1"/>
                  </a:solidFill>
                  <a:latin typeface="Segoe UI Semibold" panose="020B0702040204020203" pitchFamily="34" charset="0"/>
                  <a:cs typeface="Segoe UI Semibold" panose="020B0702040204020203" pitchFamily="34" charset="0"/>
                </a:rPr>
                <a:t>Windows 10 </a:t>
              </a:r>
              <a:br>
                <a:rPr lang="en-US" sz="2000" kern="0" dirty="0">
                  <a:ln w="3175">
                    <a:noFill/>
                  </a:ln>
                  <a:solidFill>
                    <a:schemeClr val="bg1"/>
                  </a:solidFill>
                  <a:latin typeface="Segoe UI Semibold" panose="020B0702040204020203" pitchFamily="34" charset="0"/>
                  <a:cs typeface="Segoe UI Semibold" panose="020B0702040204020203" pitchFamily="34" charset="0"/>
                </a:rPr>
              </a:br>
              <a:r>
                <a:rPr lang="en-US" sz="2000" kern="0" dirty="0">
                  <a:ln w="3175">
                    <a:noFill/>
                  </a:ln>
                  <a:solidFill>
                    <a:schemeClr val="bg1"/>
                  </a:solidFill>
                  <a:latin typeface="Segoe UI Semibold" panose="020B0702040204020203" pitchFamily="34" charset="0"/>
                  <a:cs typeface="Segoe UI Semibold" panose="020B0702040204020203" pitchFamily="34" charset="0"/>
                </a:rPr>
                <a:t>Enterprise</a:t>
              </a:r>
            </a:p>
          </p:txBody>
        </p:sp>
      </p:grpSp>
      <p:sp>
        <p:nvSpPr>
          <p:cNvPr id="70" name="Rectangle 69">
            <a:extLst>
              <a:ext uri="{FF2B5EF4-FFF2-40B4-BE49-F238E27FC236}">
                <a16:creationId xmlns:a16="http://schemas.microsoft.com/office/drawing/2014/main" id="{4E877014-C161-44AF-B3AF-8453FB23F35C}"/>
              </a:ext>
            </a:extLst>
          </p:cNvPr>
          <p:cNvSpPr/>
          <p:nvPr/>
        </p:nvSpPr>
        <p:spPr bwMode="auto">
          <a:xfrm>
            <a:off x="8492485" y="3067957"/>
            <a:ext cx="3656321" cy="1034143"/>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878054">
              <a:spcBef>
                <a:spcPts val="816"/>
              </a:spcBef>
              <a:defRPr/>
            </a:pPr>
            <a:r>
              <a:rPr lang="en-US" sz="1800" spc="-51" dirty="0">
                <a:ln w="3175">
                  <a:noFill/>
                </a:ln>
                <a:solidFill>
                  <a:schemeClr val="tx1"/>
                </a:solidFill>
                <a:cs typeface="Segoe UI" pitchFamily="34" charset="0"/>
              </a:rPr>
              <a:t>Native single-session </a:t>
            </a:r>
            <a:r>
              <a:rPr lang="en-US" sz="1800" spc="-51" dirty="0">
                <a:ln w="3175">
                  <a:noFill/>
                </a:ln>
                <a:solidFill>
                  <a:schemeClr val="tx1"/>
                </a:solidFill>
                <a:latin typeface="+mj-lt"/>
                <a:cs typeface="Segoe UI" pitchFamily="34" charset="0"/>
              </a:rPr>
              <a:t>modern</a:t>
            </a:r>
            <a:br>
              <a:rPr lang="en-US" sz="1800" b="1" spc="-51" dirty="0">
                <a:ln w="3175">
                  <a:noFill/>
                </a:ln>
                <a:solidFill>
                  <a:schemeClr val="tx1"/>
                </a:solidFill>
                <a:cs typeface="Segoe UI" pitchFamily="34" charset="0"/>
              </a:rPr>
            </a:br>
            <a:r>
              <a:rPr lang="en-US" sz="1800" spc="-51" dirty="0">
                <a:ln w="3175">
                  <a:noFill/>
                </a:ln>
                <a:solidFill>
                  <a:schemeClr val="tx1"/>
                </a:solidFill>
                <a:cs typeface="Segoe UI" pitchFamily="34" charset="0"/>
              </a:rPr>
              <a:t>Windows experience</a:t>
            </a:r>
          </a:p>
        </p:txBody>
      </p:sp>
      <p:sp>
        <p:nvSpPr>
          <p:cNvPr id="72" name="Rectangle 71">
            <a:extLst>
              <a:ext uri="{FF2B5EF4-FFF2-40B4-BE49-F238E27FC236}">
                <a16:creationId xmlns:a16="http://schemas.microsoft.com/office/drawing/2014/main" id="{2793CB8E-323B-4282-86B3-6AA99F3FA9FB}"/>
              </a:ext>
            </a:extLst>
          </p:cNvPr>
          <p:cNvSpPr/>
          <p:nvPr/>
        </p:nvSpPr>
        <p:spPr>
          <a:xfrm>
            <a:off x="8641667" y="4230267"/>
            <a:ext cx="3357957" cy="2195473"/>
          </a:xfrm>
          <a:prstGeom prst="rect">
            <a:avLst/>
          </a:prstGeom>
        </p:spPr>
        <p:txBody>
          <a:bodyPr wrap="square">
            <a:spAutoFit/>
          </a:bodyPr>
          <a:lstStyle/>
          <a:p>
            <a:pPr algn="ctr" defTabSz="878054">
              <a:spcBef>
                <a:spcPts val="816"/>
              </a:spcBef>
              <a:spcAft>
                <a:spcPts val="612"/>
              </a:spcAft>
              <a:defRPr/>
            </a:pPr>
            <a:r>
              <a:rPr lang="en-US" sz="1800" spc="-51" dirty="0">
                <a:ln w="3175">
                  <a:noFill/>
                </a:ln>
                <a:cs typeface="Segoe UI" pitchFamily="34" charset="0"/>
              </a:rPr>
              <a:t>Windows 10</a:t>
            </a:r>
          </a:p>
          <a:p>
            <a:pPr algn="ctr" defTabSz="878054">
              <a:spcBef>
                <a:spcPts val="816"/>
              </a:spcBef>
              <a:spcAft>
                <a:spcPts val="612"/>
              </a:spcAft>
              <a:defRPr/>
            </a:pPr>
            <a:r>
              <a:rPr lang="en-US" sz="1800" spc="-51" dirty="0">
                <a:ln w="3175">
                  <a:noFill/>
                </a:ln>
                <a:cs typeface="Segoe UI" pitchFamily="34" charset="0"/>
              </a:rPr>
              <a:t>Single session</a:t>
            </a:r>
          </a:p>
          <a:p>
            <a:pPr algn="ctr" defTabSz="878054">
              <a:spcBef>
                <a:spcPts val="816"/>
              </a:spcBef>
              <a:spcAft>
                <a:spcPts val="612"/>
              </a:spcAft>
              <a:defRPr/>
            </a:pPr>
            <a:r>
              <a:rPr lang="en-US" sz="1800" spc="-51" dirty="0">
                <a:ln w="3175">
                  <a:noFill/>
                </a:ln>
                <a:cs typeface="Segoe UI" pitchFamily="34" charset="0"/>
              </a:rPr>
              <a:t>Win32, UWP</a:t>
            </a:r>
          </a:p>
          <a:p>
            <a:pPr algn="ctr" defTabSz="878054">
              <a:spcBef>
                <a:spcPts val="816"/>
              </a:spcBef>
              <a:spcAft>
                <a:spcPts val="612"/>
              </a:spcAft>
              <a:defRPr/>
            </a:pPr>
            <a:r>
              <a:rPr lang="en-US" sz="1800" spc="-51" dirty="0">
                <a:ln w="3175">
                  <a:noFill/>
                </a:ln>
                <a:cs typeface="Segoe UI" pitchFamily="34" charset="0"/>
              </a:rPr>
              <a:t>Office 365 </a:t>
            </a:r>
            <a:r>
              <a:rPr lang="en-US" sz="1800" spc="-51" dirty="0" err="1">
                <a:ln w="3175">
                  <a:noFill/>
                </a:ln>
                <a:cs typeface="Segoe UI" pitchFamily="34" charset="0"/>
              </a:rPr>
              <a:t>ProPlus</a:t>
            </a:r>
            <a:endParaRPr lang="en-US" sz="1800" spc="-51" dirty="0">
              <a:ln w="3175">
                <a:noFill/>
              </a:ln>
              <a:cs typeface="Segoe UI" pitchFamily="34" charset="0"/>
            </a:endParaRPr>
          </a:p>
          <a:p>
            <a:pPr algn="ctr" defTabSz="878054">
              <a:spcBef>
                <a:spcPts val="816"/>
              </a:spcBef>
              <a:spcAft>
                <a:spcPts val="612"/>
              </a:spcAft>
              <a:defRPr/>
            </a:pPr>
            <a:r>
              <a:rPr lang="en-US" sz="1800" spc="-51" dirty="0">
                <a:ln w="3175">
                  <a:noFill/>
                </a:ln>
                <a:cs typeface="Segoe UI" pitchFamily="34" charset="0"/>
              </a:rPr>
              <a:t>Semi-Annual Channel</a:t>
            </a:r>
          </a:p>
        </p:txBody>
      </p:sp>
    </p:spTree>
    <p:extLst>
      <p:ext uri="{BB962C8B-B14F-4D97-AF65-F5344CB8AC3E}">
        <p14:creationId xmlns:p14="http://schemas.microsoft.com/office/powerpoint/2010/main" val="393853440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500"/>
                                        <p:tgtEl>
                                          <p:spTgt spid="37"/>
                                        </p:tgtEl>
                                      </p:cBhvr>
                                    </p:animEffect>
                                    <p:anim calcmode="lin" valueType="num">
                                      <p:cBhvr>
                                        <p:cTn id="8" dur="500" fill="hold"/>
                                        <p:tgtEl>
                                          <p:spTgt spid="37"/>
                                        </p:tgtEl>
                                        <p:attrNameLst>
                                          <p:attrName>ppt_x</p:attrName>
                                        </p:attrNameLst>
                                      </p:cBhvr>
                                      <p:tavLst>
                                        <p:tav tm="0">
                                          <p:val>
                                            <p:strVal val="#ppt_x"/>
                                          </p:val>
                                        </p:tav>
                                        <p:tav tm="100000">
                                          <p:val>
                                            <p:strVal val="#ppt_x"/>
                                          </p:val>
                                        </p:tav>
                                      </p:tavLst>
                                    </p:anim>
                                    <p:anim calcmode="lin" valueType="num">
                                      <p:cBhvr>
                                        <p:cTn id="9" dur="500" fill="hold"/>
                                        <p:tgtEl>
                                          <p:spTgt spid="37"/>
                                        </p:tgtEl>
                                        <p:attrNameLst>
                                          <p:attrName>ppt_y</p:attrName>
                                        </p:attrNameLst>
                                      </p:cBhvr>
                                      <p:tavLst>
                                        <p:tav tm="0">
                                          <p:val>
                                            <p:strVal val="#ppt_y+.1"/>
                                          </p:val>
                                        </p:tav>
                                        <p:tav tm="100000">
                                          <p:val>
                                            <p:strVal val="#ppt_y"/>
                                          </p:val>
                                        </p:tav>
                                      </p:tavLst>
                                    </p:anim>
                                  </p:childTnLst>
                                </p:cTn>
                              </p:par>
                              <p:par>
                                <p:cTn id="10" presetID="53" presetClass="entr" presetSubtype="16" fill="hold" nodeType="withEffect">
                                  <p:stCondLst>
                                    <p:cond delay="0"/>
                                  </p:stCondLst>
                                  <p:childTnLst>
                                    <p:set>
                                      <p:cBhvr>
                                        <p:cTn id="11" dur="1" fill="hold">
                                          <p:stCondLst>
                                            <p:cond delay="0"/>
                                          </p:stCondLst>
                                        </p:cTn>
                                        <p:tgtEl>
                                          <p:spTgt spid="41"/>
                                        </p:tgtEl>
                                        <p:attrNameLst>
                                          <p:attrName>style.visibility</p:attrName>
                                        </p:attrNameLst>
                                      </p:cBhvr>
                                      <p:to>
                                        <p:strVal val="visible"/>
                                      </p:to>
                                    </p:set>
                                    <p:anim calcmode="lin" valueType="num">
                                      <p:cBhvr>
                                        <p:cTn id="12" dur="500" fill="hold"/>
                                        <p:tgtEl>
                                          <p:spTgt spid="41"/>
                                        </p:tgtEl>
                                        <p:attrNameLst>
                                          <p:attrName>ppt_w</p:attrName>
                                        </p:attrNameLst>
                                      </p:cBhvr>
                                      <p:tavLst>
                                        <p:tav tm="0">
                                          <p:val>
                                            <p:fltVal val="0"/>
                                          </p:val>
                                        </p:tav>
                                        <p:tav tm="100000">
                                          <p:val>
                                            <p:strVal val="#ppt_w"/>
                                          </p:val>
                                        </p:tav>
                                      </p:tavLst>
                                    </p:anim>
                                    <p:anim calcmode="lin" valueType="num">
                                      <p:cBhvr>
                                        <p:cTn id="13" dur="500" fill="hold"/>
                                        <p:tgtEl>
                                          <p:spTgt spid="41"/>
                                        </p:tgtEl>
                                        <p:attrNameLst>
                                          <p:attrName>ppt_h</p:attrName>
                                        </p:attrNameLst>
                                      </p:cBhvr>
                                      <p:tavLst>
                                        <p:tav tm="0">
                                          <p:val>
                                            <p:fltVal val="0"/>
                                          </p:val>
                                        </p:tav>
                                        <p:tav tm="100000">
                                          <p:val>
                                            <p:strVal val="#ppt_h"/>
                                          </p:val>
                                        </p:tav>
                                      </p:tavLst>
                                    </p:anim>
                                    <p:animEffect transition="in" filter="fade">
                                      <p:cBhvr>
                                        <p:cTn id="14"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6D8B58C-7A31-4295-B274-BF2ACBE2864E}"/>
              </a:ext>
            </a:extLst>
          </p:cNvPr>
          <p:cNvGrpSpPr/>
          <p:nvPr/>
        </p:nvGrpSpPr>
        <p:grpSpPr>
          <a:xfrm>
            <a:off x="710860" y="1101962"/>
            <a:ext cx="4515765" cy="4790600"/>
            <a:chOff x="888624" y="1656686"/>
            <a:chExt cx="4427623" cy="4697093"/>
          </a:xfrm>
        </p:grpSpPr>
        <p:sp>
          <p:nvSpPr>
            <p:cNvPr id="31" name="Oval 30">
              <a:extLst>
                <a:ext uri="{FF2B5EF4-FFF2-40B4-BE49-F238E27FC236}">
                  <a16:creationId xmlns:a16="http://schemas.microsoft.com/office/drawing/2014/main" id="{0CDEF004-E4DF-4215-8A91-8F3E51421BE5}"/>
                </a:ext>
              </a:extLst>
            </p:cNvPr>
            <p:cNvSpPr/>
            <p:nvPr/>
          </p:nvSpPr>
          <p:spPr bwMode="auto">
            <a:xfrm>
              <a:off x="915222" y="3358391"/>
              <a:ext cx="324262" cy="324262"/>
            </a:xfrm>
            <a:prstGeom prst="ellipse">
              <a:avLst/>
            </a:prstGeom>
            <a:solidFill>
              <a:schemeClr val="bg1"/>
            </a:solidFill>
            <a:ln>
              <a:noFill/>
              <a:headEnd type="none" w="med" len="med"/>
              <a:tailEnd type="none" w="med" len="med"/>
            </a:ln>
            <a:effectLst>
              <a:outerShdw blurRad="63500" dist="127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defRPr/>
              </a:pPr>
              <a:r>
                <a:rPr lang="en-US" sz="2040">
                  <a:solidFill>
                    <a:srgbClr val="0078D7"/>
                  </a:solidFill>
                  <a:latin typeface="Segoe UI Semibold"/>
                  <a:ea typeface="Segoe UI" pitchFamily="34" charset="0"/>
                  <a:cs typeface="Segoe UI" pitchFamily="34" charset="0"/>
                </a:rPr>
                <a:t>+</a:t>
              </a:r>
            </a:p>
          </p:txBody>
        </p:sp>
        <p:sp>
          <p:nvSpPr>
            <p:cNvPr id="32" name="Oval 31">
              <a:extLst>
                <a:ext uri="{FF2B5EF4-FFF2-40B4-BE49-F238E27FC236}">
                  <a16:creationId xmlns:a16="http://schemas.microsoft.com/office/drawing/2014/main" id="{57CD56DC-315B-45B6-8E09-16999487C92A}"/>
                </a:ext>
              </a:extLst>
            </p:cNvPr>
            <p:cNvSpPr/>
            <p:nvPr/>
          </p:nvSpPr>
          <p:spPr bwMode="auto">
            <a:xfrm>
              <a:off x="888624" y="5108992"/>
              <a:ext cx="324262" cy="324262"/>
            </a:xfrm>
            <a:prstGeom prst="ellipse">
              <a:avLst/>
            </a:prstGeom>
            <a:solidFill>
              <a:schemeClr val="bg1"/>
            </a:solidFill>
            <a:ln>
              <a:noFill/>
              <a:headEnd type="none" w="med" len="med"/>
              <a:tailEnd type="none" w="med" len="med"/>
            </a:ln>
            <a:effectLst>
              <a:outerShdw blurRad="63500" dist="127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defRPr/>
              </a:pPr>
              <a:r>
                <a:rPr lang="en-US" sz="2040" dirty="0">
                  <a:solidFill>
                    <a:srgbClr val="0078D7"/>
                  </a:solidFill>
                  <a:latin typeface="Segoe UI Semibold"/>
                  <a:ea typeface="Segoe UI" pitchFamily="34" charset="0"/>
                  <a:cs typeface="Segoe UI" pitchFamily="34" charset="0"/>
                </a:rPr>
                <a:t>+</a:t>
              </a:r>
            </a:p>
          </p:txBody>
        </p:sp>
        <p:sp>
          <p:nvSpPr>
            <p:cNvPr id="34" name="Oval 33">
              <a:extLst>
                <a:ext uri="{FF2B5EF4-FFF2-40B4-BE49-F238E27FC236}">
                  <a16:creationId xmlns:a16="http://schemas.microsoft.com/office/drawing/2014/main" id="{832A1C40-81A9-4334-A4FB-9924661D94E9}"/>
                </a:ext>
              </a:extLst>
            </p:cNvPr>
            <p:cNvSpPr/>
            <p:nvPr/>
          </p:nvSpPr>
          <p:spPr bwMode="auto">
            <a:xfrm>
              <a:off x="915222" y="4226226"/>
              <a:ext cx="324262" cy="324262"/>
            </a:xfrm>
            <a:prstGeom prst="ellipse">
              <a:avLst/>
            </a:prstGeom>
            <a:solidFill>
              <a:schemeClr val="bg1"/>
            </a:solidFill>
            <a:ln>
              <a:noFill/>
              <a:headEnd type="none" w="med" len="med"/>
              <a:tailEnd type="none" w="med" len="med"/>
            </a:ln>
            <a:effectLst>
              <a:outerShdw blurRad="63500" dist="127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defRPr/>
              </a:pPr>
              <a:r>
                <a:rPr lang="en-US" sz="2040">
                  <a:solidFill>
                    <a:srgbClr val="0078D7"/>
                  </a:solidFill>
                  <a:latin typeface="Segoe UI Semibold"/>
                  <a:ea typeface="Segoe UI" pitchFamily="34" charset="0"/>
                  <a:cs typeface="Segoe UI" pitchFamily="34" charset="0"/>
                </a:rPr>
                <a:t>+</a:t>
              </a:r>
            </a:p>
          </p:txBody>
        </p:sp>
        <p:sp>
          <p:nvSpPr>
            <p:cNvPr id="42" name="Text Placeholder 2">
              <a:extLst>
                <a:ext uri="{FF2B5EF4-FFF2-40B4-BE49-F238E27FC236}">
                  <a16:creationId xmlns:a16="http://schemas.microsoft.com/office/drawing/2014/main" id="{135E9C46-A556-4B3F-B295-27B27E4B7A30}"/>
                </a:ext>
              </a:extLst>
            </p:cNvPr>
            <p:cNvSpPr txBox="1">
              <a:spLocks/>
            </p:cNvSpPr>
            <p:nvPr/>
          </p:nvSpPr>
          <p:spPr>
            <a:xfrm>
              <a:off x="888624" y="2368572"/>
              <a:ext cx="4395825" cy="526298"/>
            </a:xfrm>
            <a:prstGeom prst="rect">
              <a:avLst/>
            </a:prstGeom>
          </p:spPr>
          <p:txBody>
            <a:bodyPr vert="horz" wrap="square" lIns="0" tIns="0" rIns="0" bIns="0" rtlCol="0">
              <a:spAutoFit/>
            </a:bodyPr>
            <a:lstStyle>
              <a:lvl1pPr marL="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2040" kern="1200" spc="0" baseline="0">
                  <a:solidFill>
                    <a:srgbClr val="000000"/>
                  </a:solidFill>
                  <a:latin typeface="+mn-lt"/>
                  <a:ea typeface="+mn-ea"/>
                  <a:cs typeface="+mn-cs"/>
                </a:defRPr>
              </a:lvl1pPr>
              <a:lvl2pPr marL="233149"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2000" kern="1200" spc="0" baseline="0">
                  <a:solidFill>
                    <a:srgbClr val="000000"/>
                  </a:solidFill>
                  <a:latin typeface="+mn-lt"/>
                  <a:ea typeface="+mn-ea"/>
                  <a:cs typeface="+mn-cs"/>
                </a:defRPr>
              </a:lvl2pPr>
              <a:lvl3pPr marL="466298"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3pPr>
              <a:lvl4pPr marL="675162"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4pPr>
              <a:lvl5pPr marL="872691"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32384">
                <a:lnSpc>
                  <a:spcPct val="95000"/>
                </a:lnSpc>
                <a:defRPr/>
              </a:pPr>
              <a:r>
                <a:rPr lang="en-US" sz="1800" dirty="0">
                  <a:latin typeface="Segoe UI"/>
                </a:rPr>
                <a:t>The best virtual desktop experience, delivered on Azure</a:t>
              </a:r>
            </a:p>
          </p:txBody>
        </p:sp>
        <p:sp>
          <p:nvSpPr>
            <p:cNvPr id="43" name="Text Placeholder 2">
              <a:extLst>
                <a:ext uri="{FF2B5EF4-FFF2-40B4-BE49-F238E27FC236}">
                  <a16:creationId xmlns:a16="http://schemas.microsoft.com/office/drawing/2014/main" id="{847591EE-95AA-46F2-8EF9-3A6F7E013951}"/>
                </a:ext>
              </a:extLst>
            </p:cNvPr>
            <p:cNvSpPr txBox="1">
              <a:spLocks/>
            </p:cNvSpPr>
            <p:nvPr/>
          </p:nvSpPr>
          <p:spPr>
            <a:xfrm>
              <a:off x="1432849" y="4207347"/>
              <a:ext cx="3298747" cy="362021"/>
            </a:xfrm>
            <a:prstGeom prst="rect">
              <a:avLst/>
            </a:prstGeom>
          </p:spPr>
          <p:txBody>
            <a:bodyPr vert="horz" wrap="none" lIns="0" tIns="0" rIns="0" bIns="0" rtlCol="0" anchor="ctr">
              <a:no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32384">
                <a:defRPr/>
              </a:pPr>
              <a:r>
                <a:rPr lang="en-US" dirty="0">
                  <a:solidFill>
                    <a:srgbClr val="000000"/>
                  </a:solidFill>
                  <a:latin typeface="Segoe UI Semibold"/>
                </a:rPr>
                <a:t>Enable optimizations for </a:t>
              </a:r>
            </a:p>
            <a:p>
              <a:pPr defTabSz="932384">
                <a:defRPr/>
              </a:pPr>
              <a:r>
                <a:rPr lang="en-US" dirty="0">
                  <a:solidFill>
                    <a:srgbClr val="000000"/>
                  </a:solidFill>
                  <a:latin typeface="Segoe UI Semibold"/>
                </a:rPr>
                <a:t>Office 365 </a:t>
              </a:r>
              <a:r>
                <a:rPr lang="en-US" dirty="0" err="1">
                  <a:solidFill>
                    <a:srgbClr val="000000"/>
                  </a:solidFill>
                  <a:latin typeface="Segoe UI Semibold"/>
                </a:rPr>
                <a:t>ProPlus</a:t>
              </a:r>
              <a:endParaRPr lang="en-US" dirty="0">
                <a:solidFill>
                  <a:srgbClr val="000000"/>
                </a:solidFill>
                <a:latin typeface="Segoe UI Semibold"/>
              </a:endParaRPr>
            </a:p>
          </p:txBody>
        </p:sp>
        <p:sp>
          <p:nvSpPr>
            <p:cNvPr id="46" name="Text Placeholder 2">
              <a:extLst>
                <a:ext uri="{FF2B5EF4-FFF2-40B4-BE49-F238E27FC236}">
                  <a16:creationId xmlns:a16="http://schemas.microsoft.com/office/drawing/2014/main" id="{A2904221-1365-4DCF-90C9-DFE2FE585F9F}"/>
                </a:ext>
              </a:extLst>
            </p:cNvPr>
            <p:cNvSpPr txBox="1">
              <a:spLocks/>
            </p:cNvSpPr>
            <p:nvPr/>
          </p:nvSpPr>
          <p:spPr>
            <a:xfrm>
              <a:off x="1432849" y="5090113"/>
              <a:ext cx="3298747" cy="362021"/>
            </a:xfrm>
            <a:prstGeom prst="rect">
              <a:avLst/>
            </a:prstGeom>
          </p:spPr>
          <p:txBody>
            <a:bodyPr vert="horz" wrap="none" lIns="0" tIns="0" rIns="0" bIns="0" rtlCol="0" anchor="ctr">
              <a:no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32384">
                <a:defRPr/>
              </a:pPr>
              <a:r>
                <a:rPr lang="en-US" dirty="0">
                  <a:solidFill>
                    <a:srgbClr val="000000"/>
                  </a:solidFill>
                  <a:latin typeface="Segoe UI Semibold"/>
                </a:rPr>
                <a:t>Migrate Windows Server (RDS) </a:t>
              </a:r>
            </a:p>
            <a:p>
              <a:pPr defTabSz="932384">
                <a:defRPr/>
              </a:pPr>
              <a:r>
                <a:rPr lang="en-US" dirty="0">
                  <a:solidFill>
                    <a:srgbClr val="000000"/>
                  </a:solidFill>
                  <a:latin typeface="Segoe UI Semibold"/>
                </a:rPr>
                <a:t>desktops and apps</a:t>
              </a:r>
            </a:p>
          </p:txBody>
        </p:sp>
        <p:sp>
          <p:nvSpPr>
            <p:cNvPr id="47" name="Text Placeholder 2">
              <a:extLst>
                <a:ext uri="{FF2B5EF4-FFF2-40B4-BE49-F238E27FC236}">
                  <a16:creationId xmlns:a16="http://schemas.microsoft.com/office/drawing/2014/main" id="{2E383424-9715-4997-8E1E-24F09B6ED6BE}"/>
                </a:ext>
              </a:extLst>
            </p:cNvPr>
            <p:cNvSpPr txBox="1">
              <a:spLocks/>
            </p:cNvSpPr>
            <p:nvPr/>
          </p:nvSpPr>
          <p:spPr>
            <a:xfrm>
              <a:off x="1432849" y="3339512"/>
              <a:ext cx="3503535" cy="362021"/>
            </a:xfrm>
            <a:prstGeom prst="rect">
              <a:avLst/>
            </a:prstGeom>
          </p:spPr>
          <p:txBody>
            <a:bodyPr vert="horz" wrap="none" lIns="0" tIns="0" rIns="0" bIns="0" rtlCol="0" anchor="ctr">
              <a:no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14016">
                <a:lnSpc>
                  <a:spcPct val="90000"/>
                </a:lnSpc>
                <a:spcBef>
                  <a:spcPts val="0"/>
                </a:spcBef>
                <a:defRPr/>
              </a:pPr>
              <a:r>
                <a:rPr lang="en-US" sz="2040" dirty="0">
                  <a:solidFill>
                    <a:srgbClr val="000000"/>
                  </a:solidFill>
                  <a:latin typeface="Segoe UI Semibold"/>
                </a:rPr>
                <a:t>Deliver the only multi-session</a:t>
              </a:r>
            </a:p>
            <a:p>
              <a:pPr defTabSz="914016">
                <a:lnSpc>
                  <a:spcPct val="90000"/>
                </a:lnSpc>
                <a:spcBef>
                  <a:spcPts val="0"/>
                </a:spcBef>
                <a:defRPr/>
              </a:pPr>
              <a:r>
                <a:rPr lang="en-US" sz="2040" dirty="0">
                  <a:solidFill>
                    <a:srgbClr val="000000"/>
                  </a:solidFill>
                  <a:latin typeface="Segoe UI Semibold"/>
                </a:rPr>
                <a:t>Windows 10 experience</a:t>
              </a:r>
            </a:p>
          </p:txBody>
        </p:sp>
        <p:sp>
          <p:nvSpPr>
            <p:cNvPr id="49" name="Title 1">
              <a:extLst>
                <a:ext uri="{FF2B5EF4-FFF2-40B4-BE49-F238E27FC236}">
                  <a16:creationId xmlns:a16="http://schemas.microsoft.com/office/drawing/2014/main" id="{CBEE54C4-02FD-4525-8F6E-942D649C655F}"/>
                </a:ext>
              </a:extLst>
            </p:cNvPr>
            <p:cNvSpPr txBox="1">
              <a:spLocks/>
            </p:cNvSpPr>
            <p:nvPr/>
          </p:nvSpPr>
          <p:spPr>
            <a:xfrm>
              <a:off x="888625" y="1656686"/>
              <a:ext cx="4427622" cy="758022"/>
            </a:xfrm>
            <a:prstGeom prst="rect">
              <a:avLst/>
            </a:prstGeom>
          </p:spPr>
          <p:txBody>
            <a:bodyPr vert="horz" wrap="square" lIns="0" tIns="167869" rIns="0" bIns="0" rtlCol="0" anchor="t">
              <a:noAutofit/>
            </a:bodyPr>
            <a:lstStyle>
              <a:lvl1pPr algn="l" defTabSz="914367" rtl="0" eaLnBrk="1" latinLnBrk="0" hangingPunct="1">
                <a:lnSpc>
                  <a:spcPct val="90000"/>
                </a:lnSpc>
                <a:spcBef>
                  <a:spcPct val="0"/>
                </a:spcBef>
                <a:buNone/>
                <a:defRPr lang="en-US" sz="3137" b="0" kern="1200" cap="none" spc="-147" baseline="0">
                  <a:ln w="3175">
                    <a:noFill/>
                  </a:ln>
                  <a:solidFill>
                    <a:srgbClr val="000000"/>
                  </a:solidFill>
                  <a:effectLst/>
                  <a:latin typeface="+mj-lt"/>
                  <a:ea typeface="+mn-ea"/>
                  <a:cs typeface="Segoe UI" pitchFamily="34" charset="0"/>
                </a:defRPr>
              </a:lvl1pPr>
            </a:lstStyle>
            <a:p>
              <a:pPr defTabSz="932563">
                <a:defRPr/>
              </a:pPr>
              <a:r>
                <a:rPr lang="en-US" sz="3199" spc="-150" dirty="0">
                  <a:latin typeface="Segoe UI Semibold"/>
                </a:rPr>
                <a:t>Windows Virtual Desktop</a:t>
              </a:r>
            </a:p>
          </p:txBody>
        </p:sp>
        <p:sp>
          <p:nvSpPr>
            <p:cNvPr id="17" name="Oval 16">
              <a:extLst>
                <a:ext uri="{FF2B5EF4-FFF2-40B4-BE49-F238E27FC236}">
                  <a16:creationId xmlns:a16="http://schemas.microsoft.com/office/drawing/2014/main" id="{EBCF793F-DDA1-4C2A-B65C-BEB834C113C9}"/>
                </a:ext>
              </a:extLst>
            </p:cNvPr>
            <p:cNvSpPr/>
            <p:nvPr/>
          </p:nvSpPr>
          <p:spPr bwMode="auto">
            <a:xfrm>
              <a:off x="888624" y="6010637"/>
              <a:ext cx="324262" cy="324262"/>
            </a:xfrm>
            <a:prstGeom prst="ellipse">
              <a:avLst/>
            </a:prstGeom>
            <a:solidFill>
              <a:schemeClr val="bg1"/>
            </a:solidFill>
            <a:ln>
              <a:noFill/>
              <a:headEnd type="none" w="med" len="med"/>
              <a:tailEnd type="none" w="med" len="med"/>
            </a:ln>
            <a:effectLst>
              <a:outerShdw blurRad="63500" dist="127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defRPr/>
              </a:pPr>
              <a:r>
                <a:rPr lang="en-US" sz="2040" dirty="0">
                  <a:solidFill>
                    <a:srgbClr val="0078D7"/>
                  </a:solidFill>
                  <a:latin typeface="Segoe UI Semibold"/>
                  <a:ea typeface="Segoe UI" pitchFamily="34" charset="0"/>
                  <a:cs typeface="Segoe UI" pitchFamily="34" charset="0"/>
                </a:rPr>
                <a:t>+</a:t>
              </a:r>
            </a:p>
          </p:txBody>
        </p:sp>
        <p:sp>
          <p:nvSpPr>
            <p:cNvPr id="18" name="Text Placeholder 2">
              <a:extLst>
                <a:ext uri="{FF2B5EF4-FFF2-40B4-BE49-F238E27FC236}">
                  <a16:creationId xmlns:a16="http://schemas.microsoft.com/office/drawing/2014/main" id="{3ED0D7CD-A148-45BC-8FD9-B8C4A8115A11}"/>
                </a:ext>
              </a:extLst>
            </p:cNvPr>
            <p:cNvSpPr txBox="1">
              <a:spLocks/>
            </p:cNvSpPr>
            <p:nvPr/>
          </p:nvSpPr>
          <p:spPr>
            <a:xfrm>
              <a:off x="1432849" y="5991758"/>
              <a:ext cx="3298747" cy="362021"/>
            </a:xfrm>
            <a:prstGeom prst="rect">
              <a:avLst/>
            </a:prstGeom>
          </p:spPr>
          <p:txBody>
            <a:bodyPr vert="horz" wrap="none" lIns="0" tIns="0" rIns="0" bIns="0" rtlCol="0" anchor="ctr">
              <a:no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32384">
                <a:defRPr/>
              </a:pPr>
              <a:r>
                <a:rPr lang="en-US" dirty="0">
                  <a:solidFill>
                    <a:srgbClr val="000000"/>
                  </a:solidFill>
                  <a:latin typeface="Segoe UI Semibold"/>
                </a:rPr>
                <a:t>Deploy and scale in minutes</a:t>
              </a:r>
            </a:p>
          </p:txBody>
        </p:sp>
      </p:grpSp>
      <p:grpSp>
        <p:nvGrpSpPr>
          <p:cNvPr id="3" name="Group 2">
            <a:extLst>
              <a:ext uri="{FF2B5EF4-FFF2-40B4-BE49-F238E27FC236}">
                <a16:creationId xmlns:a16="http://schemas.microsoft.com/office/drawing/2014/main" id="{2A930D2E-DFC1-41EB-89C8-0CAB3FEF803B}"/>
              </a:ext>
            </a:extLst>
          </p:cNvPr>
          <p:cNvGrpSpPr/>
          <p:nvPr/>
        </p:nvGrpSpPr>
        <p:grpSpPr>
          <a:xfrm>
            <a:off x="5994542" y="1065739"/>
            <a:ext cx="6038907" cy="4981991"/>
            <a:chOff x="5994542" y="1315939"/>
            <a:chExt cx="6038907" cy="4981991"/>
          </a:xfrm>
        </p:grpSpPr>
        <p:cxnSp>
          <p:nvCxnSpPr>
            <p:cNvPr id="20" name="Straight Connector 19">
              <a:extLst>
                <a:ext uri="{FF2B5EF4-FFF2-40B4-BE49-F238E27FC236}">
                  <a16:creationId xmlns:a16="http://schemas.microsoft.com/office/drawing/2014/main" id="{D436657E-0621-422D-AD30-24302ED83E56}"/>
                </a:ext>
              </a:extLst>
            </p:cNvPr>
            <p:cNvCxnSpPr/>
            <p:nvPr/>
          </p:nvCxnSpPr>
          <p:spPr>
            <a:xfrm>
              <a:off x="7157500" y="4478763"/>
              <a:ext cx="2" cy="865405"/>
            </a:xfrm>
            <a:prstGeom prst="line">
              <a:avLst/>
            </a:prstGeom>
            <a:ln w="28575">
              <a:solidFill>
                <a:schemeClr val="bg1">
                  <a:lumMod val="6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0E977DBA-7AC5-48BA-9118-C19F74BC8C49}"/>
                </a:ext>
              </a:extLst>
            </p:cNvPr>
            <p:cNvCxnSpPr/>
            <p:nvPr/>
          </p:nvCxnSpPr>
          <p:spPr>
            <a:xfrm>
              <a:off x="9013993" y="4478763"/>
              <a:ext cx="2" cy="865405"/>
            </a:xfrm>
            <a:prstGeom prst="line">
              <a:avLst/>
            </a:prstGeom>
            <a:ln w="28575">
              <a:solidFill>
                <a:schemeClr val="bg1">
                  <a:lumMod val="6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33886852-CA6C-4D34-ACA3-F360DF7ACC00}"/>
                </a:ext>
              </a:extLst>
            </p:cNvPr>
            <p:cNvCxnSpPr/>
            <p:nvPr/>
          </p:nvCxnSpPr>
          <p:spPr>
            <a:xfrm>
              <a:off x="10870486" y="4478763"/>
              <a:ext cx="2" cy="865405"/>
            </a:xfrm>
            <a:prstGeom prst="line">
              <a:avLst/>
            </a:prstGeom>
            <a:ln w="28575">
              <a:solidFill>
                <a:schemeClr val="bg1">
                  <a:lumMod val="6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23" name="Freeform 6">
              <a:extLst>
                <a:ext uri="{FF2B5EF4-FFF2-40B4-BE49-F238E27FC236}">
                  <a16:creationId xmlns:a16="http://schemas.microsoft.com/office/drawing/2014/main" id="{6111F52D-49C7-4FC4-A175-519B123E63DA}"/>
                </a:ext>
              </a:extLst>
            </p:cNvPr>
            <p:cNvSpPr>
              <a:spLocks/>
            </p:cNvSpPr>
            <p:nvPr/>
          </p:nvSpPr>
          <p:spPr bwMode="auto">
            <a:xfrm flipH="1">
              <a:off x="5994542" y="1315939"/>
              <a:ext cx="6038907" cy="3317762"/>
            </a:xfrm>
            <a:custGeom>
              <a:avLst/>
              <a:gdLst>
                <a:gd name="T0" fmla="*/ 270 w 313"/>
                <a:gd name="T1" fmla="*/ 60 h 172"/>
                <a:gd name="T2" fmla="*/ 270 w 313"/>
                <a:gd name="T3" fmla="*/ 60 h 172"/>
                <a:gd name="T4" fmla="*/ 260 w 313"/>
                <a:gd name="T5" fmla="*/ 43 h 172"/>
                <a:gd name="T6" fmla="*/ 243 w 313"/>
                <a:gd name="T7" fmla="*/ 31 h 172"/>
                <a:gd name="T8" fmla="*/ 207 w 313"/>
                <a:gd name="T9" fmla="*/ 29 h 172"/>
                <a:gd name="T10" fmla="*/ 193 w 313"/>
                <a:gd name="T11" fmla="*/ 34 h 172"/>
                <a:gd name="T12" fmla="*/ 187 w 313"/>
                <a:gd name="T13" fmla="*/ 37 h 172"/>
                <a:gd name="T14" fmla="*/ 183 w 313"/>
                <a:gd name="T15" fmla="*/ 31 h 172"/>
                <a:gd name="T16" fmla="*/ 159 w 313"/>
                <a:gd name="T17" fmla="*/ 8 h 172"/>
                <a:gd name="T18" fmla="*/ 127 w 313"/>
                <a:gd name="T19" fmla="*/ 0 h 172"/>
                <a:gd name="T20" fmla="*/ 108 w 313"/>
                <a:gd name="T21" fmla="*/ 3 h 172"/>
                <a:gd name="T22" fmla="*/ 89 w 313"/>
                <a:gd name="T23" fmla="*/ 11 h 172"/>
                <a:gd name="T24" fmla="*/ 74 w 313"/>
                <a:gd name="T25" fmla="*/ 25 h 172"/>
                <a:gd name="T26" fmla="*/ 63 w 313"/>
                <a:gd name="T27" fmla="*/ 44 h 172"/>
                <a:gd name="T28" fmla="*/ 58 w 313"/>
                <a:gd name="T29" fmla="*/ 65 h 172"/>
                <a:gd name="T30" fmla="*/ 58 w 313"/>
                <a:gd name="T31" fmla="*/ 71 h 172"/>
                <a:gd name="T32" fmla="*/ 51 w 313"/>
                <a:gd name="T33" fmla="*/ 72 h 172"/>
                <a:gd name="T34" fmla="*/ 31 w 313"/>
                <a:gd name="T35" fmla="*/ 75 h 172"/>
                <a:gd name="T36" fmla="*/ 15 w 313"/>
                <a:gd name="T37" fmla="*/ 85 h 172"/>
                <a:gd name="T38" fmla="*/ 4 w 313"/>
                <a:gd name="T39" fmla="*/ 99 h 172"/>
                <a:gd name="T40" fmla="*/ 0 w 313"/>
                <a:gd name="T41" fmla="*/ 118 h 172"/>
                <a:gd name="T42" fmla="*/ 4 w 313"/>
                <a:gd name="T43" fmla="*/ 141 h 172"/>
                <a:gd name="T44" fmla="*/ 14 w 313"/>
                <a:gd name="T45" fmla="*/ 158 h 172"/>
                <a:gd name="T46" fmla="*/ 30 w 313"/>
                <a:gd name="T47" fmla="*/ 168 h 172"/>
                <a:gd name="T48" fmla="*/ 53 w 313"/>
                <a:gd name="T49" fmla="*/ 172 h 172"/>
                <a:gd name="T50" fmla="*/ 279 w 313"/>
                <a:gd name="T51" fmla="*/ 172 h 172"/>
                <a:gd name="T52" fmla="*/ 292 w 313"/>
                <a:gd name="T53" fmla="*/ 169 h 172"/>
                <a:gd name="T54" fmla="*/ 303 w 313"/>
                <a:gd name="T55" fmla="*/ 160 h 172"/>
                <a:gd name="T56" fmla="*/ 311 w 313"/>
                <a:gd name="T57" fmla="*/ 147 h 172"/>
                <a:gd name="T58" fmla="*/ 313 w 313"/>
                <a:gd name="T59" fmla="*/ 133 h 172"/>
                <a:gd name="T60" fmla="*/ 311 w 313"/>
                <a:gd name="T61" fmla="*/ 119 h 172"/>
                <a:gd name="T62" fmla="*/ 304 w 313"/>
                <a:gd name="T63" fmla="*/ 107 h 172"/>
                <a:gd name="T64" fmla="*/ 294 w 313"/>
                <a:gd name="T65" fmla="*/ 98 h 172"/>
                <a:gd name="T66" fmla="*/ 281 w 313"/>
                <a:gd name="T67" fmla="*/ 94 h 172"/>
                <a:gd name="T68" fmla="*/ 273 w 313"/>
                <a:gd name="T69" fmla="*/ 94 h 172"/>
                <a:gd name="T70" fmla="*/ 274 w 313"/>
                <a:gd name="T71" fmla="*/ 82 h 172"/>
                <a:gd name="T72" fmla="*/ 270 w 313"/>
                <a:gd name="T73" fmla="*/ 6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3" h="172">
                  <a:moveTo>
                    <a:pt x="270" y="60"/>
                  </a:moveTo>
                  <a:lnTo>
                    <a:pt x="270" y="60"/>
                  </a:lnTo>
                  <a:cubicBezTo>
                    <a:pt x="268" y="53"/>
                    <a:pt x="264" y="47"/>
                    <a:pt x="260" y="43"/>
                  </a:cubicBezTo>
                  <a:cubicBezTo>
                    <a:pt x="255" y="38"/>
                    <a:pt x="250" y="34"/>
                    <a:pt x="243" y="31"/>
                  </a:cubicBezTo>
                  <a:cubicBezTo>
                    <a:pt x="233" y="27"/>
                    <a:pt x="222" y="25"/>
                    <a:pt x="207" y="29"/>
                  </a:cubicBezTo>
                  <a:cubicBezTo>
                    <a:pt x="201" y="30"/>
                    <a:pt x="197" y="32"/>
                    <a:pt x="193" y="34"/>
                  </a:cubicBezTo>
                  <a:lnTo>
                    <a:pt x="187" y="37"/>
                  </a:lnTo>
                  <a:lnTo>
                    <a:pt x="183" y="31"/>
                  </a:lnTo>
                  <a:cubicBezTo>
                    <a:pt x="176" y="21"/>
                    <a:pt x="168" y="14"/>
                    <a:pt x="159" y="8"/>
                  </a:cubicBezTo>
                  <a:cubicBezTo>
                    <a:pt x="150" y="3"/>
                    <a:pt x="139" y="0"/>
                    <a:pt x="127" y="0"/>
                  </a:cubicBezTo>
                  <a:cubicBezTo>
                    <a:pt x="121" y="0"/>
                    <a:pt x="114" y="1"/>
                    <a:pt x="108" y="3"/>
                  </a:cubicBezTo>
                  <a:cubicBezTo>
                    <a:pt x="101" y="4"/>
                    <a:pt x="94" y="7"/>
                    <a:pt x="89" y="11"/>
                  </a:cubicBezTo>
                  <a:cubicBezTo>
                    <a:pt x="83" y="15"/>
                    <a:pt x="78" y="20"/>
                    <a:pt x="74" y="25"/>
                  </a:cubicBezTo>
                  <a:cubicBezTo>
                    <a:pt x="69" y="31"/>
                    <a:pt x="66" y="37"/>
                    <a:pt x="63" y="44"/>
                  </a:cubicBezTo>
                  <a:cubicBezTo>
                    <a:pt x="60" y="50"/>
                    <a:pt x="59" y="57"/>
                    <a:pt x="58" y="65"/>
                  </a:cubicBezTo>
                  <a:lnTo>
                    <a:pt x="58" y="71"/>
                  </a:lnTo>
                  <a:lnTo>
                    <a:pt x="51" y="72"/>
                  </a:lnTo>
                  <a:cubicBezTo>
                    <a:pt x="44" y="72"/>
                    <a:pt x="37" y="73"/>
                    <a:pt x="31" y="75"/>
                  </a:cubicBezTo>
                  <a:cubicBezTo>
                    <a:pt x="25" y="77"/>
                    <a:pt x="20" y="81"/>
                    <a:pt x="15" y="85"/>
                  </a:cubicBezTo>
                  <a:cubicBezTo>
                    <a:pt x="11" y="89"/>
                    <a:pt x="7" y="93"/>
                    <a:pt x="4" y="99"/>
                  </a:cubicBezTo>
                  <a:cubicBezTo>
                    <a:pt x="2" y="104"/>
                    <a:pt x="0" y="111"/>
                    <a:pt x="0" y="118"/>
                  </a:cubicBezTo>
                  <a:cubicBezTo>
                    <a:pt x="0" y="127"/>
                    <a:pt x="2" y="134"/>
                    <a:pt x="4" y="141"/>
                  </a:cubicBezTo>
                  <a:cubicBezTo>
                    <a:pt x="6" y="147"/>
                    <a:pt x="10" y="153"/>
                    <a:pt x="14" y="158"/>
                  </a:cubicBezTo>
                  <a:cubicBezTo>
                    <a:pt x="18" y="162"/>
                    <a:pt x="24" y="166"/>
                    <a:pt x="30" y="168"/>
                  </a:cubicBezTo>
                  <a:cubicBezTo>
                    <a:pt x="37" y="171"/>
                    <a:pt x="44" y="172"/>
                    <a:pt x="53" y="172"/>
                  </a:cubicBezTo>
                  <a:lnTo>
                    <a:pt x="279" y="172"/>
                  </a:lnTo>
                  <a:cubicBezTo>
                    <a:pt x="284" y="172"/>
                    <a:pt x="288" y="171"/>
                    <a:pt x="292" y="169"/>
                  </a:cubicBezTo>
                  <a:cubicBezTo>
                    <a:pt x="296" y="166"/>
                    <a:pt x="300" y="164"/>
                    <a:pt x="303" y="160"/>
                  </a:cubicBezTo>
                  <a:cubicBezTo>
                    <a:pt x="306" y="156"/>
                    <a:pt x="309" y="152"/>
                    <a:pt x="311" y="147"/>
                  </a:cubicBezTo>
                  <a:cubicBezTo>
                    <a:pt x="312" y="143"/>
                    <a:pt x="313" y="138"/>
                    <a:pt x="313" y="133"/>
                  </a:cubicBezTo>
                  <a:cubicBezTo>
                    <a:pt x="313" y="128"/>
                    <a:pt x="312" y="123"/>
                    <a:pt x="311" y="119"/>
                  </a:cubicBezTo>
                  <a:cubicBezTo>
                    <a:pt x="309" y="114"/>
                    <a:pt x="307" y="110"/>
                    <a:pt x="304" y="107"/>
                  </a:cubicBezTo>
                  <a:cubicBezTo>
                    <a:pt x="302" y="103"/>
                    <a:pt x="298" y="100"/>
                    <a:pt x="294" y="98"/>
                  </a:cubicBezTo>
                  <a:cubicBezTo>
                    <a:pt x="290" y="96"/>
                    <a:pt x="286" y="95"/>
                    <a:pt x="281" y="94"/>
                  </a:cubicBezTo>
                  <a:lnTo>
                    <a:pt x="273" y="94"/>
                  </a:lnTo>
                  <a:lnTo>
                    <a:pt x="274" y="82"/>
                  </a:lnTo>
                  <a:cubicBezTo>
                    <a:pt x="274" y="74"/>
                    <a:pt x="273" y="67"/>
                    <a:pt x="270" y="60"/>
                  </a:cubicBezTo>
                  <a:close/>
                </a:path>
              </a:pathLst>
            </a:custGeom>
            <a:solidFill>
              <a:schemeClr val="bg1"/>
            </a:solidFill>
            <a:ln w="28575">
              <a:solidFill>
                <a:schemeClr val="bg1">
                  <a:lumMod val="85000"/>
                </a:schemeClr>
              </a:solidFill>
            </a:ln>
            <a:effectLst>
              <a:outerShdw blurRad="190500" dist="38100" dir="2700000" algn="tl" rotWithShape="0">
                <a:prstClr val="black">
                  <a:alpha val="25000"/>
                </a:prstClr>
              </a:outerShdw>
            </a:effectLst>
            <a:extLst/>
          </p:spPr>
          <p:txBody>
            <a:bodyPr vert="horz" wrap="square" lIns="89595" tIns="44798" rIns="89595" bIns="44798" numCol="1" anchor="t" anchorCtr="0" compatLnSpc="1">
              <a:prstTxWarp prst="textNoShape">
                <a:avLst/>
              </a:prstTxWarp>
            </a:bodyPr>
            <a:lstStyle/>
            <a:p>
              <a:pPr defTabSz="913834">
                <a:defRPr/>
              </a:pPr>
              <a:endParaRPr lang="en-US" sz="1800">
                <a:solidFill>
                  <a:srgbClr val="FFFFFF"/>
                </a:solidFill>
                <a:latin typeface="Segoe UI Semilight"/>
              </a:endParaRPr>
            </a:p>
          </p:txBody>
        </p:sp>
        <p:grpSp>
          <p:nvGrpSpPr>
            <p:cNvPr id="24" name="Group 23">
              <a:extLst>
                <a:ext uri="{FF2B5EF4-FFF2-40B4-BE49-F238E27FC236}">
                  <a16:creationId xmlns:a16="http://schemas.microsoft.com/office/drawing/2014/main" id="{E088EF24-6617-44B0-99FB-C51109C1AF35}"/>
                </a:ext>
              </a:extLst>
            </p:cNvPr>
            <p:cNvGrpSpPr/>
            <p:nvPr/>
          </p:nvGrpSpPr>
          <p:grpSpPr>
            <a:xfrm>
              <a:off x="7148964" y="2556054"/>
              <a:ext cx="1876422" cy="1124082"/>
              <a:chOff x="7955585" y="1981200"/>
              <a:chExt cx="2866893" cy="1752601"/>
            </a:xfrm>
          </p:grpSpPr>
          <p:pic>
            <p:nvPicPr>
              <p:cNvPr id="25" name="Picture 24">
                <a:extLst>
                  <a:ext uri="{FF2B5EF4-FFF2-40B4-BE49-F238E27FC236}">
                    <a16:creationId xmlns:a16="http://schemas.microsoft.com/office/drawing/2014/main" id="{09EDEF88-BD27-425E-82D4-D3ED5F200CB3}"/>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l="16536" t="15990" r="16166" b="19698"/>
              <a:stretch/>
            </p:blipFill>
            <p:spPr>
              <a:xfrm>
                <a:off x="8117942" y="1981200"/>
                <a:ext cx="2522222" cy="1752601"/>
              </a:xfrm>
              <a:prstGeom prst="roundRect">
                <a:avLst>
                  <a:gd name="adj" fmla="val 4928"/>
                </a:avLst>
              </a:prstGeom>
            </p:spPr>
          </p:pic>
          <p:sp>
            <p:nvSpPr>
              <p:cNvPr id="26" name="TextBox 25">
                <a:extLst>
                  <a:ext uri="{FF2B5EF4-FFF2-40B4-BE49-F238E27FC236}">
                    <a16:creationId xmlns:a16="http://schemas.microsoft.com/office/drawing/2014/main" id="{A6DD2151-826F-4BB2-BE2A-CD685747E8F2}"/>
                  </a:ext>
                </a:extLst>
              </p:cNvPr>
              <p:cNvSpPr txBox="1"/>
              <p:nvPr/>
            </p:nvSpPr>
            <p:spPr>
              <a:xfrm>
                <a:off x="7955585" y="2032067"/>
                <a:ext cx="2866893" cy="1682622"/>
              </a:xfrm>
              <a:prstGeom prst="rect">
                <a:avLst/>
              </a:prstGeom>
              <a:noFill/>
            </p:spPr>
            <p:txBody>
              <a:bodyPr wrap="square" lIns="186494" tIns="149196" rIns="186494" bIns="149196" rtlCol="0" anchor="ctr">
                <a:spAutoFit/>
              </a:bodyPr>
              <a:lstStyle/>
              <a:p>
                <a:pPr algn="ctr" defTabSz="932418">
                  <a:lnSpc>
                    <a:spcPct val="90000"/>
                  </a:lnSpc>
                  <a:defRPr/>
                </a:pPr>
                <a:r>
                  <a:rPr lang="en-US" spc="-102" dirty="0">
                    <a:solidFill>
                      <a:srgbClr val="FFFFFF"/>
                    </a:solidFill>
                    <a:latin typeface="Segoe UI Semibold"/>
                  </a:rPr>
                  <a:t>Windows 10</a:t>
                </a:r>
              </a:p>
              <a:p>
                <a:pPr algn="ctr" defTabSz="932418">
                  <a:lnSpc>
                    <a:spcPct val="90000"/>
                  </a:lnSpc>
                  <a:defRPr/>
                </a:pPr>
                <a:r>
                  <a:rPr lang="en-US" spc="-102" dirty="0">
                    <a:solidFill>
                      <a:srgbClr val="FFFFFF"/>
                    </a:solidFill>
                    <a:latin typeface="Segoe UI Semibold"/>
                  </a:rPr>
                  <a:t>+</a:t>
                </a:r>
              </a:p>
              <a:p>
                <a:pPr algn="ctr" defTabSz="932418">
                  <a:lnSpc>
                    <a:spcPct val="90000"/>
                  </a:lnSpc>
                  <a:defRPr/>
                </a:pPr>
                <a:r>
                  <a:rPr lang="en-US" spc="-102" dirty="0">
                    <a:solidFill>
                      <a:srgbClr val="FFFFFF"/>
                    </a:solidFill>
                    <a:latin typeface="Segoe UI Semibold"/>
                  </a:rPr>
                  <a:t>Office 365</a:t>
                </a:r>
              </a:p>
            </p:txBody>
          </p:sp>
        </p:grpSp>
        <p:pic>
          <p:nvPicPr>
            <p:cNvPr id="27" name="Picture 26">
              <a:extLst>
                <a:ext uri="{FF2B5EF4-FFF2-40B4-BE49-F238E27FC236}">
                  <a16:creationId xmlns:a16="http://schemas.microsoft.com/office/drawing/2014/main" id="{911E3E33-52B5-4FC8-BCC7-8B599C0FD326}"/>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7919237" y="4002684"/>
              <a:ext cx="1979156" cy="255321"/>
            </a:xfrm>
            <a:prstGeom prst="rect">
              <a:avLst/>
            </a:prstGeom>
          </p:spPr>
        </p:pic>
        <p:sp>
          <p:nvSpPr>
            <p:cNvPr id="28" name="Oval 27">
              <a:extLst>
                <a:ext uri="{FF2B5EF4-FFF2-40B4-BE49-F238E27FC236}">
                  <a16:creationId xmlns:a16="http://schemas.microsoft.com/office/drawing/2014/main" id="{20A7C8F7-CFE4-465B-AB40-FDD2D62A3C40}"/>
                </a:ext>
              </a:extLst>
            </p:cNvPr>
            <p:cNvSpPr/>
            <p:nvPr/>
          </p:nvSpPr>
          <p:spPr bwMode="auto">
            <a:xfrm>
              <a:off x="6680623" y="5344169"/>
              <a:ext cx="953761" cy="953761"/>
            </a:xfrm>
            <a:prstGeom prst="ellipse">
              <a:avLst/>
            </a:prstGeom>
            <a:solidFill>
              <a:schemeClr val="bg1"/>
            </a:solidFill>
            <a:ln w="28575">
              <a:solidFill>
                <a:schemeClr val="bg1">
                  <a:lumMod val="85000"/>
                </a:schemeClr>
              </a:solidFill>
            </a:ln>
            <a:effectLst>
              <a:outerShdw blurRad="190500" dist="38100" dir="2700000" algn="tl" rotWithShape="0">
                <a:prstClr val="black">
                  <a:alpha val="25000"/>
                </a:prstClr>
              </a:outerShdw>
            </a:effectLst>
            <a:extLst/>
          </p:spPr>
          <p:txBody>
            <a:bodyPr vert="horz" wrap="square" lIns="89595" tIns="44798" rIns="89595" bIns="44798" numCol="1" anchor="t" anchorCtr="0" compatLnSpc="1">
              <a:prstTxWarp prst="textNoShape">
                <a:avLst/>
              </a:prstTxWarp>
            </a:bodyPr>
            <a:lstStyle/>
            <a:p>
              <a:pPr defTabSz="913834">
                <a:defRPr/>
              </a:pPr>
              <a:endParaRPr lang="en-US" sz="1800" err="1">
                <a:solidFill>
                  <a:srgbClr val="FFFFFF"/>
                </a:solidFill>
                <a:latin typeface="Segoe UI Semilight"/>
              </a:endParaRPr>
            </a:p>
          </p:txBody>
        </p:sp>
        <p:sp>
          <p:nvSpPr>
            <p:cNvPr id="29" name="Oval 28">
              <a:extLst>
                <a:ext uri="{FF2B5EF4-FFF2-40B4-BE49-F238E27FC236}">
                  <a16:creationId xmlns:a16="http://schemas.microsoft.com/office/drawing/2014/main" id="{9A9D66C7-F55C-4348-8D18-540DCAC67319}"/>
                </a:ext>
              </a:extLst>
            </p:cNvPr>
            <p:cNvSpPr/>
            <p:nvPr/>
          </p:nvSpPr>
          <p:spPr bwMode="auto">
            <a:xfrm>
              <a:off x="8537114" y="5344169"/>
              <a:ext cx="953761" cy="953761"/>
            </a:xfrm>
            <a:prstGeom prst="ellipse">
              <a:avLst/>
            </a:prstGeom>
            <a:solidFill>
              <a:schemeClr val="bg1"/>
            </a:solidFill>
            <a:ln w="28575">
              <a:solidFill>
                <a:schemeClr val="bg1">
                  <a:lumMod val="85000"/>
                </a:schemeClr>
              </a:solidFill>
            </a:ln>
            <a:effectLst>
              <a:outerShdw blurRad="190500" dist="38100" dir="2700000" algn="tl" rotWithShape="0">
                <a:prstClr val="black">
                  <a:alpha val="25000"/>
                </a:prstClr>
              </a:outerShdw>
            </a:effectLst>
            <a:extLst/>
          </p:spPr>
          <p:txBody>
            <a:bodyPr vert="horz" wrap="square" lIns="89595" tIns="44798" rIns="89595" bIns="44798" numCol="1" anchor="t" anchorCtr="0" compatLnSpc="1">
              <a:prstTxWarp prst="textNoShape">
                <a:avLst/>
              </a:prstTxWarp>
            </a:bodyPr>
            <a:lstStyle/>
            <a:p>
              <a:pPr defTabSz="913834">
                <a:defRPr/>
              </a:pPr>
              <a:endParaRPr lang="en-US" sz="1800" err="1">
                <a:solidFill>
                  <a:srgbClr val="FFFFFF"/>
                </a:solidFill>
                <a:latin typeface="Segoe UI Semilight"/>
              </a:endParaRPr>
            </a:p>
          </p:txBody>
        </p:sp>
        <p:sp>
          <p:nvSpPr>
            <p:cNvPr id="30" name="Oval 29">
              <a:extLst>
                <a:ext uri="{FF2B5EF4-FFF2-40B4-BE49-F238E27FC236}">
                  <a16:creationId xmlns:a16="http://schemas.microsoft.com/office/drawing/2014/main" id="{B859535F-55B0-4F45-BB74-AA27817EEC3D}"/>
                </a:ext>
              </a:extLst>
            </p:cNvPr>
            <p:cNvSpPr/>
            <p:nvPr/>
          </p:nvSpPr>
          <p:spPr bwMode="auto">
            <a:xfrm>
              <a:off x="10393607" y="5344169"/>
              <a:ext cx="953761" cy="953761"/>
            </a:xfrm>
            <a:prstGeom prst="ellipse">
              <a:avLst/>
            </a:prstGeom>
            <a:solidFill>
              <a:schemeClr val="bg1"/>
            </a:solidFill>
            <a:ln w="28575">
              <a:solidFill>
                <a:schemeClr val="bg1">
                  <a:lumMod val="85000"/>
                </a:schemeClr>
              </a:solidFill>
            </a:ln>
            <a:effectLst>
              <a:outerShdw blurRad="190500" dist="38100" dir="2700000" algn="tl" rotWithShape="0">
                <a:prstClr val="black">
                  <a:alpha val="25000"/>
                </a:prstClr>
              </a:outerShdw>
            </a:effectLst>
            <a:extLst/>
          </p:spPr>
          <p:txBody>
            <a:bodyPr vert="horz" wrap="square" lIns="89595" tIns="44798" rIns="89595" bIns="44798" numCol="1" anchor="t" anchorCtr="0" compatLnSpc="1">
              <a:prstTxWarp prst="textNoShape">
                <a:avLst/>
              </a:prstTxWarp>
            </a:bodyPr>
            <a:lstStyle/>
            <a:p>
              <a:pPr defTabSz="913834">
                <a:defRPr/>
              </a:pPr>
              <a:endParaRPr lang="en-US" sz="1800" err="1">
                <a:solidFill>
                  <a:srgbClr val="FFFFFF"/>
                </a:solidFill>
                <a:latin typeface="Segoe UI Semilight"/>
              </a:endParaRPr>
            </a:p>
          </p:txBody>
        </p:sp>
        <p:sp>
          <p:nvSpPr>
            <p:cNvPr id="33" name="CellPhone_E8EA" title="Icon of a cellphone">
              <a:extLst>
                <a:ext uri="{FF2B5EF4-FFF2-40B4-BE49-F238E27FC236}">
                  <a16:creationId xmlns:a16="http://schemas.microsoft.com/office/drawing/2014/main" id="{F1C5AA06-3725-4A50-8404-2FCDDC9E7530}"/>
                </a:ext>
              </a:extLst>
            </p:cNvPr>
            <p:cNvSpPr>
              <a:spLocks noChangeAspect="1" noEditPoints="1"/>
            </p:cNvSpPr>
            <p:nvPr/>
          </p:nvSpPr>
          <p:spPr bwMode="auto">
            <a:xfrm>
              <a:off x="7038180" y="5607769"/>
              <a:ext cx="238647" cy="397680"/>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90" tIns="45696" rIns="91390" bIns="45696" numCol="1" anchor="t" anchorCtr="0" compatLnSpc="1">
              <a:prstTxWarp prst="textNoShape">
                <a:avLst/>
              </a:prstTxWarp>
            </a:bodyPr>
            <a:lstStyle/>
            <a:p>
              <a:pPr algn="ctr" defTabSz="913861" fontAlgn="base">
                <a:defRPr/>
              </a:pPr>
              <a:endParaRPr lang="en-US" sz="900">
                <a:gradFill>
                  <a:gsLst>
                    <a:gs pos="0">
                      <a:srgbClr val="505050"/>
                    </a:gs>
                    <a:gs pos="100000">
                      <a:srgbClr val="505050"/>
                    </a:gs>
                  </a:gsLst>
                </a:gradFill>
                <a:latin typeface="Segoe UI"/>
              </a:endParaRPr>
            </a:p>
          </p:txBody>
        </p:sp>
        <p:sp>
          <p:nvSpPr>
            <p:cNvPr id="38" name="Laptop_E770" title="Icon of a laptop">
              <a:extLst>
                <a:ext uri="{FF2B5EF4-FFF2-40B4-BE49-F238E27FC236}">
                  <a16:creationId xmlns:a16="http://schemas.microsoft.com/office/drawing/2014/main" id="{4BB95827-FBD7-4187-8D05-CE0EF745F3D5}"/>
                </a:ext>
              </a:extLst>
            </p:cNvPr>
            <p:cNvSpPr>
              <a:spLocks noChangeAspect="1" noEditPoints="1"/>
            </p:cNvSpPr>
            <p:nvPr/>
          </p:nvSpPr>
          <p:spPr bwMode="auto">
            <a:xfrm>
              <a:off x="10621937" y="5673746"/>
              <a:ext cx="497101" cy="331702"/>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90" tIns="45696" rIns="91390" bIns="45696" numCol="1" anchor="t" anchorCtr="0" compatLnSpc="1">
              <a:prstTxWarp prst="textNoShape">
                <a:avLst/>
              </a:prstTxWarp>
            </a:bodyPr>
            <a:lstStyle/>
            <a:p>
              <a:pPr algn="ctr" defTabSz="913861" fontAlgn="base">
                <a:defRPr/>
              </a:pPr>
              <a:endParaRPr lang="en-US" sz="900">
                <a:gradFill>
                  <a:gsLst>
                    <a:gs pos="0">
                      <a:srgbClr val="505050"/>
                    </a:gs>
                    <a:gs pos="100000">
                      <a:srgbClr val="505050"/>
                    </a:gs>
                  </a:gsLst>
                </a:gradFill>
                <a:latin typeface="Segoe UI"/>
              </a:endParaRPr>
            </a:p>
          </p:txBody>
        </p:sp>
        <p:sp>
          <p:nvSpPr>
            <p:cNvPr id="41" name="Tablet_E70A" title="Icon of a tablet">
              <a:extLst>
                <a:ext uri="{FF2B5EF4-FFF2-40B4-BE49-F238E27FC236}">
                  <a16:creationId xmlns:a16="http://schemas.microsoft.com/office/drawing/2014/main" id="{467EDF9B-A477-48A4-A6B3-8F62BE20757D}"/>
                </a:ext>
              </a:extLst>
            </p:cNvPr>
            <p:cNvSpPr>
              <a:spLocks noChangeAspect="1" noEditPoints="1"/>
            </p:cNvSpPr>
            <p:nvPr/>
          </p:nvSpPr>
          <p:spPr bwMode="auto">
            <a:xfrm>
              <a:off x="8790298" y="5695991"/>
              <a:ext cx="447391" cy="328427"/>
            </a:xfrm>
            <a:custGeom>
              <a:avLst/>
              <a:gdLst>
                <a:gd name="T0" fmla="*/ 3748 w 3748"/>
                <a:gd name="T1" fmla="*/ 2562 h 2749"/>
                <a:gd name="T2" fmla="*/ 3561 w 3748"/>
                <a:gd name="T3" fmla="*/ 2749 h 2749"/>
                <a:gd name="T4" fmla="*/ 187 w 3748"/>
                <a:gd name="T5" fmla="*/ 2749 h 2749"/>
                <a:gd name="T6" fmla="*/ 0 w 3748"/>
                <a:gd name="T7" fmla="*/ 2562 h 2749"/>
                <a:gd name="T8" fmla="*/ 0 w 3748"/>
                <a:gd name="T9" fmla="*/ 187 h 2749"/>
                <a:gd name="T10" fmla="*/ 187 w 3748"/>
                <a:gd name="T11" fmla="*/ 0 h 2749"/>
                <a:gd name="T12" fmla="*/ 3561 w 3748"/>
                <a:gd name="T13" fmla="*/ 0 h 2749"/>
                <a:gd name="T14" fmla="*/ 3748 w 3748"/>
                <a:gd name="T15" fmla="*/ 187 h 2749"/>
                <a:gd name="T16" fmla="*/ 3748 w 3748"/>
                <a:gd name="T17" fmla="*/ 2562 h 2749"/>
                <a:gd name="T18" fmla="*/ 2124 w 3748"/>
                <a:gd name="T19" fmla="*/ 2249 h 2749"/>
                <a:gd name="T20" fmla="*/ 1624 w 3748"/>
                <a:gd name="T21" fmla="*/ 2249 h 2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48" h="2749">
                  <a:moveTo>
                    <a:pt x="3748" y="2562"/>
                  </a:moveTo>
                  <a:cubicBezTo>
                    <a:pt x="3748" y="2665"/>
                    <a:pt x="3665" y="2749"/>
                    <a:pt x="3561" y="2749"/>
                  </a:cubicBezTo>
                  <a:cubicBezTo>
                    <a:pt x="187" y="2749"/>
                    <a:pt x="187" y="2749"/>
                    <a:pt x="187" y="2749"/>
                  </a:cubicBezTo>
                  <a:cubicBezTo>
                    <a:pt x="83" y="2749"/>
                    <a:pt x="0" y="2665"/>
                    <a:pt x="0" y="2562"/>
                  </a:cubicBezTo>
                  <a:cubicBezTo>
                    <a:pt x="0" y="187"/>
                    <a:pt x="0" y="187"/>
                    <a:pt x="0" y="187"/>
                  </a:cubicBezTo>
                  <a:cubicBezTo>
                    <a:pt x="0" y="84"/>
                    <a:pt x="83" y="0"/>
                    <a:pt x="187" y="0"/>
                  </a:cubicBezTo>
                  <a:cubicBezTo>
                    <a:pt x="3561" y="0"/>
                    <a:pt x="3561" y="0"/>
                    <a:pt x="3561" y="0"/>
                  </a:cubicBezTo>
                  <a:cubicBezTo>
                    <a:pt x="3665" y="0"/>
                    <a:pt x="3748" y="84"/>
                    <a:pt x="3748" y="187"/>
                  </a:cubicBezTo>
                  <a:lnTo>
                    <a:pt x="3748" y="2562"/>
                  </a:lnTo>
                  <a:close/>
                  <a:moveTo>
                    <a:pt x="2124" y="2249"/>
                  </a:moveTo>
                  <a:cubicBezTo>
                    <a:pt x="1624" y="2249"/>
                    <a:pt x="1624" y="2249"/>
                    <a:pt x="1624" y="224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90" tIns="45696" rIns="91390" bIns="45696" numCol="1" anchor="t" anchorCtr="0" compatLnSpc="1">
              <a:prstTxWarp prst="textNoShape">
                <a:avLst/>
              </a:prstTxWarp>
            </a:bodyPr>
            <a:lstStyle/>
            <a:p>
              <a:pPr algn="ctr" defTabSz="913861" fontAlgn="base">
                <a:defRPr/>
              </a:pPr>
              <a:endParaRPr lang="en-US" sz="900">
                <a:gradFill>
                  <a:gsLst>
                    <a:gs pos="0">
                      <a:srgbClr val="505050"/>
                    </a:gs>
                    <a:gs pos="100000">
                      <a:srgbClr val="505050"/>
                    </a:gs>
                  </a:gsLst>
                </a:gradFill>
                <a:latin typeface="Segoe UI"/>
              </a:endParaRPr>
            </a:p>
          </p:txBody>
        </p:sp>
        <p:grpSp>
          <p:nvGrpSpPr>
            <p:cNvPr id="44" name="Group 43">
              <a:extLst>
                <a:ext uri="{FF2B5EF4-FFF2-40B4-BE49-F238E27FC236}">
                  <a16:creationId xmlns:a16="http://schemas.microsoft.com/office/drawing/2014/main" id="{012B7CB2-D462-42AB-BE76-973B4A66D23F}"/>
                </a:ext>
              </a:extLst>
            </p:cNvPr>
            <p:cNvGrpSpPr/>
            <p:nvPr/>
          </p:nvGrpSpPr>
          <p:grpSpPr>
            <a:xfrm>
              <a:off x="9099475" y="2556054"/>
              <a:ext cx="1650828" cy="1124082"/>
              <a:chOff x="8214359" y="1981199"/>
              <a:chExt cx="2522221" cy="1752601"/>
            </a:xfrm>
          </p:grpSpPr>
          <p:pic>
            <p:nvPicPr>
              <p:cNvPr id="45" name="Picture 44">
                <a:extLst>
                  <a:ext uri="{FF2B5EF4-FFF2-40B4-BE49-F238E27FC236}">
                    <a16:creationId xmlns:a16="http://schemas.microsoft.com/office/drawing/2014/main" id="{385544FC-C802-4986-BC66-CD0AE7369C7D}"/>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l="16536" t="15990" r="16166" b="19698"/>
              <a:stretch/>
            </p:blipFill>
            <p:spPr>
              <a:xfrm>
                <a:off x="8214359" y="1981199"/>
                <a:ext cx="2522221" cy="1752601"/>
              </a:xfrm>
              <a:prstGeom prst="roundRect">
                <a:avLst>
                  <a:gd name="adj" fmla="val 4928"/>
                </a:avLst>
              </a:prstGeom>
            </p:spPr>
          </p:pic>
          <p:sp>
            <p:nvSpPr>
              <p:cNvPr id="50" name="TextBox 49">
                <a:extLst>
                  <a:ext uri="{FF2B5EF4-FFF2-40B4-BE49-F238E27FC236}">
                    <a16:creationId xmlns:a16="http://schemas.microsoft.com/office/drawing/2014/main" id="{B855ABF8-896B-420B-A5BD-76D3150FE7AA}"/>
                  </a:ext>
                </a:extLst>
              </p:cNvPr>
              <p:cNvSpPr txBox="1"/>
              <p:nvPr/>
            </p:nvSpPr>
            <p:spPr>
              <a:xfrm>
                <a:off x="8441779" y="2159456"/>
                <a:ext cx="2053499" cy="1400696"/>
              </a:xfrm>
              <a:prstGeom prst="rect">
                <a:avLst/>
              </a:prstGeom>
              <a:noFill/>
            </p:spPr>
            <p:txBody>
              <a:bodyPr wrap="none" lIns="186494" tIns="149196" rIns="186494" bIns="149196" rtlCol="0" anchor="ctr">
                <a:spAutoFit/>
              </a:bodyPr>
              <a:lstStyle/>
              <a:p>
                <a:pPr algn="ctr" defTabSz="932418">
                  <a:lnSpc>
                    <a:spcPct val="90000"/>
                  </a:lnSpc>
                  <a:spcAft>
                    <a:spcPts val="612"/>
                  </a:spcAft>
                  <a:defRPr/>
                </a:pPr>
                <a:r>
                  <a:rPr lang="en-US" spc="-102" dirty="0">
                    <a:solidFill>
                      <a:srgbClr val="FFFFFF"/>
                    </a:solidFill>
                    <a:latin typeface="Segoe UI Semibold"/>
                  </a:rPr>
                  <a:t>Windows </a:t>
                </a:r>
              </a:p>
              <a:p>
                <a:pPr algn="ctr" defTabSz="932418">
                  <a:lnSpc>
                    <a:spcPct val="90000"/>
                  </a:lnSpc>
                  <a:spcAft>
                    <a:spcPts val="612"/>
                  </a:spcAft>
                  <a:defRPr/>
                </a:pPr>
                <a:r>
                  <a:rPr lang="en-US" spc="-102" dirty="0">
                    <a:solidFill>
                      <a:srgbClr val="FFFFFF"/>
                    </a:solidFill>
                    <a:latin typeface="Segoe UI Semibold"/>
                  </a:rPr>
                  <a:t>Server</a:t>
                </a:r>
              </a:p>
            </p:txBody>
          </p:sp>
        </p:grpSp>
      </p:grpSp>
    </p:spTree>
    <p:extLst>
      <p:ext uri="{BB962C8B-B14F-4D97-AF65-F5344CB8AC3E}">
        <p14:creationId xmlns:p14="http://schemas.microsoft.com/office/powerpoint/2010/main" val="309746430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9B9C5A9A-FF00-4902-8CB3-D009E8914BE8}"/>
              </a:ext>
            </a:extLst>
          </p:cNvPr>
          <p:cNvGraphicFramePr>
            <a:graphicFrameLocks noChangeAspect="1"/>
          </p:cNvGraphicFramePr>
          <p:nvPr>
            <p:custDataLst>
              <p:tags r:id="rId2"/>
            </p:custDataLst>
            <p:extLst>
              <p:ext uri="{D42A27DB-BD31-4B8C-83A1-F6EECF244321}">
                <p14:modId xmlns:p14="http://schemas.microsoft.com/office/powerpoint/2010/main" val="9660717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59396" name="think-cell Slide" r:id="rId6" imgW="425" imgH="424" progId="TCLayout.ActiveDocument.1">
                  <p:embed/>
                </p:oleObj>
              </mc:Choice>
              <mc:Fallback>
                <p:oleObj name="think-cell Slide" r:id="rId6" imgW="425" imgH="424" progId="TCLayout.ActiveDocument.1">
                  <p:embed/>
                  <p:pic>
                    <p:nvPicPr>
                      <p:cNvPr id="7" name="Object 6" hidden="1">
                        <a:extLst>
                          <a:ext uri="{FF2B5EF4-FFF2-40B4-BE49-F238E27FC236}">
                            <a16:creationId xmlns:a16="http://schemas.microsoft.com/office/drawing/2014/main" id="{9B9C5A9A-FF00-4902-8CB3-D009E8914BE8}"/>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8F9B95C0-F3CE-4D87-B260-AEAB03FD3FB5}"/>
              </a:ext>
            </a:extLst>
          </p:cNvPr>
          <p:cNvSpPr/>
          <p:nvPr>
            <p:custDataLst>
              <p:tags r:id="rId3"/>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199" dirty="0" err="1">
              <a:gradFill>
                <a:gsLst>
                  <a:gs pos="0">
                    <a:srgbClr val="FFFFFF"/>
                  </a:gs>
                  <a:gs pos="100000">
                    <a:srgbClr val="FFFFFF"/>
                  </a:gs>
                </a:gsLst>
                <a:lin ang="5400000" scaled="0"/>
              </a:gradFill>
              <a:latin typeface="Segoe UI Semibold" panose="020B0702040204020203" pitchFamily="34" charset="0"/>
              <a:cs typeface="Segoe UI" panose="020B0502040204020203" pitchFamily="34" charset="0"/>
              <a:sym typeface="Segoe UI Semibold" panose="020B0702040204020203" pitchFamily="34" charset="0"/>
            </a:endParaRPr>
          </a:p>
        </p:txBody>
      </p:sp>
      <p:pic>
        <p:nvPicPr>
          <p:cNvPr id="21" name="Picture Placeholder 4" descr="A person sitting at a table using a computer&#10;&#10;Description generated with very high confidence">
            <a:extLst>
              <a:ext uri="{FF2B5EF4-FFF2-40B4-BE49-F238E27FC236}">
                <a16:creationId xmlns:a16="http://schemas.microsoft.com/office/drawing/2014/main" id="{670F76C2-F942-49A9-B484-D8B597C9D6D7}"/>
              </a:ext>
            </a:extLst>
          </p:cNvPr>
          <p:cNvPicPr>
            <a:picLocks noChangeAspect="1"/>
          </p:cNvPicPr>
          <p:nvPr/>
        </p:nvPicPr>
        <p:blipFill rotWithShape="1">
          <a:blip r:embed="rId8">
            <a:extLst>
              <a:ext uri="{28A0092B-C50C-407E-A947-70E740481C1C}">
                <a14:useLocalDpi xmlns:a14="http://schemas.microsoft.com/office/drawing/2010/main" val="0"/>
              </a:ext>
            </a:extLst>
          </a:blip>
          <a:srcRect l="3260" t="29490" b="24043"/>
          <a:stretch/>
        </p:blipFill>
        <p:spPr>
          <a:xfrm>
            <a:off x="-1" y="0"/>
            <a:ext cx="12434711" cy="6994525"/>
          </a:xfrm>
          <a:prstGeom prst="rect">
            <a:avLst/>
          </a:prstGeom>
        </p:spPr>
      </p:pic>
      <p:sp>
        <p:nvSpPr>
          <p:cNvPr id="15" name="Freeform: Shape 14">
            <a:extLst>
              <a:ext uri="{FF2B5EF4-FFF2-40B4-BE49-F238E27FC236}">
                <a16:creationId xmlns:a16="http://schemas.microsoft.com/office/drawing/2014/main" id="{1C04AECF-740B-43EF-B463-3CC7D9FAFA7A}"/>
              </a:ext>
            </a:extLst>
          </p:cNvPr>
          <p:cNvSpPr/>
          <p:nvPr/>
        </p:nvSpPr>
        <p:spPr bwMode="auto">
          <a:xfrm>
            <a:off x="1" y="-1"/>
            <a:ext cx="9464039" cy="6994525"/>
          </a:xfrm>
          <a:custGeom>
            <a:avLst/>
            <a:gdLst>
              <a:gd name="connsiteX0" fmla="*/ 0 w 9464039"/>
              <a:gd name="connsiteY0" fmla="*/ 0 h 6994525"/>
              <a:gd name="connsiteX1" fmla="*/ 9464039 w 9464039"/>
              <a:gd name="connsiteY1" fmla="*/ 0 h 6994525"/>
              <a:gd name="connsiteX2" fmla="*/ 7684912 w 9464039"/>
              <a:gd name="connsiteY2" fmla="*/ 6994525 h 6994525"/>
              <a:gd name="connsiteX3" fmla="*/ 0 w 9464039"/>
              <a:gd name="connsiteY3" fmla="*/ 6994525 h 6994525"/>
            </a:gdLst>
            <a:ahLst/>
            <a:cxnLst>
              <a:cxn ang="0">
                <a:pos x="connsiteX0" y="connsiteY0"/>
              </a:cxn>
              <a:cxn ang="0">
                <a:pos x="connsiteX1" y="connsiteY1"/>
              </a:cxn>
              <a:cxn ang="0">
                <a:pos x="connsiteX2" y="connsiteY2"/>
              </a:cxn>
              <a:cxn ang="0">
                <a:pos x="connsiteX3" y="connsiteY3"/>
              </a:cxn>
            </a:cxnLst>
            <a:rect l="l" t="t" r="r" b="b"/>
            <a:pathLst>
              <a:path w="9464039" h="6994525">
                <a:moveTo>
                  <a:pt x="0" y="0"/>
                </a:moveTo>
                <a:lnTo>
                  <a:pt x="9464039" y="0"/>
                </a:lnTo>
                <a:lnTo>
                  <a:pt x="7684912" y="6994525"/>
                </a:lnTo>
                <a:lnTo>
                  <a:pt x="0" y="6994525"/>
                </a:lnTo>
                <a:close/>
              </a:path>
            </a:pathLst>
          </a:custGeom>
          <a:solidFill>
            <a:schemeClr val="bg1">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8" name="Freeform: Shape 17">
            <a:extLst>
              <a:ext uri="{FF2B5EF4-FFF2-40B4-BE49-F238E27FC236}">
                <a16:creationId xmlns:a16="http://schemas.microsoft.com/office/drawing/2014/main" id="{71A290DF-5747-46D0-B2FB-3AC9F25A4FFE}"/>
              </a:ext>
            </a:extLst>
          </p:cNvPr>
          <p:cNvSpPr/>
          <p:nvPr/>
        </p:nvSpPr>
        <p:spPr bwMode="auto">
          <a:xfrm>
            <a:off x="1" y="-1"/>
            <a:ext cx="8366759" cy="6994525"/>
          </a:xfrm>
          <a:custGeom>
            <a:avLst/>
            <a:gdLst>
              <a:gd name="connsiteX0" fmla="*/ 0 w 8366759"/>
              <a:gd name="connsiteY0" fmla="*/ 0 h 6994525"/>
              <a:gd name="connsiteX1" fmla="*/ 8366759 w 8366759"/>
              <a:gd name="connsiteY1" fmla="*/ 0 h 6994525"/>
              <a:gd name="connsiteX2" fmla="*/ 6587632 w 8366759"/>
              <a:gd name="connsiteY2" fmla="*/ 6994525 h 6994525"/>
              <a:gd name="connsiteX3" fmla="*/ 0 w 8366759"/>
              <a:gd name="connsiteY3" fmla="*/ 6994525 h 6994525"/>
            </a:gdLst>
            <a:ahLst/>
            <a:cxnLst>
              <a:cxn ang="0">
                <a:pos x="connsiteX0" y="connsiteY0"/>
              </a:cxn>
              <a:cxn ang="0">
                <a:pos x="connsiteX1" y="connsiteY1"/>
              </a:cxn>
              <a:cxn ang="0">
                <a:pos x="connsiteX2" y="connsiteY2"/>
              </a:cxn>
              <a:cxn ang="0">
                <a:pos x="connsiteX3" y="connsiteY3"/>
              </a:cxn>
            </a:cxnLst>
            <a:rect l="l" t="t" r="r" b="b"/>
            <a:pathLst>
              <a:path w="8366759" h="6994525">
                <a:moveTo>
                  <a:pt x="0" y="0"/>
                </a:moveTo>
                <a:lnTo>
                  <a:pt x="8366759" y="0"/>
                </a:lnTo>
                <a:lnTo>
                  <a:pt x="6587632" y="6994525"/>
                </a:lnTo>
                <a:lnTo>
                  <a:pt x="0" y="6994525"/>
                </a:lnTo>
                <a:close/>
              </a:path>
            </a:pathLst>
          </a:custGeom>
          <a:solidFill>
            <a:schemeClr val="bg1">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9" name="Freeform: Shape 18">
            <a:extLst>
              <a:ext uri="{FF2B5EF4-FFF2-40B4-BE49-F238E27FC236}">
                <a16:creationId xmlns:a16="http://schemas.microsoft.com/office/drawing/2014/main" id="{5B5A643F-340B-4093-BDC4-1FA49CEB877C}"/>
              </a:ext>
            </a:extLst>
          </p:cNvPr>
          <p:cNvSpPr/>
          <p:nvPr/>
        </p:nvSpPr>
        <p:spPr bwMode="auto">
          <a:xfrm>
            <a:off x="1" y="-1"/>
            <a:ext cx="7269479" cy="6994525"/>
          </a:xfrm>
          <a:custGeom>
            <a:avLst/>
            <a:gdLst>
              <a:gd name="connsiteX0" fmla="*/ 0 w 7269479"/>
              <a:gd name="connsiteY0" fmla="*/ 0 h 6994525"/>
              <a:gd name="connsiteX1" fmla="*/ 7269479 w 7269479"/>
              <a:gd name="connsiteY1" fmla="*/ 0 h 6994525"/>
              <a:gd name="connsiteX2" fmla="*/ 5490352 w 7269479"/>
              <a:gd name="connsiteY2" fmla="*/ 6994525 h 6994525"/>
              <a:gd name="connsiteX3" fmla="*/ 0 w 7269479"/>
              <a:gd name="connsiteY3" fmla="*/ 6994525 h 6994525"/>
            </a:gdLst>
            <a:ahLst/>
            <a:cxnLst>
              <a:cxn ang="0">
                <a:pos x="connsiteX0" y="connsiteY0"/>
              </a:cxn>
              <a:cxn ang="0">
                <a:pos x="connsiteX1" y="connsiteY1"/>
              </a:cxn>
              <a:cxn ang="0">
                <a:pos x="connsiteX2" y="connsiteY2"/>
              </a:cxn>
              <a:cxn ang="0">
                <a:pos x="connsiteX3" y="connsiteY3"/>
              </a:cxn>
            </a:cxnLst>
            <a:rect l="l" t="t" r="r" b="b"/>
            <a:pathLst>
              <a:path w="7269479" h="6994525">
                <a:moveTo>
                  <a:pt x="0" y="0"/>
                </a:moveTo>
                <a:lnTo>
                  <a:pt x="7269479" y="0"/>
                </a:lnTo>
                <a:lnTo>
                  <a:pt x="5490352" y="6994525"/>
                </a:lnTo>
                <a:lnTo>
                  <a:pt x="0" y="6994525"/>
                </a:lnTo>
                <a:close/>
              </a:path>
            </a:pathLst>
          </a:custGeom>
          <a:solidFill>
            <a:schemeClr val="bg1">
              <a:alpha val="85000"/>
            </a:schemeClr>
          </a:solidFill>
          <a:ln>
            <a:noFill/>
            <a:headEnd type="none" w="med" len="med"/>
            <a:tailEnd type="none" w="med" len="med"/>
          </a:ln>
          <a:effectLst>
            <a:outerShdw blurRad="50800" dist="38100" dir="2700000" algn="tl"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4" name="Title 3">
            <a:extLst>
              <a:ext uri="{FF2B5EF4-FFF2-40B4-BE49-F238E27FC236}">
                <a16:creationId xmlns:a16="http://schemas.microsoft.com/office/drawing/2014/main" id="{3CEB5B1A-9E67-4679-A74D-4D939B6BA8D6}"/>
              </a:ext>
            </a:extLst>
          </p:cNvPr>
          <p:cNvSpPr>
            <a:spLocks noGrp="1"/>
          </p:cNvSpPr>
          <p:nvPr>
            <p:ph type="title"/>
          </p:nvPr>
        </p:nvSpPr>
        <p:spPr>
          <a:xfrm>
            <a:off x="434975" y="449264"/>
            <a:ext cx="6384925" cy="773112"/>
          </a:xfrm>
        </p:spPr>
        <p:txBody>
          <a:bodyPr/>
          <a:lstStyle/>
          <a:p>
            <a:r>
              <a:rPr lang="en-US" dirty="0"/>
              <a:t>Windows Virtual Desktop Benefits</a:t>
            </a:r>
          </a:p>
        </p:txBody>
      </p:sp>
      <p:sp>
        <p:nvSpPr>
          <p:cNvPr id="22" name="Text Placeholder 3">
            <a:extLst>
              <a:ext uri="{FF2B5EF4-FFF2-40B4-BE49-F238E27FC236}">
                <a16:creationId xmlns:a16="http://schemas.microsoft.com/office/drawing/2014/main" id="{30B576E0-19E9-4BC4-A059-85097CC00650}"/>
              </a:ext>
            </a:extLst>
          </p:cNvPr>
          <p:cNvSpPr txBox="1">
            <a:spLocks/>
          </p:cNvSpPr>
          <p:nvPr/>
        </p:nvSpPr>
        <p:spPr>
          <a:xfrm>
            <a:off x="434976" y="1220199"/>
            <a:ext cx="5407885" cy="4891315"/>
          </a:xfrm>
          <a:prstGeom prst="rect">
            <a:avLst/>
          </a:prstGeom>
        </p:spPr>
        <p:txBody>
          <a:bodyPr anchor="ctr"/>
          <a:lstStyle>
            <a:lvl1pPr marL="0"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2600" kern="1200" spc="0" baseline="0">
                <a:solidFill>
                  <a:srgbClr val="000000"/>
                </a:solidFill>
                <a:latin typeface="+mn-lt"/>
                <a:ea typeface="+mn-ea"/>
                <a:cs typeface="+mn-cs"/>
              </a:defRPr>
            </a:lvl1pPr>
            <a:lvl2pPr marL="228557"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2000" kern="1200" spc="0" baseline="0">
                <a:solidFill>
                  <a:srgbClr val="000000"/>
                </a:solidFill>
                <a:latin typeface="+mn-lt"/>
                <a:ea typeface="+mn-ea"/>
                <a:cs typeface="+mn-cs"/>
              </a:defRPr>
            </a:lvl2pPr>
            <a:lvl3pPr marL="457112"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1599" kern="1200" spc="0" baseline="0">
                <a:solidFill>
                  <a:srgbClr val="000000"/>
                </a:solidFill>
                <a:latin typeface="+mn-lt"/>
                <a:ea typeface="+mn-ea"/>
                <a:cs typeface="+mn-cs"/>
              </a:defRPr>
            </a:lvl3pPr>
            <a:lvl4pPr marL="685669"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1599" kern="1200" spc="0" baseline="0">
                <a:solidFill>
                  <a:srgbClr val="000000"/>
                </a:solidFill>
                <a:latin typeface="+mn-lt"/>
                <a:ea typeface="+mn-ea"/>
                <a:cs typeface="+mn-cs"/>
              </a:defRPr>
            </a:lvl4pPr>
            <a:lvl5pPr marL="914224"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1599" kern="1200" spc="0" baseline="0">
                <a:solidFill>
                  <a:srgbClr val="000000"/>
                </a:soli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spcBef>
                <a:spcPts val="2400"/>
              </a:spcBef>
            </a:pPr>
            <a:r>
              <a:rPr lang="en-US" sz="2000" spc="-10" dirty="0">
                <a:solidFill>
                  <a:schemeClr val="tx1"/>
                </a:solidFill>
              </a:rPr>
              <a:t>Enables a multi-session Windows 10 experience, optimized for Office 365 </a:t>
            </a:r>
            <a:r>
              <a:rPr lang="en-US" sz="2000" spc="-10" dirty="0" err="1">
                <a:solidFill>
                  <a:schemeClr val="tx1"/>
                </a:solidFill>
              </a:rPr>
              <a:t>ProPlus</a:t>
            </a:r>
            <a:endParaRPr lang="en-US" sz="2000" spc="-10" dirty="0">
              <a:solidFill>
                <a:schemeClr val="tx1"/>
              </a:solidFill>
            </a:endParaRPr>
          </a:p>
          <a:p>
            <a:pPr>
              <a:lnSpc>
                <a:spcPct val="100000"/>
              </a:lnSpc>
              <a:spcBef>
                <a:spcPts val="2400"/>
              </a:spcBef>
            </a:pPr>
            <a:r>
              <a:rPr lang="en-US" sz="2000" spc="-10" dirty="0">
                <a:solidFill>
                  <a:schemeClr val="tx1"/>
                </a:solidFill>
              </a:rPr>
              <a:t>Supports Windows Server (2012R2 +)</a:t>
            </a:r>
          </a:p>
          <a:p>
            <a:pPr>
              <a:lnSpc>
                <a:spcPct val="100000"/>
              </a:lnSpc>
              <a:spcBef>
                <a:spcPts val="2400"/>
              </a:spcBef>
            </a:pPr>
            <a:r>
              <a:rPr lang="en-US" sz="2000" spc="-10" dirty="0">
                <a:solidFill>
                  <a:schemeClr val="tx1"/>
                </a:solidFill>
              </a:rPr>
              <a:t>Most flexible service allowing you to virtualize both desktops and apps</a:t>
            </a:r>
          </a:p>
          <a:p>
            <a:pPr>
              <a:lnSpc>
                <a:spcPct val="100000"/>
              </a:lnSpc>
              <a:spcBef>
                <a:spcPts val="2400"/>
              </a:spcBef>
            </a:pPr>
            <a:r>
              <a:rPr lang="en-US" sz="2000" spc="-10" dirty="0">
                <a:solidFill>
                  <a:schemeClr val="tx1"/>
                </a:solidFill>
              </a:rPr>
              <a:t>Windows 7 virtual desktop with free Extended</a:t>
            </a:r>
            <a:br>
              <a:rPr lang="ar-SA" sz="2000" spc="-10" dirty="0">
                <a:solidFill>
                  <a:schemeClr val="tx1"/>
                </a:solidFill>
              </a:rPr>
            </a:br>
            <a:r>
              <a:rPr lang="en-US" sz="2000" spc="-10" dirty="0">
                <a:solidFill>
                  <a:schemeClr val="tx1"/>
                </a:solidFill>
              </a:rPr>
              <a:t>Security Updates</a:t>
            </a:r>
          </a:p>
          <a:p>
            <a:pPr>
              <a:lnSpc>
                <a:spcPct val="100000"/>
              </a:lnSpc>
              <a:spcBef>
                <a:spcPts val="2400"/>
              </a:spcBef>
            </a:pPr>
            <a:r>
              <a:rPr lang="en-US" sz="2000" spc="-10" dirty="0">
                <a:solidFill>
                  <a:schemeClr val="tx1"/>
                </a:solidFill>
              </a:rPr>
              <a:t>Integrated with the security and management</a:t>
            </a:r>
            <a:br>
              <a:rPr lang="en-US" sz="2000" spc="-10" dirty="0">
                <a:solidFill>
                  <a:schemeClr val="tx1"/>
                </a:solidFill>
              </a:rPr>
            </a:br>
            <a:r>
              <a:rPr lang="en-US" sz="2000" spc="-10" dirty="0">
                <a:solidFill>
                  <a:schemeClr val="tx1"/>
                </a:solidFill>
              </a:rPr>
              <a:t>of Microsoft 365</a:t>
            </a:r>
          </a:p>
        </p:txBody>
      </p:sp>
    </p:spTree>
    <p:extLst>
      <p:ext uri="{BB962C8B-B14F-4D97-AF65-F5344CB8AC3E}">
        <p14:creationId xmlns:p14="http://schemas.microsoft.com/office/powerpoint/2010/main" val="1666444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Object 11" hidden="1">
            <a:extLst>
              <a:ext uri="{FF2B5EF4-FFF2-40B4-BE49-F238E27FC236}">
                <a16:creationId xmlns:a16="http://schemas.microsoft.com/office/drawing/2014/main" id="{5B19E3C6-A7A7-48FF-98C8-8095F0FD6D9A}"/>
              </a:ext>
            </a:extLst>
          </p:cNvPr>
          <p:cNvGraphicFramePr>
            <a:graphicFrameLocks noChangeAspect="1"/>
          </p:cNvGraphicFramePr>
          <p:nvPr>
            <p:custDataLst>
              <p:tags r:id="rId2"/>
            </p:custDataLst>
            <p:extLst>
              <p:ext uri="{D42A27DB-BD31-4B8C-83A1-F6EECF244321}">
                <p14:modId xmlns:p14="http://schemas.microsoft.com/office/powerpoint/2010/main" val="79470175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1444" name="think-cell Slide" r:id="rId6" imgW="425" imgH="424" progId="TCLayout.ActiveDocument.1">
                  <p:embed/>
                </p:oleObj>
              </mc:Choice>
              <mc:Fallback>
                <p:oleObj name="think-cell Slide" r:id="rId6" imgW="425" imgH="424" progId="TCLayout.ActiveDocument.1">
                  <p:embed/>
                  <p:pic>
                    <p:nvPicPr>
                      <p:cNvPr id="12" name="Object 11" hidden="1">
                        <a:extLst>
                          <a:ext uri="{FF2B5EF4-FFF2-40B4-BE49-F238E27FC236}">
                            <a16:creationId xmlns:a16="http://schemas.microsoft.com/office/drawing/2014/main" id="{5B19E3C6-A7A7-48FF-98C8-8095F0FD6D9A}"/>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16831D60-0722-457E-A281-A522FE373652}"/>
              </a:ext>
            </a:extLst>
          </p:cNvPr>
          <p:cNvSpPr/>
          <p:nvPr>
            <p:custDataLst>
              <p:tags r:id="rId3"/>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199" dirty="0" err="1">
              <a:gradFill>
                <a:gsLst>
                  <a:gs pos="0">
                    <a:srgbClr val="FFFFFF"/>
                  </a:gs>
                  <a:gs pos="100000">
                    <a:srgbClr val="FFFFFF"/>
                  </a:gs>
                </a:gsLst>
                <a:lin ang="5400000" scaled="0"/>
              </a:gradFill>
              <a:latin typeface="Segoe UI Semibold" panose="020B0702040204020203" pitchFamily="34" charset="0"/>
              <a:cs typeface="Segoe UI" panose="020B0502040204020203" pitchFamily="34" charset="0"/>
              <a:sym typeface="Segoe UI Semibold" panose="020B0702040204020203" pitchFamily="34" charset="0"/>
            </a:endParaRPr>
          </a:p>
        </p:txBody>
      </p:sp>
      <p:pic>
        <p:nvPicPr>
          <p:cNvPr id="24" name="Picture Placeholder 6" descr="A desktop computer sitting on a table&#10;&#10;Description generated with very high confidence">
            <a:extLst>
              <a:ext uri="{FF2B5EF4-FFF2-40B4-BE49-F238E27FC236}">
                <a16:creationId xmlns:a16="http://schemas.microsoft.com/office/drawing/2014/main" id="{4D4C7ADA-5D58-47A9-9296-B2D21D1896F0}"/>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t="9656" b="5928"/>
          <a:stretch/>
        </p:blipFill>
        <p:spPr>
          <a:xfrm>
            <a:off x="0" y="0"/>
            <a:ext cx="12436474" cy="6994525"/>
          </a:xfrm>
          <a:prstGeom prst="rect">
            <a:avLst/>
          </a:prstGeom>
        </p:spPr>
      </p:pic>
      <p:sp>
        <p:nvSpPr>
          <p:cNvPr id="3" name="Title 2">
            <a:extLst>
              <a:ext uri="{FF2B5EF4-FFF2-40B4-BE49-F238E27FC236}">
                <a16:creationId xmlns:a16="http://schemas.microsoft.com/office/drawing/2014/main" id="{524544A3-374B-49B5-965E-28B9E6C41B3B}"/>
              </a:ext>
            </a:extLst>
          </p:cNvPr>
          <p:cNvSpPr>
            <a:spLocks noGrp="1"/>
          </p:cNvSpPr>
          <p:nvPr>
            <p:ph type="title"/>
          </p:nvPr>
        </p:nvSpPr>
        <p:spPr/>
        <p:txBody>
          <a:bodyPr/>
          <a:lstStyle/>
          <a:p>
            <a:r>
              <a:rPr lang="en-US" dirty="0"/>
              <a:t>Supported OS</a:t>
            </a:r>
            <a:endParaRPr lang="en-IN" dirty="0"/>
          </a:p>
        </p:txBody>
      </p:sp>
      <p:sp>
        <p:nvSpPr>
          <p:cNvPr id="16" name="Freeform: Shape 15">
            <a:extLst>
              <a:ext uri="{FF2B5EF4-FFF2-40B4-BE49-F238E27FC236}">
                <a16:creationId xmlns:a16="http://schemas.microsoft.com/office/drawing/2014/main" id="{13043EA5-13C3-47CF-9505-1A953747D445}"/>
              </a:ext>
            </a:extLst>
          </p:cNvPr>
          <p:cNvSpPr/>
          <p:nvPr/>
        </p:nvSpPr>
        <p:spPr bwMode="auto">
          <a:xfrm>
            <a:off x="1" y="-1"/>
            <a:ext cx="9464039" cy="6994525"/>
          </a:xfrm>
          <a:custGeom>
            <a:avLst/>
            <a:gdLst>
              <a:gd name="connsiteX0" fmla="*/ 0 w 9464039"/>
              <a:gd name="connsiteY0" fmla="*/ 0 h 6994525"/>
              <a:gd name="connsiteX1" fmla="*/ 9464039 w 9464039"/>
              <a:gd name="connsiteY1" fmla="*/ 0 h 6994525"/>
              <a:gd name="connsiteX2" fmla="*/ 7684912 w 9464039"/>
              <a:gd name="connsiteY2" fmla="*/ 6994525 h 6994525"/>
              <a:gd name="connsiteX3" fmla="*/ 0 w 9464039"/>
              <a:gd name="connsiteY3" fmla="*/ 6994525 h 6994525"/>
            </a:gdLst>
            <a:ahLst/>
            <a:cxnLst>
              <a:cxn ang="0">
                <a:pos x="connsiteX0" y="connsiteY0"/>
              </a:cxn>
              <a:cxn ang="0">
                <a:pos x="connsiteX1" y="connsiteY1"/>
              </a:cxn>
              <a:cxn ang="0">
                <a:pos x="connsiteX2" y="connsiteY2"/>
              </a:cxn>
              <a:cxn ang="0">
                <a:pos x="connsiteX3" y="connsiteY3"/>
              </a:cxn>
            </a:cxnLst>
            <a:rect l="l" t="t" r="r" b="b"/>
            <a:pathLst>
              <a:path w="9464039" h="6994525">
                <a:moveTo>
                  <a:pt x="0" y="0"/>
                </a:moveTo>
                <a:lnTo>
                  <a:pt x="9464039" y="0"/>
                </a:lnTo>
                <a:lnTo>
                  <a:pt x="7684912" y="6994525"/>
                </a:lnTo>
                <a:lnTo>
                  <a:pt x="0" y="6994525"/>
                </a:lnTo>
                <a:close/>
              </a:path>
            </a:pathLst>
          </a:custGeom>
          <a:solidFill>
            <a:schemeClr val="bg1">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7" name="Freeform: Shape 16">
            <a:extLst>
              <a:ext uri="{FF2B5EF4-FFF2-40B4-BE49-F238E27FC236}">
                <a16:creationId xmlns:a16="http://schemas.microsoft.com/office/drawing/2014/main" id="{C599A221-5706-4C6F-8482-391D78380643}"/>
              </a:ext>
            </a:extLst>
          </p:cNvPr>
          <p:cNvSpPr/>
          <p:nvPr/>
        </p:nvSpPr>
        <p:spPr bwMode="auto">
          <a:xfrm>
            <a:off x="1" y="-1"/>
            <a:ext cx="8366759" cy="6994525"/>
          </a:xfrm>
          <a:custGeom>
            <a:avLst/>
            <a:gdLst>
              <a:gd name="connsiteX0" fmla="*/ 0 w 8366759"/>
              <a:gd name="connsiteY0" fmla="*/ 0 h 6994525"/>
              <a:gd name="connsiteX1" fmla="*/ 8366759 w 8366759"/>
              <a:gd name="connsiteY1" fmla="*/ 0 h 6994525"/>
              <a:gd name="connsiteX2" fmla="*/ 6587632 w 8366759"/>
              <a:gd name="connsiteY2" fmla="*/ 6994525 h 6994525"/>
              <a:gd name="connsiteX3" fmla="*/ 0 w 8366759"/>
              <a:gd name="connsiteY3" fmla="*/ 6994525 h 6994525"/>
            </a:gdLst>
            <a:ahLst/>
            <a:cxnLst>
              <a:cxn ang="0">
                <a:pos x="connsiteX0" y="connsiteY0"/>
              </a:cxn>
              <a:cxn ang="0">
                <a:pos x="connsiteX1" y="connsiteY1"/>
              </a:cxn>
              <a:cxn ang="0">
                <a:pos x="connsiteX2" y="connsiteY2"/>
              </a:cxn>
              <a:cxn ang="0">
                <a:pos x="connsiteX3" y="connsiteY3"/>
              </a:cxn>
            </a:cxnLst>
            <a:rect l="l" t="t" r="r" b="b"/>
            <a:pathLst>
              <a:path w="8366759" h="6994525">
                <a:moveTo>
                  <a:pt x="0" y="0"/>
                </a:moveTo>
                <a:lnTo>
                  <a:pt x="8366759" y="0"/>
                </a:lnTo>
                <a:lnTo>
                  <a:pt x="6587632" y="6994525"/>
                </a:lnTo>
                <a:lnTo>
                  <a:pt x="0" y="6994525"/>
                </a:lnTo>
                <a:close/>
              </a:path>
            </a:pathLst>
          </a:custGeom>
          <a:solidFill>
            <a:schemeClr val="bg1">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8" name="Freeform: Shape 17">
            <a:extLst>
              <a:ext uri="{FF2B5EF4-FFF2-40B4-BE49-F238E27FC236}">
                <a16:creationId xmlns:a16="http://schemas.microsoft.com/office/drawing/2014/main" id="{FB1E2C44-B206-49FE-BB87-9FC35C94BAAF}"/>
              </a:ext>
            </a:extLst>
          </p:cNvPr>
          <p:cNvSpPr/>
          <p:nvPr/>
        </p:nvSpPr>
        <p:spPr bwMode="auto">
          <a:xfrm>
            <a:off x="1" y="-1"/>
            <a:ext cx="7269479" cy="6994525"/>
          </a:xfrm>
          <a:custGeom>
            <a:avLst/>
            <a:gdLst>
              <a:gd name="connsiteX0" fmla="*/ 0 w 7269479"/>
              <a:gd name="connsiteY0" fmla="*/ 0 h 6994525"/>
              <a:gd name="connsiteX1" fmla="*/ 7269479 w 7269479"/>
              <a:gd name="connsiteY1" fmla="*/ 0 h 6994525"/>
              <a:gd name="connsiteX2" fmla="*/ 5490352 w 7269479"/>
              <a:gd name="connsiteY2" fmla="*/ 6994525 h 6994525"/>
              <a:gd name="connsiteX3" fmla="*/ 0 w 7269479"/>
              <a:gd name="connsiteY3" fmla="*/ 6994525 h 6994525"/>
            </a:gdLst>
            <a:ahLst/>
            <a:cxnLst>
              <a:cxn ang="0">
                <a:pos x="connsiteX0" y="connsiteY0"/>
              </a:cxn>
              <a:cxn ang="0">
                <a:pos x="connsiteX1" y="connsiteY1"/>
              </a:cxn>
              <a:cxn ang="0">
                <a:pos x="connsiteX2" y="connsiteY2"/>
              </a:cxn>
              <a:cxn ang="0">
                <a:pos x="connsiteX3" y="connsiteY3"/>
              </a:cxn>
            </a:cxnLst>
            <a:rect l="l" t="t" r="r" b="b"/>
            <a:pathLst>
              <a:path w="7269479" h="6994525">
                <a:moveTo>
                  <a:pt x="0" y="0"/>
                </a:moveTo>
                <a:lnTo>
                  <a:pt x="7269479" y="0"/>
                </a:lnTo>
                <a:lnTo>
                  <a:pt x="5490352" y="6994525"/>
                </a:lnTo>
                <a:lnTo>
                  <a:pt x="0" y="6994525"/>
                </a:lnTo>
                <a:close/>
              </a:path>
            </a:pathLst>
          </a:custGeom>
          <a:solidFill>
            <a:schemeClr val="bg1">
              <a:alpha val="85000"/>
            </a:schemeClr>
          </a:solidFill>
          <a:ln>
            <a:noFill/>
            <a:headEnd type="none" w="med" len="med"/>
            <a:tailEnd type="none" w="med" len="med"/>
          </a:ln>
          <a:effectLst>
            <a:outerShdw blurRad="50800" dist="38100" dir="2700000" algn="tl"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9" name="Title 3">
            <a:extLst>
              <a:ext uri="{FF2B5EF4-FFF2-40B4-BE49-F238E27FC236}">
                <a16:creationId xmlns:a16="http://schemas.microsoft.com/office/drawing/2014/main" id="{A175A848-DB02-4E7A-BB3F-E4F82AD2BAD4}"/>
              </a:ext>
            </a:extLst>
          </p:cNvPr>
          <p:cNvSpPr txBox="1">
            <a:spLocks/>
          </p:cNvSpPr>
          <p:nvPr/>
        </p:nvSpPr>
        <p:spPr>
          <a:xfrm>
            <a:off x="434975" y="449264"/>
            <a:ext cx="6384925" cy="773112"/>
          </a:xfrm>
          <a:prstGeom prst="rect">
            <a:avLst/>
          </a:prstGeom>
        </p:spPr>
        <p:txBody>
          <a:bodyPr vert="horz" wrap="square" lIns="0" tIns="164592" rIns="0" bIns="0" rtlCol="0" anchor="t">
            <a:noAutofit/>
          </a:bodyPr>
          <a:lstStyle>
            <a:lvl1pPr algn="l" defTabSz="932563" rtl="0" eaLnBrk="1" latinLnBrk="0" hangingPunct="1">
              <a:lnSpc>
                <a:spcPct val="90000"/>
              </a:lnSpc>
              <a:spcBef>
                <a:spcPct val="0"/>
              </a:spcBef>
              <a:buNone/>
              <a:defRPr lang="en-US" sz="3199" b="0" kern="1200" cap="none" spc="-150" baseline="0">
                <a:ln w="3175">
                  <a:noFill/>
                </a:ln>
                <a:solidFill>
                  <a:srgbClr val="000000"/>
                </a:solidFill>
                <a:effectLst/>
                <a:latin typeface="+mj-lt"/>
                <a:ea typeface="+mn-ea"/>
                <a:cs typeface="Segoe UI" pitchFamily="34" charset="0"/>
              </a:defRPr>
            </a:lvl1pPr>
          </a:lstStyle>
          <a:p>
            <a:r>
              <a:rPr lang="en-US" dirty="0"/>
              <a:t>Supported OS</a:t>
            </a:r>
          </a:p>
        </p:txBody>
      </p:sp>
      <p:sp>
        <p:nvSpPr>
          <p:cNvPr id="20" name="Text Placeholder 3">
            <a:extLst>
              <a:ext uri="{FF2B5EF4-FFF2-40B4-BE49-F238E27FC236}">
                <a16:creationId xmlns:a16="http://schemas.microsoft.com/office/drawing/2014/main" id="{A11A7783-4DA3-4627-9F0C-AB79F678E3C1}"/>
              </a:ext>
            </a:extLst>
          </p:cNvPr>
          <p:cNvSpPr txBox="1">
            <a:spLocks/>
          </p:cNvSpPr>
          <p:nvPr/>
        </p:nvSpPr>
        <p:spPr>
          <a:xfrm>
            <a:off x="434976" y="1654629"/>
            <a:ext cx="5783262" cy="3399972"/>
          </a:xfrm>
          <a:prstGeom prst="rect">
            <a:avLst/>
          </a:prstGeom>
        </p:spPr>
        <p:txBody>
          <a:bodyPr lIns="0" tIns="0" rIns="0" bIns="0" anchor="t"/>
          <a:lstStyle>
            <a:lvl1pPr marL="0"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2600" kern="1200" spc="0" baseline="0">
                <a:solidFill>
                  <a:srgbClr val="000000"/>
                </a:solidFill>
                <a:latin typeface="+mn-lt"/>
                <a:ea typeface="+mn-ea"/>
                <a:cs typeface="+mn-cs"/>
              </a:defRPr>
            </a:lvl1pPr>
            <a:lvl2pPr marL="228557"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2000" kern="1200" spc="0" baseline="0">
                <a:solidFill>
                  <a:srgbClr val="000000"/>
                </a:solidFill>
                <a:latin typeface="+mn-lt"/>
                <a:ea typeface="+mn-ea"/>
                <a:cs typeface="+mn-cs"/>
              </a:defRPr>
            </a:lvl2pPr>
            <a:lvl3pPr marL="457112"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1599" kern="1200" spc="0" baseline="0">
                <a:solidFill>
                  <a:srgbClr val="000000"/>
                </a:solidFill>
                <a:latin typeface="+mn-lt"/>
                <a:ea typeface="+mn-ea"/>
                <a:cs typeface="+mn-cs"/>
              </a:defRPr>
            </a:lvl3pPr>
            <a:lvl4pPr marL="685669"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1599" kern="1200" spc="0" baseline="0">
                <a:solidFill>
                  <a:srgbClr val="000000"/>
                </a:solidFill>
                <a:latin typeface="+mn-lt"/>
                <a:ea typeface="+mn-ea"/>
                <a:cs typeface="+mn-cs"/>
              </a:defRPr>
            </a:lvl4pPr>
            <a:lvl5pPr marL="914224"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1599" kern="1200" spc="0" baseline="0">
                <a:solidFill>
                  <a:srgbClr val="000000"/>
                </a:soli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spcBef>
                <a:spcPts val="2400"/>
              </a:spcBef>
            </a:pPr>
            <a:r>
              <a:rPr lang="en-US" sz="1800" spc="-10" dirty="0">
                <a:solidFill>
                  <a:schemeClr val="tx1"/>
                </a:solidFill>
              </a:rPr>
              <a:t>Windows 10 Enterprise Multi-session</a:t>
            </a:r>
          </a:p>
          <a:p>
            <a:pPr>
              <a:lnSpc>
                <a:spcPct val="100000"/>
              </a:lnSpc>
              <a:spcBef>
                <a:spcPts val="2400"/>
              </a:spcBef>
            </a:pPr>
            <a:r>
              <a:rPr lang="en-US" sz="1800" spc="-10" dirty="0">
                <a:solidFill>
                  <a:schemeClr val="tx1"/>
                </a:solidFill>
              </a:rPr>
              <a:t>Windows 10 Enterprise Single-Session</a:t>
            </a:r>
          </a:p>
          <a:p>
            <a:pPr>
              <a:lnSpc>
                <a:spcPct val="100000"/>
              </a:lnSpc>
              <a:spcBef>
                <a:spcPts val="2400"/>
              </a:spcBef>
            </a:pPr>
            <a:r>
              <a:rPr lang="en-US" sz="1800" spc="-10" dirty="0">
                <a:solidFill>
                  <a:schemeClr val="tx1"/>
                </a:solidFill>
              </a:rPr>
              <a:t>Windows 7 Single-Session</a:t>
            </a:r>
          </a:p>
          <a:p>
            <a:pPr>
              <a:lnSpc>
                <a:spcPct val="100000"/>
              </a:lnSpc>
              <a:spcBef>
                <a:spcPts val="2400"/>
              </a:spcBef>
            </a:pPr>
            <a:r>
              <a:rPr lang="en-US" sz="1800" spc="-10" dirty="0">
                <a:solidFill>
                  <a:schemeClr val="tx1"/>
                </a:solidFill>
              </a:rPr>
              <a:t>Windows Server 2019</a:t>
            </a:r>
          </a:p>
          <a:p>
            <a:pPr>
              <a:lnSpc>
                <a:spcPct val="100000"/>
              </a:lnSpc>
              <a:spcBef>
                <a:spcPts val="2400"/>
              </a:spcBef>
            </a:pPr>
            <a:r>
              <a:rPr lang="en-US" sz="1800" spc="-10" dirty="0">
                <a:solidFill>
                  <a:schemeClr val="tx1"/>
                </a:solidFill>
              </a:rPr>
              <a:t>Windows Server 2016</a:t>
            </a:r>
          </a:p>
          <a:p>
            <a:pPr>
              <a:lnSpc>
                <a:spcPct val="100000"/>
              </a:lnSpc>
              <a:spcBef>
                <a:spcPts val="2400"/>
              </a:spcBef>
            </a:pPr>
            <a:r>
              <a:rPr lang="en-US" sz="1800" spc="-10" dirty="0">
                <a:solidFill>
                  <a:schemeClr val="tx1"/>
                </a:solidFill>
              </a:rPr>
              <a:t>Windows Server 2012 R2</a:t>
            </a:r>
          </a:p>
        </p:txBody>
      </p:sp>
      <p:sp>
        <p:nvSpPr>
          <p:cNvPr id="23" name="Text Placeholder 3">
            <a:extLst>
              <a:ext uri="{FF2B5EF4-FFF2-40B4-BE49-F238E27FC236}">
                <a16:creationId xmlns:a16="http://schemas.microsoft.com/office/drawing/2014/main" id="{304812D2-AD80-46DB-BE2A-27CEF57BF6FF}"/>
              </a:ext>
            </a:extLst>
          </p:cNvPr>
          <p:cNvSpPr txBox="1">
            <a:spLocks/>
          </p:cNvSpPr>
          <p:nvPr/>
        </p:nvSpPr>
        <p:spPr>
          <a:xfrm>
            <a:off x="434976" y="5294538"/>
            <a:ext cx="5783262" cy="591912"/>
          </a:xfrm>
          <a:prstGeom prst="rect">
            <a:avLst/>
          </a:prstGeom>
        </p:spPr>
        <p:txBody>
          <a:bodyPr lIns="0" tIns="0" rIns="0" bIns="0" anchor="ctr"/>
          <a:lstStyle>
            <a:lvl1pPr marL="0"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2600" kern="1200" spc="0" baseline="0">
                <a:solidFill>
                  <a:srgbClr val="000000"/>
                </a:solidFill>
                <a:latin typeface="+mn-lt"/>
                <a:ea typeface="+mn-ea"/>
                <a:cs typeface="+mn-cs"/>
              </a:defRPr>
            </a:lvl1pPr>
            <a:lvl2pPr marL="228557"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2000" kern="1200" spc="0" baseline="0">
                <a:solidFill>
                  <a:srgbClr val="000000"/>
                </a:solidFill>
                <a:latin typeface="+mn-lt"/>
                <a:ea typeface="+mn-ea"/>
                <a:cs typeface="+mn-cs"/>
              </a:defRPr>
            </a:lvl2pPr>
            <a:lvl3pPr marL="457112"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1599" kern="1200" spc="0" baseline="0">
                <a:solidFill>
                  <a:srgbClr val="000000"/>
                </a:solidFill>
                <a:latin typeface="+mn-lt"/>
                <a:ea typeface="+mn-ea"/>
                <a:cs typeface="+mn-cs"/>
              </a:defRPr>
            </a:lvl3pPr>
            <a:lvl4pPr marL="685669"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1599" kern="1200" spc="0" baseline="0">
                <a:solidFill>
                  <a:srgbClr val="000000"/>
                </a:solidFill>
                <a:latin typeface="+mn-lt"/>
                <a:ea typeface="+mn-ea"/>
                <a:cs typeface="+mn-cs"/>
              </a:defRPr>
            </a:lvl4pPr>
            <a:lvl5pPr marL="914224" marR="0" indent="0" algn="l" defTabSz="932563" rtl="0" eaLnBrk="1" fontAlgn="auto" latinLnBrk="0" hangingPunct="1">
              <a:lnSpc>
                <a:spcPct val="90000"/>
              </a:lnSpc>
              <a:spcBef>
                <a:spcPts val="0"/>
              </a:spcBef>
              <a:spcAft>
                <a:spcPts val="0"/>
              </a:spcAft>
              <a:buClrTx/>
              <a:buSzPct val="90000"/>
              <a:buFont typeface="Wingdings" panose="05000000000000000000" pitchFamily="2" charset="2"/>
              <a:buNone/>
              <a:tabLst/>
              <a:defRPr sz="1599" kern="1200" spc="0" baseline="0">
                <a:solidFill>
                  <a:srgbClr val="000000"/>
                </a:soli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spcBef>
                <a:spcPts val="2400"/>
              </a:spcBef>
            </a:pPr>
            <a:r>
              <a:rPr lang="en-US" sz="1800" u="sng" spc="-10" dirty="0">
                <a:solidFill>
                  <a:schemeClr val="tx1"/>
                </a:solidFill>
              </a:rPr>
              <a:t>VMs in customer’s Azure subscription</a:t>
            </a:r>
          </a:p>
        </p:txBody>
      </p:sp>
    </p:spTree>
    <p:extLst>
      <p:ext uri="{BB962C8B-B14F-4D97-AF65-F5344CB8AC3E}">
        <p14:creationId xmlns:p14="http://schemas.microsoft.com/office/powerpoint/2010/main" val="1197799932"/>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Smtn5NJjRbiPCg.GpblDDw"/>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2UMpkUJKRACkB8KokUZ9Dg"/>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A7xOp8HEQ.uOuzSQ7R9yow"/>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sDK9jIqZxMKTSWTtpTZaIw"/>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cv0EAxp_QHCH26Ruqq3YJQ"/>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r_rtOfX.rbbPtIkra89RyQ"/>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zi_a0CpYNrgj19QGXUt37w"/>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O5OxkA6dQ5C4_M1QWjq0Qg"/>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1ueRPGGySSWsFD4iCcEpng"/>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QjovMIEXT.i7kQb3GlRdng"/>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BIzgncfQbql7gEuKCMJiQ"/>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R1rbwcpgRrqO2cE03y0tjA"/>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kWDBQKIBRcmw_P01IRFTtw"/>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P_10P0GgShym39FOu30bHA"/>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7RGVnSPLkE_3lTV2qQC9MA"/>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7OT.sAplSW6rI8MmbVZN5w"/>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hKNlD3eUGZr12c6u6EBRQ"/>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Pj_Z40EfStClW4iGt_vyQQ"/>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pGmIWpAPS.KaN2SLn_NuuQ"/>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csLESEGpRs2m5lzqCmhbrA"/>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Y_dGWmauRlisSOalg3HeJQ"/>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XFjVZElvT8KFyqyvc382.g"/>
</p:tagLst>
</file>

<file path=ppt/theme/theme1.xml><?xml version="1.0" encoding="utf-8"?>
<a:theme xmlns:a="http://schemas.openxmlformats.org/drawingml/2006/main" name="1_Microsoft 365 PPT Template - 2018">
  <a:themeElements>
    <a:clrScheme name="Microsoft 365">
      <a:dk1>
        <a:srgbClr val="282828"/>
      </a:dk1>
      <a:lt1>
        <a:srgbClr val="FFFFFF"/>
      </a:lt1>
      <a:dk2>
        <a:srgbClr val="282828"/>
      </a:dk2>
      <a:lt2>
        <a:srgbClr val="FFFFFF"/>
      </a:lt2>
      <a:accent1>
        <a:srgbClr val="0078D7"/>
      </a:accent1>
      <a:accent2>
        <a:srgbClr val="002050"/>
      </a:accent2>
      <a:accent3>
        <a:srgbClr val="939393"/>
      </a:accent3>
      <a:accent4>
        <a:srgbClr val="00BCF2"/>
      </a:accent4>
      <a:accent5>
        <a:srgbClr val="6C6E6C"/>
      </a:accent5>
      <a:accent6>
        <a:srgbClr val="2E2F2E"/>
      </a:accent6>
      <a:hlink>
        <a:srgbClr val="0078D7"/>
      </a:hlink>
      <a:folHlink>
        <a:srgbClr val="0078D7"/>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3" id="{73EB1BD4-8DD0-42C8-81CF-E8FE58869E13}" vid="{7127501C-7AE5-48D0-B874-F536F38BF7C1}"/>
    </a:ext>
  </a:extLst>
</a:theme>
</file>

<file path=ppt/theme/theme2.xml><?xml version="1.0" encoding="utf-8"?>
<a:theme xmlns:a="http://schemas.openxmlformats.org/drawingml/2006/main" name="1_WHITE TEMPLATE">
  <a:themeElements>
    <a:clrScheme name="2016 - Template BLUE, light back">
      <a:dk1>
        <a:srgbClr val="353535"/>
      </a:dk1>
      <a:lt1>
        <a:srgbClr val="FFFFFF"/>
      </a:lt1>
      <a:dk2>
        <a:srgbClr val="0078D7"/>
      </a:dk2>
      <a:lt2>
        <a:srgbClr val="EAEAEA"/>
      </a:lt2>
      <a:accent1>
        <a:srgbClr val="0078D7"/>
      </a:accent1>
      <a:accent2>
        <a:srgbClr val="002050"/>
      </a:accent2>
      <a:accent3>
        <a:srgbClr val="00BCF2"/>
      </a:accent3>
      <a:accent4>
        <a:srgbClr val="B4009E"/>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BLUE_2017_01.potx" id="{85FDBBA0-EF23-4239-B210-6D16F248693D}" vid="{CD38365E-7401-4665-AF36-7000951ED6D4}"/>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mso-contentType ?>
<SharedContentType xmlns="Microsoft.SharePoint.Taxonomy.ContentTypeSync" SourceId="e385fb40-52d4-4fae-9c5b-3e8ff8a5878e" ContentTypeId="0x0101000E4CB7077FEE4FF7AE86D4A500EEC780030016C849C62B10EB41ACA8C7EEDEF40BB2" PreviousValue="false"/>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b618e6b4-47fe-42e5-aeb1-b3107e5af189" xsi:nil="true"/>
    <DocumentDescription xmlns="230e9df3-be65-4c73-a93b-d1236ebd677e" xsi:nil="true"/>
    <od9986d31974458fb3007746ec0bce5f xmlns="230e9df3-be65-4c73-a93b-d1236ebd677e">
      <Terms xmlns="http://schemas.microsoft.com/office/infopath/2007/PartnerControls"/>
    </od9986d31974458fb3007746ec0bce5f>
    <hd9637eefc984b85b6097c6374e15725 xmlns="230e9df3-be65-4c73-a93b-d1236ebd677e">
      <Terms xmlns="http://schemas.microsoft.com/office/infopath/2007/PartnerControls">
        <TermInfo xmlns="http://schemas.microsoft.com/office/infopath/2007/PartnerControls">
          <TermName xmlns="http://schemas.microsoft.com/office/infopath/2007/PartnerControls">presentations</TermName>
          <TermId xmlns="http://schemas.microsoft.com/office/infopath/2007/PartnerControls">317da5a4-398e-4c38-b265-afd519770055</TermId>
        </TermInfo>
      </Terms>
    </hd9637eefc984b85b6097c6374e15725>
    <k20e0dfa74bf4e44818db03027b0ccd8 xmlns="230e9df3-be65-4c73-a93b-d1236ebd677e">
      <Terms xmlns="http://schemas.microsoft.com/office/infopath/2007/PartnerControls"/>
    </k20e0dfa74bf4e44818db03027b0ccd8>
    <Owner xmlns="230e9df3-be65-4c73-a93b-d1236ebd677e">
      <UserInfo>
        <DisplayName>Jon Federico</DisplayName>
        <AccountId>127337</AccountId>
        <AccountType/>
      </UserInfo>
    </Owner>
    <PublishDate xmlns="230E9DF3-BE65-4C73-A93B-D1236EBD677E" xsi:nil="true"/>
    <GenericHTML1 xmlns="230e9df3-be65-4c73-a93b-d1236ebd677e" xsi:nil="true"/>
    <k21a64daf20d4502b2796a1c6b8ce6c8 xmlns="230e9df3-be65-4c73-a93b-d1236ebd677e">
      <Terms xmlns="http://schemas.microsoft.com/office/infopath/2007/PartnerControls"/>
    </k21a64daf20d4502b2796a1c6b8ce6c8>
    <l3c3ea61849e4288a8acc49bb5388e8c xmlns="230e9df3-be65-4c73-a93b-d1236ebd677e">
      <Terms xmlns="http://schemas.microsoft.com/office/infopath/2007/PartnerControls"/>
    </l3c3ea61849e4288a8acc49bb5388e8c>
    <ConfidentialityTaxHTField0 xmlns="230e9df3-be65-4c73-a93b-d1236ebd677e">
      <Terms xmlns="http://schemas.microsoft.com/office/infopath/2007/PartnerControls">
        <TermInfo xmlns="http://schemas.microsoft.com/office/infopath/2007/PartnerControls">
          <TermName xmlns="http://schemas.microsoft.com/office/infopath/2007/PartnerControls">customer ready</TermName>
          <TermId xmlns="http://schemas.microsoft.com/office/infopath/2007/PartnerControls">8986c41d-21c5-4f8f-8a12-ea4625b46858</TermId>
        </TermInfo>
      </Terms>
    </ConfidentialityTaxHTField0>
    <Blog_x0020_Name xmlns="230e9df3-be65-4c73-a93b-d1236ebd677e" xsi:nil="true"/>
    <FolderExtensions xmlns="230e9df3-be65-4c73-a93b-d1236ebd677e" xsi:nil="true"/>
    <eb54ac91059940029a3cc8a4ff5af673 xmlns="230e9df3-be65-4c73-a93b-d1236ebd677e">
      <Terms xmlns="http://schemas.microsoft.com/office/infopath/2007/PartnerControls"/>
    </eb54ac91059940029a3cc8a4ff5af673>
    <PublishingPageContent xmlns="http://schemas.microsoft.com/sharepoint/v3" xsi:nil="true"/>
    <ContentID xmlns="230e9df3-be65-4c73-a93b-d1236ebd677e" xsi:nil="true"/>
    <Coowner xmlns="230e9df3-be65-4c73-a93b-d1236ebd677e">
      <UserInfo>
        <DisplayName>i:0#.f|membership|v-brisch@microsoft.com</DisplayName>
        <AccountId>41</AccountId>
        <AccountType/>
      </UserInfo>
      <UserInfo>
        <DisplayName>i:0#.f|membership|v-chstin@microsoft.com</DisplayName>
        <AccountId>30024</AccountId>
        <AccountType/>
      </UserInfo>
    </Coowner>
    <ef109fd36bcf4bcd9dd945731030600b xmlns="230e9df3-be65-4c73-a93b-d1236ebd677e">
      <Terms xmlns="http://schemas.microsoft.com/office/infopath/2007/PartnerControls"/>
    </ef109fd36bcf4bcd9dd945731030600b>
    <ApplyWorkflowRules xmlns="230E9DF3-BE65-4C73-A93B-D1236EBD677E">Yes</ApplyWorkflowRules>
    <ec5b2ad5c27b45fb8a00a1f27c7ce1ae xmlns="230e9df3-be65-4c73-a93b-d1236ebd677e">
      <Terms xmlns="http://schemas.microsoft.com/office/infopath/2007/PartnerControls"/>
    </ec5b2ad5c27b45fb8a00a1f27c7ce1ae>
    <bf80e81150e248c48aa8cffdf0021a1f xmlns="230e9df3-be65-4c73-a93b-d1236ebd677e">
      <Terms xmlns="http://schemas.microsoft.com/office/infopath/2007/PartnerControls"/>
    </bf80e81150e248c48aa8cffdf0021a1f>
    <m6d26e40ac264097a006193f92232ece xmlns="230e9df3-be65-4c73-a93b-d1236ebd677e">
      <Terms xmlns="http://schemas.microsoft.com/office/infopath/2007/PartnerControls"/>
    </m6d26e40ac264097a006193f92232ece>
    <b60f8d2dbb984f349d80d8196897f4d3 xmlns="230e9df3-be65-4c73-a93b-d1236ebd677e">
      <Terms xmlns="http://schemas.microsoft.com/office/infopath/2007/PartnerControls"/>
    </b60f8d2dbb984f349d80d8196897f4d3>
    <Thumbnail1 xmlns="230e9df3-be65-4c73-a93b-d1236ebd677e">
      <Url xsi:nil="true"/>
      <Description xsi:nil="true"/>
    </Thumbnail1>
    <i0d941ee1e744ffea7aeee9924c91cbb xmlns="230e9df3-be65-4c73-a93b-d1236ebd677e">
      <Terms xmlns="http://schemas.microsoft.com/office/infopath/2007/PartnerControls"/>
    </i0d941ee1e744ffea7aeee9924c91cbb>
    <RoutingRuleDescription xmlns="http://schemas.microsoft.com/sharepoint/v3" xsi:nil="true"/>
    <PublishingExpirationDate xmlns="http://schemas.microsoft.com/sharepoint/v3" xsi:nil="true"/>
    <ga0c0bf70a6644469c61b3efa7025301 xmlns="230e9df3-be65-4c73-a93b-d1236ebd677e">
      <Terms xmlns="http://schemas.microsoft.com/office/infopath/2007/PartnerControls"/>
    </ga0c0bf70a6644469c61b3efa7025301>
    <i1b478372f814787abd313030b81fcb2 xmlns="230e9df3-be65-4c73-a93b-d1236ebd677e">
      <Terms xmlns="http://schemas.microsoft.com/office/infopath/2007/PartnerControls"/>
    </i1b478372f814787abd313030b81fcb2>
    <TaxKeywordTaxHTField xmlns="230e9df3-be65-4c73-a93b-d1236ebd677e">
      <Terms xmlns="http://schemas.microsoft.com/office/infopath/2007/PartnerControls"/>
    </TaxKeywordTaxHTField>
    <ReportOwner xmlns="http://schemas.microsoft.com/sharepoint/v3">
      <UserInfo>
        <DisplayName/>
        <AccountId xsi:nil="true"/>
        <AccountType/>
      </UserInfo>
    </ReportOwner>
    <b4224c12c78d42ea9b214de0badf8358 xmlns="230e9df3-be65-4c73-a93b-d1236ebd677e">
      <Terms xmlns="http://schemas.microsoft.com/office/infopath/2007/PartnerControls"/>
    </b4224c12c78d42ea9b214de0badf8358>
    <TaxCatchAll xmlns="230e9df3-be65-4c73-a93b-d1236ebd677e">
      <Value>38</Value>
      <Value>45</Value>
    </TaxCatchAll>
    <ParentID1 xmlns="230e9df3-be65-4c73-a93b-d1236ebd677e">G03KC-1-11648</ParentID1>
    <mb88723863e1404388ba3733387d48df xmlns="230e9df3-be65-4c73-a93b-d1236ebd677e">
      <Terms xmlns="http://schemas.microsoft.com/office/infopath/2007/PartnerControls"/>
    </mb88723863e1404388ba3733387d48df>
    <GenericText2 xmlns="230e9df3-be65-4c73-a93b-d1236ebd677e" xsi:nil="true"/>
    <kf34bcdc8fc34e479d3f94c6210e8e27 xmlns="230e9df3-be65-4c73-a93b-d1236ebd677e">
      <Terms xmlns="http://schemas.microsoft.com/office/infopath/2007/PartnerControls"/>
    </kf34bcdc8fc34e479d3f94c6210e8e27>
    <m6c7b4717b6346e6a075a59dd47eac69 xmlns="230e9df3-be65-4c73-a93b-d1236ebd677e">
      <Terms xmlns="http://schemas.microsoft.com/office/infopath/2007/PartnerControls"/>
    </m6c7b4717b6346e6a075a59dd47eac69>
    <_dlc_DocId xmlns="230e9df3-be65-4c73-a93b-d1236ebd677e">G03KC-1680643135-12553</_dlc_DocId>
    <_dlc_DocIdUrl xmlns="230e9df3-be65-4c73-a93b-d1236ebd677e">
      <Url>https://microsoft.sharepoint.com/sites/Infopedia_G03KC/_layouts/15/DocIdRedir.aspx?ID=G03KC-1680643135-12553</Url>
      <Description>G03KC-1680643135-12553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Version=14.0.0.0, Culture=neutral, PublicKeyToken=71e9bce111e9429c</Assembly>
    <Class>Microsoft.Office.DocumentManagement.Internal.DocIdHandler</Class>
    <Data/>
    <Filter/>
  </Receiver>
</spe:Receivers>
</file>

<file path=customXml/item5.xml><?xml version="1.0" encoding="utf-8"?>
<ct:contentTypeSchema xmlns:ct="http://schemas.microsoft.com/office/2006/metadata/contentType" xmlns:ma="http://schemas.microsoft.com/office/2006/metadata/properties/metaAttributes" ct:_="" ma:_="" ma:contentTypeName="SMSG KM Open Document" ma:contentTypeID="0x0101000E4CB7077FEE4FF7AE86D4A500EEC780030016C849C62B10EB41ACA8C7EEDEF40BB200163887025105364D8153C6080327FC09" ma:contentTypeVersion="34" ma:contentTypeDescription="" ma:contentTypeScope="" ma:versionID="bcc602399c58fcaa7ddd6ec36da0d628">
  <xsd:schema xmlns:xsd="http://www.w3.org/2001/XMLSchema" xmlns:xs="http://www.w3.org/2001/XMLSchema" xmlns:p="http://schemas.microsoft.com/office/2006/metadata/properties" xmlns:ns1="http://schemas.microsoft.com/sharepoint/v3" xmlns:ns2="230e9df3-be65-4c73-a93b-d1236ebd677e" xmlns:ns3="230E9DF3-BE65-4C73-A93B-D1236EBD677E" xmlns:ns4="b618e6b4-47fe-42e5-aeb1-b3107e5af189" targetNamespace="http://schemas.microsoft.com/office/2006/metadata/properties" ma:root="true" ma:fieldsID="380e3a6284472b53c1cea15ec4478ef5" ns1:_="" ns2:_="" ns3:_="" ns4:_="">
    <xsd:import namespace="http://schemas.microsoft.com/sharepoint/v3"/>
    <xsd:import namespace="230e9df3-be65-4c73-a93b-d1236ebd677e"/>
    <xsd:import namespace="230E9DF3-BE65-4C73-A93B-D1236EBD677E"/>
    <xsd:import namespace="b618e6b4-47fe-42e5-aeb1-b3107e5af189"/>
    <xsd:element name="properties">
      <xsd:complexType>
        <xsd:sequence>
          <xsd:element name="documentManagement">
            <xsd:complexType>
              <xsd:all>
                <xsd:element ref="ns1:RoutingRuleDescription" minOccurs="0"/>
                <xsd:element ref="ns2:DocumentDescription" minOccurs="0"/>
                <xsd:element ref="ns2:Owner" minOccurs="0"/>
                <xsd:element ref="ns3:PublishDate" minOccurs="0"/>
                <xsd:element ref="ns1:PublishingPageContent" minOccurs="0"/>
                <xsd:element ref="ns2:Thumbnail1" minOccurs="0"/>
                <xsd:element ref="ns1:PublishingExpirationDate" minOccurs="0"/>
                <xsd:element ref="ns3:ApplyWorkflowRules" minOccurs="0"/>
                <xsd:element ref="ns2:ContentID" minOccurs="0"/>
                <xsd:element ref="ns2:Blog_x0020_Name" minOccurs="0"/>
                <xsd:element ref="ns2:Coowner" minOccurs="0"/>
                <xsd:element ref="ns1:AverageRating" minOccurs="0"/>
                <xsd:element ref="ns1:RatingCount" minOccurs="0"/>
                <xsd:element ref="ns2:FolderExtensions" minOccurs="0"/>
                <xsd:element ref="ns2:ParentID1" minOccurs="0"/>
                <xsd:element ref="ns2:GenericText2" minOccurs="0"/>
                <xsd:element ref="ns2:GenericHTML1" minOccurs="0"/>
                <xsd:element ref="ns2:od9986d31974458fb3007746ec0bce5f" minOccurs="0"/>
                <xsd:element ref="ns2:k21a64daf20d4502b2796a1c6b8ce6c8" minOccurs="0"/>
                <xsd:element ref="ns2:ef109fd36bcf4bcd9dd945731030600b" minOccurs="0"/>
                <xsd:element ref="ns2:hd9637eefc984b85b6097c6374e15725" minOccurs="0"/>
                <xsd:element ref="ns2:ga0c0bf70a6644469c61b3efa7025301" minOccurs="0"/>
                <xsd:element ref="ns2:i1b478372f814787abd313030b81fcb2" minOccurs="0"/>
                <xsd:element ref="ns2:i0d941ee1e744ffea7aeee9924c91cbb" minOccurs="0"/>
                <xsd:element ref="ns2:m6d26e40ac264097a006193f92232ece" minOccurs="0"/>
                <xsd:element ref="ns2:kf34bcdc8fc34e479d3f94c6210e8e27" minOccurs="0"/>
                <xsd:element ref="ns2:mb88723863e1404388ba3733387d48df" minOccurs="0"/>
                <xsd:element ref="ns2:TaxCatchAll" minOccurs="0"/>
                <xsd:element ref="ns2:k20e0dfa74bf4e44818db03027b0ccd8" minOccurs="0"/>
                <xsd:element ref="ns2:l3c3ea61849e4288a8acc49bb5388e8c" minOccurs="0"/>
                <xsd:element ref="ns2:ec5b2ad5c27b45fb8a00a1f27c7ce1ae" minOccurs="0"/>
                <xsd:element ref="ns2:TaxCatchAllLabel" minOccurs="0"/>
                <xsd:element ref="ns2:b60f8d2dbb984f349d80d8196897f4d3" minOccurs="0"/>
                <xsd:element ref="ns2:TaxKeywordTaxHTField" minOccurs="0"/>
                <xsd:element ref="ns2:m6c7b4717b6346e6a075a59dd47eac69" minOccurs="0"/>
                <xsd:element ref="ns2:ConfidentialityTaxHTField0" minOccurs="0"/>
                <xsd:element ref="ns2:b4224c12c78d42ea9b214de0badf8358" minOccurs="0"/>
                <xsd:element ref="ns2:_dlc_DocId" minOccurs="0"/>
                <xsd:element ref="ns2:_dlc_DocIdPersistId" minOccurs="0"/>
                <xsd:element ref="ns2:eb54ac91059940029a3cc8a4ff5af673" minOccurs="0"/>
                <xsd:element ref="ns2:_dlc_DocIdUrl" minOccurs="0"/>
                <xsd:element ref="ns1:ReportOwner" minOccurs="0"/>
                <xsd:element ref="ns2:bf80e81150e248c48aa8cffdf0021a1f" minOccurs="0"/>
                <xsd:element ref="ns4:MediaServiceEventHashCode" minOccurs="0"/>
                <xsd:element ref="ns4:MediaServiceGenerationTim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RoutingRuleDescription" ma:index="2" nillable="true" ma:displayName="Description" ma:hidden="true" ma:internalName="RoutingRuleDescription" ma:readOnly="false">
      <xsd:simpleType>
        <xsd:restriction base="dms:Text">
          <xsd:maxLength value="255"/>
        </xsd:restriction>
      </xsd:simpleType>
    </xsd:element>
    <xsd:element name="PublishingPageContent" ma:index="9" nillable="true" ma:displayName="Page Content" ma:description="Page Content is a site column created by the Publishing feature. It is used on the Article Page Content Type as the content of the page." ma:internalName="PublishingPageContent">
      <xsd:simpleType>
        <xsd:restriction base="dms:Unknown"/>
      </xsd:simpleType>
    </xsd:element>
    <xsd:element name="PublishingExpirationDate" ma:index="13"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element name="AverageRating" ma:index="28"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ReportOwner" ma:index="70" nillable="true" ma:displayName="Owner (People and Groups)" ma:description="Owner of this document" ma:hidden="true" ma:list="UserInfo" ma:SearchPeopleOnly="false" ma:SharePointGroup="0" ma:internalName="ReportOwne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DocumentDescription" ma:index="3" nillable="true" ma:displayName="Document Description" ma:description="Alternate description for documents that can be used for display." ma:internalName="DocumentDescription">
      <xsd:simpleType>
        <xsd:restriction base="dms:Note">
          <xsd:maxLength value="255"/>
        </xsd:restriction>
      </xsd:simpleType>
    </xsd:element>
    <xsd:element name="Owner" ma:index="4" nillable="true" ma:displayName="Owner" ma:list="UserInfo" ma:SharePointGroup="0" ma:internalName="Owne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Thumbnail1" ma:index="10" nillable="true" ma:displayName="Thumbnail" ma:format="Hyperlink" ma:internalName="Thumbnail1"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ntentID" ma:index="15" nillable="true" ma:displayName="Content ID" ma:indexed="true" ma:internalName="ContentID" ma:readOnly="false">
      <xsd:simpleType>
        <xsd:restriction base="dms:Text">
          <xsd:maxLength value="255"/>
        </xsd:restriction>
      </xsd:simpleType>
    </xsd:element>
    <xsd:element name="Blog_x0020_Name" ma:index="16" nillable="true" ma:displayName="Blog Name" ma:description="Title of an Infopedia Blog" ma:internalName="Blog_x0020_Name">
      <xsd:simpleType>
        <xsd:restriction base="dms:Text">
          <xsd:maxLength value="255"/>
        </xsd:restriction>
      </xsd:simpleType>
    </xsd:element>
    <xsd:element name="Coowner" ma:index="22" nillable="true" ma:displayName="Co-owner" ma:list="UserInfo" ma:SearchPeopleOnly="false" ma:SharePointGroup="0" ma:internalName="Coowner" ma:showField="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FolderExtensions" ma:index="35" nillable="true" ma:displayName="Folder Extensions" ma:description="On-DocSet sub folder to support inactive documents views." ma:internalName="FolderExtensions">
      <xsd:simpleType>
        <xsd:restriction base="dms:Unknown"/>
      </xsd:simpleType>
    </xsd:element>
    <xsd:element name="ParentID1" ma:index="36" nillable="true" ma:displayName="ParentID" ma:description="Used to maintain the parent-child relationship within Document Set and Documents" ma:indexed="true" ma:internalName="ParentID1">
      <xsd:simpleType>
        <xsd:restriction base="dms:Text">
          <xsd:maxLength value="255"/>
        </xsd:restriction>
      </xsd:simpleType>
    </xsd:element>
    <xsd:element name="GenericText2" ma:index="38" nillable="true" ma:displayName="GenericText2" ma:description="Generic field for future features in implementation" ma:indexed="true" ma:internalName="GenericText2">
      <xsd:simpleType>
        <xsd:restriction base="dms:Text">
          <xsd:maxLength value="255"/>
        </xsd:restriction>
      </xsd:simpleType>
    </xsd:element>
    <xsd:element name="GenericHTML1" ma:index="39" nillable="true" ma:displayName="GenericHTML1" ma:description="Generic field for future features in implementation" ma:internalName="GenericHTML1">
      <xsd:simpleType>
        <xsd:restriction base="dms:Unknown"/>
      </xsd:simpleType>
    </xsd:element>
    <xsd:element name="od9986d31974458fb3007746ec0bce5f" ma:index="40" nillable="true" ma:taxonomy="true" ma:internalName="od9986d31974458fb3007746ec0bce5f" ma:taxonomyFieldName="Languages" ma:displayName="SMSG Languages" ma:default="" ma:fieldId="{8d9986d3-1974-458f-b300-7746ec0bce5f}" ma:taxonomyMulti="true" ma:sspId="e385fb40-52d4-4fae-9c5b-3e8ff8a5878e" ma:termSetId="a611a704-4666-406e-a571-a6e9bb4a2dcc" ma:anchorId="c5f267fd-fa38-4ffe-a1d8-2693d87e90bc" ma:open="false" ma:isKeyword="false">
      <xsd:complexType>
        <xsd:sequence>
          <xsd:element ref="pc:Terms" minOccurs="0" maxOccurs="1"/>
        </xsd:sequence>
      </xsd:complexType>
    </xsd:element>
    <xsd:element name="k21a64daf20d4502b2796a1c6b8ce6c8" ma:index="41" nillable="true" ma:taxonomy="true" ma:internalName="k21a64daf20d4502b2796a1c6b8ce6c8" ma:taxonomyFieldName="Industries" ma:displayName="SMSG Industries" ma:default="" ma:fieldId="{421a64da-f20d-4502-b279-6a1c6b8ce6c8}" ma:taxonomyMulti="true" ma:sspId="e385fb40-52d4-4fae-9c5b-3e8ff8a5878e" ma:termSetId="a611a704-4666-406e-a571-a6e9bb4a2dcc" ma:anchorId="322da17f-7441-43de-8ac8-ca7d62aec02b" ma:open="false" ma:isKeyword="false">
      <xsd:complexType>
        <xsd:sequence>
          <xsd:element ref="pc:Terms" minOccurs="0" maxOccurs="1"/>
        </xsd:sequence>
      </xsd:complexType>
    </xsd:element>
    <xsd:element name="ef109fd36bcf4bcd9dd945731030600b" ma:index="43" nillable="true" ma:taxonomy="true" ma:internalName="ef109fd36bcf4bcd9dd945731030600b" ma:taxonomyFieldName="Region" ma:displayName="SMSG Region" ma:default="" ma:fieldId="{ef109fd3-6bcf-4bcd-9dd9-45731030600b}" ma:taxonomyMulti="true" ma:sspId="e385fb40-52d4-4fae-9c5b-3e8ff8a5878e" ma:termSetId="a611a704-4666-406e-a571-a6e9bb4a2dcc" ma:anchorId="c5404caa-7d82-41c6-82c2-0230c1d96864" ma:open="false" ma:isKeyword="false">
      <xsd:complexType>
        <xsd:sequence>
          <xsd:element ref="pc:Terms" minOccurs="0" maxOccurs="1"/>
        </xsd:sequence>
      </xsd:complexType>
    </xsd:element>
    <xsd:element name="hd9637eefc984b85b6097c6374e15725" ma:index="44" nillable="true" ma:taxonomy="true" ma:internalName="hd9637eefc984b85b6097c6374e15725" ma:taxonomyFieldName="ItemType" ma:displayName="SMSG Item Type" ma:default="" ma:fieldId="{1d9637ee-fc98-4b85-b609-7c6374e15725}" ma:taxonomyMulti="true" ma:sspId="e385fb40-52d4-4fae-9c5b-3e8ff8a5878e" ma:termSetId="a611a704-4666-406e-a571-a6e9bb4a2dcc" ma:anchorId="3d59bf14-be35-4b82-81a4-70bbe2a90cc2" ma:open="false" ma:isKeyword="false">
      <xsd:complexType>
        <xsd:sequence>
          <xsd:element ref="pc:Terms" minOccurs="0" maxOccurs="1"/>
        </xsd:sequence>
      </xsd:complexType>
    </xsd:element>
    <xsd:element name="ga0c0bf70a6644469c61b3efa7025301" ma:index="45" nillable="true" ma:taxonomy="true" ma:internalName="ga0c0bf70a6644469c61b3efa7025301" ma:taxonomyFieldName="ExperienceContentType" ma:displayName="Experience Content Type" ma:default="" ma:fieldId="{0a0c0bf7-0a66-4446-9c61-b3efa7025301}" ma:sspId="e385fb40-52d4-4fae-9c5b-3e8ff8a5878e" ma:termSetId="5ebd4bde-7300-4f6f-8671-0d8e806c9260" ma:anchorId="f79c226e-0a27-41a1-99b5-91ff9ea65615" ma:open="false" ma:isKeyword="false">
      <xsd:complexType>
        <xsd:sequence>
          <xsd:element ref="pc:Terms" minOccurs="0" maxOccurs="1"/>
        </xsd:sequence>
      </xsd:complexType>
    </xsd:element>
    <xsd:element name="i1b478372f814787abd313030b81fcb2" ma:index="47" nillable="true" ma:taxonomy="true" ma:internalName="i1b478372f814787abd313030b81fcb2" ma:taxonomyFieldName="ActivitiesAndPrograms" ma:displayName="SMSG Activities &amp; Programs" ma:default="" ma:fieldId="{21b47837-2f81-4787-abd3-13030b81fcb2}" ma:taxonomyMulti="true" ma:sspId="e385fb40-52d4-4fae-9c5b-3e8ff8a5878e" ma:termSetId="d039009f-2da8-468b-bf5e-ff4693a9f72f" ma:anchorId="846d39ff-6475-4006-99df-de42970d666e" ma:open="false" ma:isKeyword="false">
      <xsd:complexType>
        <xsd:sequence>
          <xsd:element ref="pc:Terms" minOccurs="0" maxOccurs="1"/>
        </xsd:sequence>
      </xsd:complexType>
    </xsd:element>
    <xsd:element name="i0d941ee1e744ffea7aeee9924c91cbb" ma:index="49" nillable="true" ma:taxonomy="true" ma:internalName="i0d941ee1e744ffea7aeee9924c91cbb" ma:taxonomyFieldName="BusinessArchitecture" ma:displayName="SMSG Business Architecture" ma:default="" ma:fieldId="{20d941ee-1e74-4ffe-a7ae-ee9924c91cbb}" ma:taxonomyMulti="true" ma:sspId="e385fb40-52d4-4fae-9c5b-3e8ff8a5878e" ma:termSetId="d039009f-2da8-468b-bf5e-ff4693a9f72f" ma:anchorId="1951c1e0-4cc7-414f-a435-7369277bc757" ma:open="false" ma:isKeyword="false">
      <xsd:complexType>
        <xsd:sequence>
          <xsd:element ref="pc:Terms" minOccurs="0" maxOccurs="1"/>
        </xsd:sequence>
      </xsd:complexType>
    </xsd:element>
    <xsd:element name="m6d26e40ac264097a006193f92232ece" ma:index="50" nillable="true" ma:taxonomy="true" ma:internalName="m6d26e40ac264097a006193f92232ece" ma:taxonomyFieldName="TechnicalLevel" ma:displayName="Technical Level" ma:default="" ma:fieldId="{66d26e40-ac26-4097-a006-193f92232ece}" ma:sspId="e385fb40-52d4-4fae-9c5b-3e8ff8a5878e" ma:termSetId="b3c4a436-adac-4141-8add-ff9b56e1c976" ma:anchorId="3c636e1e-6390-429f-a144-68438d32bffe" ma:open="false" ma:isKeyword="false">
      <xsd:complexType>
        <xsd:sequence>
          <xsd:element ref="pc:Terms" minOccurs="0" maxOccurs="1"/>
        </xsd:sequence>
      </xsd:complexType>
    </xsd:element>
    <xsd:element name="kf34bcdc8fc34e479d3f94c6210e8e27" ma:index="51" nillable="true" ma:taxonomy="true" ma:internalName="kf34bcdc8fc34e479d3f94c6210e8e27" ma:taxonomyFieldName="Competitors" ma:displayName="SMSG Competition" ma:default="" ma:fieldId="{4f34bcdc-8fc3-4e47-9d3f-94c6210e8e27}" ma:taxonomyMulti="true" ma:sspId="e385fb40-52d4-4fae-9c5b-3e8ff8a5878e" ma:termSetId="a611a704-4666-406e-a571-a6e9bb4a2dcc" ma:anchorId="718f8fd0-b740-48bc-92ad-5700213c04b2" ma:open="false" ma:isKeyword="false">
      <xsd:complexType>
        <xsd:sequence>
          <xsd:element ref="pc:Terms" minOccurs="0" maxOccurs="1"/>
        </xsd:sequence>
      </xsd:complexType>
    </xsd:element>
    <xsd:element name="mb88723863e1404388ba3733387d48df" ma:index="53" nillable="true" ma:taxonomy="true" ma:internalName="mb88723863e1404388ba3733387d48df" ma:taxonomyFieldName="Audiences" ma:displayName="SMSG Customer Audiences" ma:default="" ma:fieldId="{6b887238-63e1-4043-88ba-3733387d48df}" ma:taxonomyMulti="true" ma:sspId="e385fb40-52d4-4fae-9c5b-3e8ff8a5878e" ma:termSetId="a611a704-4666-406e-a571-a6e9bb4a2dcc" ma:anchorId="8a0280e9-c6e8-4e3c-80d6-8db643b96ddd" ma:open="false" ma:isKeyword="false">
      <xsd:complexType>
        <xsd:sequence>
          <xsd:element ref="pc:Terms" minOccurs="0" maxOccurs="1"/>
        </xsd:sequence>
      </xsd:complexType>
    </xsd:element>
    <xsd:element name="TaxCatchAll" ma:index="54" nillable="true" ma:displayName="Taxonomy Catch All Column" ma:description="" ma:hidden="true" ma:list="{79eb6d77-6000-4a3e-94a1-02065c4843b2}" ma:internalName="TaxCatchAll" ma:showField="CatchAllData" ma:web="968a269b-7438-4d12-9dc1-e5dc1b26ce59">
      <xsd:complexType>
        <xsd:complexContent>
          <xsd:extension base="dms:MultiChoiceLookup">
            <xsd:sequence>
              <xsd:element name="Value" type="dms:Lookup" maxOccurs="unbounded" minOccurs="0" nillable="true"/>
            </xsd:sequence>
          </xsd:extension>
        </xsd:complexContent>
      </xsd:complexType>
    </xsd:element>
    <xsd:element name="k20e0dfa74bf4e44818db03027b0ccd8" ma:index="55" nillable="true" ma:taxonomy="true" ma:internalName="k20e0dfa74bf4e44818db03027b0ccd8" ma:taxonomyFieldName="Segments" ma:displayName="SMSG Customer Segments" ma:default="" ma:fieldId="{420e0dfa-74bf-4e44-818d-b03027b0ccd8}" ma:taxonomyMulti="true" ma:sspId="e385fb40-52d4-4fae-9c5b-3e8ff8a5878e" ma:termSetId="a611a704-4666-406e-a571-a6e9bb4a2dcc" ma:anchorId="dd7a2ee5-7d01-4a82-9346-1eefa47ece8b" ma:open="false" ma:isKeyword="false">
      <xsd:complexType>
        <xsd:sequence>
          <xsd:element ref="pc:Terms" minOccurs="0" maxOccurs="1"/>
        </xsd:sequence>
      </xsd:complexType>
    </xsd:element>
    <xsd:element name="l3c3ea61849e4288a8acc49bb5388e8c" ma:index="57" nillable="true" ma:taxonomy="true" ma:internalName="l3c3ea61849e4288a8acc49bb5388e8c" ma:taxonomyFieldName="Groups" ma:displayName="SMSG Groups" ma:default="" ma:fieldId="{53c3ea61-849e-4288-a8ac-c49bb5388e8c}" ma:taxonomyMulti="true" ma:sspId="e385fb40-52d4-4fae-9c5b-3e8ff8a5878e" ma:termSetId="d039009f-2da8-468b-bf5e-ff4693a9f72f" ma:anchorId="ec38e82f-eddf-4553-aa72-f3bd3c1d5855" ma:open="false" ma:isKeyword="false">
      <xsd:complexType>
        <xsd:sequence>
          <xsd:element ref="pc:Terms" minOccurs="0" maxOccurs="1"/>
        </xsd:sequence>
      </xsd:complexType>
    </xsd:element>
    <xsd:element name="ec5b2ad5c27b45fb8a00a1f27c7ce1ae" ma:index="59" nillable="true" ma:taxonomy="true" ma:internalName="ec5b2ad5c27b45fb8a00a1f27c7ce1ae" ma:taxonomyFieldName="Partners" ma:displayName="SMSG Partners" ma:default="" ma:fieldId="{ec5b2ad5-c27b-45fb-8a00-a1f27c7ce1ae}" ma:taxonomyMulti="true" ma:sspId="e385fb40-52d4-4fae-9c5b-3e8ff8a5878e" ma:termSetId="a611a704-4666-406e-a571-a6e9bb4a2dcc" ma:anchorId="dd1a91fa-3198-4561-9b04-bc737b2a8291" ma:open="false" ma:isKeyword="false">
      <xsd:complexType>
        <xsd:sequence>
          <xsd:element ref="pc:Terms" minOccurs="0" maxOccurs="1"/>
        </xsd:sequence>
      </xsd:complexType>
    </xsd:element>
    <xsd:element name="TaxCatchAllLabel" ma:index="60" nillable="true" ma:displayName="Taxonomy Catch All Column1" ma:description="" ma:hidden="true" ma:list="{79eb6d77-6000-4a3e-94a1-02065c4843b2}" ma:internalName="TaxCatchAllLabel" ma:readOnly="true" ma:showField="CatchAllDataLabel" ma:web="968a269b-7438-4d12-9dc1-e5dc1b26ce59">
      <xsd:complexType>
        <xsd:complexContent>
          <xsd:extension base="dms:MultiChoiceLookup">
            <xsd:sequence>
              <xsd:element name="Value" type="dms:Lookup" maxOccurs="unbounded" minOccurs="0" nillable="true"/>
            </xsd:sequence>
          </xsd:extension>
        </xsd:complexContent>
      </xsd:complexType>
    </xsd:element>
    <xsd:element name="b60f8d2dbb984f349d80d8196897f4d3" ma:index="61" nillable="true" ma:taxonomy="true" ma:internalName="b60f8d2dbb984f349d80d8196897f4d3" ma:taxonomyFieldName="Roles" ma:displayName="SMSG Roles" ma:default="" ma:fieldId="{b60f8d2d-bb98-4f34-9d80-d8196897f4d3}" ma:taxonomyMulti="true" ma:sspId="e385fb40-52d4-4fae-9c5b-3e8ff8a5878e" ma:termSetId="a611a704-4666-406e-a571-a6e9bb4a2dcc" ma:anchorId="c9a07ef0-4236-4915-97ca-1b3392dac369" ma:open="false" ma:isKeyword="false">
      <xsd:complexType>
        <xsd:sequence>
          <xsd:element ref="pc:Terms" minOccurs="0" maxOccurs="1"/>
        </xsd:sequence>
      </xsd:complexType>
    </xsd:element>
    <xsd:element name="TaxKeywordTaxHTField" ma:index="62" nillable="true" ma:taxonomy="true" ma:internalName="TaxKeywordTaxHTField" ma:taxonomyFieldName="TaxKeyword" ma:displayName="Enterprise Keywords" ma:readOnly="false"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element name="m6c7b4717b6346e6a075a59dd47eac69" ma:index="63" nillable="true" ma:taxonomy="true" ma:internalName="m6c7b4717b6346e6a075a59dd47eac69" ma:taxonomyFieldName="Topics" ma:displayName="SMSG Topics" ma:default="" ma:fieldId="{66c7b471-7b63-46e6-a075-a59dd47eac69}" ma:taxonomyMulti="true" ma:sspId="e385fb40-52d4-4fae-9c5b-3e8ff8a5878e" ma:termSetId="d039009f-2da8-468b-bf5e-ff4693a9f72f" ma:anchorId="ddcce936-3357-448e-8326-e6fdfddfb752" ma:open="false" ma:isKeyword="false">
      <xsd:complexType>
        <xsd:sequence>
          <xsd:element ref="pc:Terms" minOccurs="0" maxOccurs="1"/>
        </xsd:sequence>
      </xsd:complexType>
    </xsd:element>
    <xsd:element name="ConfidentialityTaxHTField0" ma:index="64" ma:taxonomy="true" ma:internalName="ConfidentialityTaxHTField0" ma:taxonomyFieldName="Confidentiality" ma:displayName="Maximum Reach" ma:default="5;#internal users|461efa83-0283-486a-a8d5-943328f3693f" ma:fieldId="{840a9f3c-1e14-4c21-9dbf-5637765665db}" ma:sspId="e385fb40-52d4-4fae-9c5b-3e8ff8a5878e" ma:termSetId="e0e820dc-7da0-48b9-8472-209c7e82d1d0" ma:anchorId="00000000-0000-0000-0000-000000000000" ma:open="false" ma:isKeyword="false">
      <xsd:complexType>
        <xsd:sequence>
          <xsd:element ref="pc:Terms" minOccurs="0" maxOccurs="1"/>
        </xsd:sequence>
      </xsd:complexType>
    </xsd:element>
    <xsd:element name="b4224c12c78d42ea9b214de0badf8358" ma:index="65" nillable="true" ma:taxonomy="true" ma:internalName="b4224c12c78d42ea9b214de0badf8358" ma:taxonomyFieldName="EnterpriseDomainTags" ma:displayName="SMSG Extended Tags" ma:default="" ma:fieldId="{b4224c12-c78d-42ea-9b21-4de0badf8358}" ma:taxonomyMulti="true" ma:sspId="e385fb40-52d4-4fae-9c5b-3e8ff8a5878e" ma:termSetId="d039009f-2da8-468b-bf5e-ff4693a9f72f" ma:anchorId="00000000-0000-0000-0000-000000000000" ma:open="false" ma:isKeyword="false">
      <xsd:complexType>
        <xsd:sequence>
          <xsd:element ref="pc:Terms" minOccurs="0" maxOccurs="1"/>
        </xsd:sequence>
      </xsd:complexType>
    </xsd:element>
    <xsd:element name="_dlc_DocId" ma:index="66" nillable="true" ma:displayName="Document ID Value" ma:description="The value of the document ID assigned to this item." ma:internalName="_dlc_DocId" ma:readOnly="true">
      <xsd:simpleType>
        <xsd:restriction base="dms:Text"/>
      </xsd:simpleType>
    </xsd:element>
    <xsd:element name="_dlc_DocIdPersistId" ma:index="67" nillable="true" ma:displayName="Persist ID" ma:description="Keep ID on add." ma:hidden="true" ma:internalName="_dlc_DocIdPersistId" ma:readOnly="true">
      <xsd:simpleType>
        <xsd:restriction base="dms:Boolean"/>
      </xsd:simpleType>
    </xsd:element>
    <xsd:element name="eb54ac91059940029a3cc8a4ff5af673" ma:index="68" nillable="true" ma:taxonomy="true" ma:internalName="eb54ac91059940029a3cc8a4ff5af673" ma:taxonomyFieldName="SMSGDomain" ma:displayName="SMSG Domain" ma:default="" ma:fieldId="{eb54ac91-0599-4002-9a3c-c8a4ff5af673}" ma:taxonomyMulti="true" ma:sspId="e385fb40-52d4-4fae-9c5b-3e8ff8a5878e" ma:termSetId="a611a704-4666-406e-a571-a6e9bb4a2dcc" ma:anchorId="dd7a2ee5-7d01-4a82-9346-1eefa47ece8b" ma:open="false" ma:isKeyword="false">
      <xsd:complexType>
        <xsd:sequence>
          <xsd:element ref="pc:Terms" minOccurs="0" maxOccurs="1"/>
        </xsd:sequence>
      </xsd:complexType>
    </xsd:element>
    <xsd:element name="_dlc_DocIdUrl" ma:index="6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bf80e81150e248c48aa8cffdf0021a1f" ma:index="71" nillable="true" ma:taxonomy="true" ma:internalName="bf80e81150e248c48aa8cffdf0021a1f" ma:taxonomyFieldName="Products" ma:displayName="SMSG Products &amp; Technologies" ma:default="" ma:fieldId="{bf80e811-50e2-48c4-8aa8-cffdf0021a1f}" ma:taxonomyMulti="true" ma:sspId="e385fb40-52d4-4fae-9c5b-3e8ff8a5878e" ma:termSetId="a611a704-4666-406e-a571-a6e9bb4a2dcc" ma:anchorId="f7bdd4ba-8e81-43d6-a504-860f505d5c97"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PublishDate" ma:index="5" nillable="true" ma:displayName="PublishDate" ma:description="Used in Blog Posts, this date is used to specify the Blog Article Date." ma:format="DateOnly" ma:internalName="PublishDate" ma:readOnly="false">
      <xsd:simpleType>
        <xsd:restriction base="dms:DateTime"/>
      </xsd:simpleType>
    </xsd:element>
    <xsd:element name="ApplyWorkflowRules" ma:index="14" nillable="true" ma:displayName="ApplyWorkflowRules" ma:default="Yes" ma:description="This columns is used to help to apply the workflow rules on Document Sets / Documents. by Default the Value is Yes" ma:format="Dropdown" ma:internalName="ApplyWorkflowRules" ma:readOnly="false">
      <xsd:simpleType>
        <xsd:restriction base="dms:Choice">
          <xsd:enumeration value="Yes"/>
          <xsd:enumeration value="No"/>
        </xsd:restriction>
      </xsd:simpleType>
    </xsd:element>
  </xsd:schema>
  <xsd:schema xmlns:xsd="http://www.w3.org/2001/XMLSchema" xmlns:xs="http://www.w3.org/2001/XMLSchema" xmlns:dms="http://schemas.microsoft.com/office/2006/documentManagement/types" xmlns:pc="http://schemas.microsoft.com/office/infopath/2007/PartnerControls" targetNamespace="b618e6b4-47fe-42e5-aeb1-b3107e5af189" elementFormDefault="qualified">
    <xsd:import namespace="http://schemas.microsoft.com/office/2006/documentManagement/types"/>
    <xsd:import namespace="http://schemas.microsoft.com/office/infopath/2007/PartnerControls"/>
    <xsd:element name="MediaServiceEventHashCode" ma:index="73" nillable="true" ma:displayName="MediaServiceEventHashCode" ma:hidden="true" ma:internalName="MediaServiceEventHashCode" ma:readOnly="true">
      <xsd:simpleType>
        <xsd:restriction base="dms:Text"/>
      </xsd:simpleType>
    </xsd:element>
    <xsd:element name="MediaServiceGenerationTime" ma:index="74" nillable="true" ma:displayName="MediaServiceGenerationTime" ma:hidden="true" ma:internalName="MediaServiceGenerationTime" ma:readOnly="true">
      <xsd:simpleType>
        <xsd:restriction base="dms:Text"/>
      </xsd:simpleType>
    </xsd:element>
    <xsd:element name="MediaServiceAutoKeyPoints" ma:index="75" nillable="true" ma:displayName="MediaServiceAutoKeyPoints" ma:hidden="true" ma:internalName="MediaServiceAutoKeyPoints" ma:readOnly="true">
      <xsd:simpleType>
        <xsd:restriction base="dms:Note"/>
      </xsd:simpleType>
    </xsd:element>
    <xsd:element name="MediaServiceKeyPoints" ma:index="76" nillable="true" ma:displayName="KeyPoints" ma:internalName="MediaServiceKeyPoints" ma:readOnly="fals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52"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1D26D61-6AA3-47DF-81D2-05DE380C9593}">
  <ds:schemaRefs>
    <ds:schemaRef ds:uri="Microsoft.SharePoint.Taxonomy.ContentTypeSync"/>
  </ds:schemaRefs>
</ds:datastoreItem>
</file>

<file path=customXml/itemProps2.xml><?xml version="1.0" encoding="utf-8"?>
<ds:datastoreItem xmlns:ds="http://schemas.openxmlformats.org/officeDocument/2006/customXml" ds:itemID="{63FF2149-CD98-4E83-91B9-0169B9D2C8BB}">
  <ds:schemaRefs>
    <ds:schemaRef ds:uri="http://schemas.microsoft.com/sharepoint/v3"/>
    <ds:schemaRef ds:uri="b618e6b4-47fe-42e5-aeb1-b3107e5af189"/>
    <ds:schemaRef ds:uri="230E9DF3-BE65-4C73-A93B-D1236EBD677E"/>
    <ds:schemaRef ds:uri="http://purl.org/dc/dcmitype/"/>
    <ds:schemaRef ds:uri="http://schemas.openxmlformats.org/package/2006/metadata/core-properties"/>
    <ds:schemaRef ds:uri="http://schemas.microsoft.com/office/2006/metadata/properties"/>
    <ds:schemaRef ds:uri="http://schemas.microsoft.com/office/infopath/2007/PartnerControls"/>
    <ds:schemaRef ds:uri="http://schemas.microsoft.com/office/2006/documentManagement/types"/>
    <ds:schemaRef ds:uri="http://purl.org/dc/elements/1.1/"/>
    <ds:schemaRef ds:uri="http://purl.org/dc/terms/"/>
    <ds:schemaRef ds:uri="230e9df3-be65-4c73-a93b-d1236ebd677e"/>
    <ds:schemaRef ds:uri="http://www.w3.org/XML/1998/namespace"/>
  </ds:schemaRefs>
</ds:datastoreItem>
</file>

<file path=customXml/itemProps3.xml><?xml version="1.0" encoding="utf-8"?>
<ds:datastoreItem xmlns:ds="http://schemas.openxmlformats.org/officeDocument/2006/customXml" ds:itemID="{D626B8DE-A0E3-442D-87BF-405CFE2C4642}">
  <ds:schemaRefs>
    <ds:schemaRef ds:uri="http://schemas.microsoft.com/sharepoint/v3/contenttype/forms"/>
  </ds:schemaRefs>
</ds:datastoreItem>
</file>

<file path=customXml/itemProps4.xml><?xml version="1.0" encoding="utf-8"?>
<ds:datastoreItem xmlns:ds="http://schemas.openxmlformats.org/officeDocument/2006/customXml" ds:itemID="{7B170667-8358-464E-8F1D-18202FB5985A}">
  <ds:schemaRefs>
    <ds:schemaRef ds:uri="http://schemas.microsoft.com/sharepoint/events"/>
  </ds:schemaRefs>
</ds:datastoreItem>
</file>

<file path=customXml/itemProps5.xml><?xml version="1.0" encoding="utf-8"?>
<ds:datastoreItem xmlns:ds="http://schemas.openxmlformats.org/officeDocument/2006/customXml" ds:itemID="{21606E45-3B6C-4629-BC44-1ED3A0E8551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30e9df3-be65-4c73-a93b-d1236ebd677e"/>
    <ds:schemaRef ds:uri="230E9DF3-BE65-4C73-A93B-D1236EBD677E"/>
    <ds:schemaRef ds:uri="b618e6b4-47fe-42e5-aeb1-b3107e5af18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5398</Words>
  <Application>Microsoft Office PowerPoint</Application>
  <PresentationFormat>Benutzerdefiniert</PresentationFormat>
  <Paragraphs>1070</Paragraphs>
  <Slides>52</Slides>
  <Notes>41</Notes>
  <HiddenSlides>8</HiddenSlides>
  <MMClips>3</MMClips>
  <ScaleCrop>false</ScaleCrop>
  <HeadingPairs>
    <vt:vector size="8" baseType="variant">
      <vt:variant>
        <vt:lpstr>Verwendete Schriftarten</vt:lpstr>
      </vt:variant>
      <vt:variant>
        <vt:i4>12</vt:i4>
      </vt:variant>
      <vt:variant>
        <vt:lpstr>Design</vt:lpstr>
      </vt:variant>
      <vt:variant>
        <vt:i4>2</vt:i4>
      </vt:variant>
      <vt:variant>
        <vt:lpstr>Eingebettete OLE-Server</vt:lpstr>
      </vt:variant>
      <vt:variant>
        <vt:i4>1</vt:i4>
      </vt:variant>
      <vt:variant>
        <vt:lpstr>Folientitel</vt:lpstr>
      </vt:variant>
      <vt:variant>
        <vt:i4>52</vt:i4>
      </vt:variant>
    </vt:vector>
  </HeadingPairs>
  <TitlesOfParts>
    <vt:vector size="67" baseType="lpstr">
      <vt:lpstr>Arial</vt:lpstr>
      <vt:lpstr>Calibri</vt:lpstr>
      <vt:lpstr>Calibri Light</vt:lpstr>
      <vt:lpstr>Consolas</vt:lpstr>
      <vt:lpstr>Helvetica Neue Medium</vt:lpstr>
      <vt:lpstr>Segoe Pro Semibold</vt:lpstr>
      <vt:lpstr>Segoe UI</vt:lpstr>
      <vt:lpstr>Segoe UI </vt:lpstr>
      <vt:lpstr>Segoe UI Light</vt:lpstr>
      <vt:lpstr>Segoe UI Semibold</vt:lpstr>
      <vt:lpstr>Segoe UI Semilight</vt:lpstr>
      <vt:lpstr>Wingdings</vt:lpstr>
      <vt:lpstr>1_Microsoft 365 PPT Template - 2018</vt:lpstr>
      <vt:lpstr>1_WHITE TEMPLATE</vt:lpstr>
      <vt:lpstr>think-cell Slide</vt:lpstr>
      <vt:lpstr>Microsoft Windows  Virtual Desktop </vt:lpstr>
      <vt:lpstr>PowerPoint-Präsentation</vt:lpstr>
      <vt:lpstr>PowerPoint-Präsentation</vt:lpstr>
      <vt:lpstr>Virtualization scenarios </vt:lpstr>
      <vt:lpstr>Virtualization hosts today</vt:lpstr>
      <vt:lpstr>Virtualization hosts of the future</vt:lpstr>
      <vt:lpstr>PowerPoint-Präsentation</vt:lpstr>
      <vt:lpstr>Windows Virtual Desktop Benefits</vt:lpstr>
      <vt:lpstr>Supported OS</vt:lpstr>
      <vt:lpstr>Windows Virtual Desktop timeline </vt:lpstr>
      <vt:lpstr>Pre-requisites to using Windows Virtual Desktop</vt:lpstr>
      <vt:lpstr>Azure AD Authentication</vt:lpstr>
      <vt:lpstr>Prerequisites</vt:lpstr>
      <vt:lpstr>Network requirements and considerations</vt:lpstr>
      <vt:lpstr>Implementation Guidance – infrastructure management</vt:lpstr>
      <vt:lpstr>Master Image Management</vt:lpstr>
      <vt:lpstr>Patch Management</vt:lpstr>
      <vt:lpstr>Profile Management</vt:lpstr>
      <vt:lpstr>Timeline of supported platforms for WVD</vt:lpstr>
      <vt:lpstr>Video and graphics improvements</vt:lpstr>
      <vt:lpstr>Device redirection</vt:lpstr>
      <vt:lpstr>Customer and partner Virtual Machines</vt:lpstr>
      <vt:lpstr>Virtualization options in Windows Virtual Desktop</vt:lpstr>
      <vt:lpstr>Demo Windows Virtual Desktop Multi-session </vt:lpstr>
      <vt:lpstr>PowerPoint-Präsentation</vt:lpstr>
      <vt:lpstr>Virtualizing Windows Server</vt:lpstr>
      <vt:lpstr>Virtualizing Windows 7</vt:lpstr>
      <vt:lpstr>Full desktop vs. RemoteApp</vt:lpstr>
      <vt:lpstr>WVD Deployment and management options</vt:lpstr>
      <vt:lpstr>Performance guidance</vt:lpstr>
      <vt:lpstr>Demo Deploy Windows Virtual Desktop  with Azure Marketplace</vt:lpstr>
      <vt:lpstr>PowerPoint-Präsentation</vt:lpstr>
      <vt:lpstr>FSLogix Technologies</vt:lpstr>
      <vt:lpstr>PowerPoint-Präsentation</vt:lpstr>
      <vt:lpstr>PowerPoint-Präsentation</vt:lpstr>
      <vt:lpstr>PowerPoint-Präsentation</vt:lpstr>
      <vt:lpstr>PowerPoint-Präsentation</vt:lpstr>
      <vt:lpstr>PowerPoint-Präsentation</vt:lpstr>
      <vt:lpstr>Office support dates</vt:lpstr>
      <vt:lpstr>Access</vt:lpstr>
      <vt:lpstr>Pricing</vt:lpstr>
      <vt:lpstr>Migration</vt:lpstr>
      <vt:lpstr>Partner strategy</vt:lpstr>
      <vt:lpstr>Windows Virtual Desktop partnership with Citrix </vt:lpstr>
      <vt:lpstr>Windows Virtual Desktop partnership with Citrix </vt:lpstr>
      <vt:lpstr>Native Windows Virtual Desktop</vt:lpstr>
      <vt:lpstr>Windows Virtual Desktop and Citrix: Architectural Guidance </vt:lpstr>
      <vt:lpstr>Use case scenarios: Windows Virtual Desktop </vt:lpstr>
      <vt:lpstr>Public Preview guidance and Windows Virtual Desktop  Global rollout plan</vt:lpstr>
      <vt:lpstr>Thank you</vt:lpstr>
      <vt:lpstr>User Connection Flow</vt:lpstr>
      <vt:lpstr>Improved Isolation: Reverse Connect</vt:lpstr>
    </vt:vector>
  </TitlesOfParts>
  <Company>Frontpoint Strategy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Virtual Desktop L300 Overview Presentation</dc:title>
  <dc:creator>Niels Ophey</dc:creator>
  <cp:lastModifiedBy>Niels Ophey</cp:lastModifiedBy>
  <cp:revision>6</cp:revision>
  <dcterms:created xsi:type="dcterms:W3CDTF">2018-11-07T23:04:42Z</dcterms:created>
  <dcterms:modified xsi:type="dcterms:W3CDTF">2019-04-23T13:53:12Z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etDate">
    <vt:lpwstr>2018-11-26T18:25:19.5447294Z</vt:lpwstr>
  </property>
  <property fmtid="{D5CDD505-2E9C-101B-9397-08002B2CF9AE}" pid="4" name="Sensitivity">
    <vt:lpwstr>General</vt:lpwstr>
  </property>
  <property fmtid="{D5CDD505-2E9C-101B-9397-08002B2CF9AE}" pid="5" name="MSIP_Label_f42aa342-8706-4288-bd11-ebb85995028c_Application">
    <vt:lpwstr>Microsoft Azure Information Protection</vt:lpwstr>
  </property>
  <property fmtid="{D5CDD505-2E9C-101B-9397-08002B2CF9AE}" pid="6" name="MSIP_Label_f42aa342-8706-4288-bd11-ebb85995028c_Name">
    <vt:lpwstr>General</vt:lpwstr>
  </property>
  <property fmtid="{D5CDD505-2E9C-101B-9397-08002B2CF9AE}" pid="7" name="MSIP_Label_f42aa342-8706-4288-bd11-ebb85995028c_SiteId">
    <vt:lpwstr>72f988bf-86f1-41af-91ab-2d7cd011db47</vt:lpwstr>
  </property>
  <property fmtid="{D5CDD505-2E9C-101B-9397-08002B2CF9AE}" pid="8" name="MSIP_Label_f42aa342-8706-4288-bd11-ebb85995028c_Owner">
    <vt:lpwstr>v-lumack@microsoft.com</vt:lpwstr>
  </property>
  <property fmtid="{D5CDD505-2E9C-101B-9397-08002B2CF9AE}" pid="9" name="MSIP_Label_f42aa342-8706-4288-bd11-ebb85995028c_Extended_MSFT_Method">
    <vt:lpwstr>Automatic</vt:lpwstr>
  </property>
  <property fmtid="{D5CDD505-2E9C-101B-9397-08002B2CF9AE}" pid="10" name="ContentTypeId">
    <vt:lpwstr>0x0101000E4CB7077FEE4FF7AE86D4A500EEC780030016C849C62B10EB41ACA8C7EEDEF40BB200163887025105364D8153C6080327FC09</vt:lpwstr>
  </property>
  <property fmtid="{D5CDD505-2E9C-101B-9397-08002B2CF9AE}" pid="11" name="AuthorIds_UIVersion_11264">
    <vt:lpwstr>30</vt:lpwstr>
  </property>
  <property fmtid="{D5CDD505-2E9C-101B-9397-08002B2CF9AE}" pid="12" name="AuthorIds_UIVersion_12288">
    <vt:lpwstr>213</vt:lpwstr>
  </property>
  <property fmtid="{D5CDD505-2E9C-101B-9397-08002B2CF9AE}" pid="13" name="_dlc_policyId">
    <vt:lpwstr/>
  </property>
  <property fmtid="{D5CDD505-2E9C-101B-9397-08002B2CF9AE}" pid="14" name="ItemRetentionFormula">
    <vt:lpwstr/>
  </property>
  <property fmtid="{D5CDD505-2E9C-101B-9397-08002B2CF9AE}" pid="15" name="_dlc_DocIdItemGuid">
    <vt:lpwstr>26103aa6-6f07-4bb1-90b4-76fc58374595</vt:lpwstr>
  </property>
  <property fmtid="{D5CDD505-2E9C-101B-9397-08002B2CF9AE}" pid="16" name="of67e5d4b76f4a9db8769983fda9cec0">
    <vt:lpwstr/>
  </property>
  <property fmtid="{D5CDD505-2E9C-101B-9397-08002B2CF9AE}" pid="17" name="TaxKeyword">
    <vt:lpwstr/>
  </property>
  <property fmtid="{D5CDD505-2E9C-101B-9397-08002B2CF9AE}" pid="18" name="NewsType">
    <vt:lpwstr/>
  </property>
  <property fmtid="{D5CDD505-2E9C-101B-9397-08002B2CF9AE}" pid="19" name="Region">
    <vt:lpwstr/>
  </property>
  <property fmtid="{D5CDD505-2E9C-101B-9397-08002B2CF9AE}" pid="20" name="ItemType">
    <vt:lpwstr>45;#presentations|317da5a4-398e-4c38-b265-afd519770055</vt:lpwstr>
  </property>
  <property fmtid="{D5CDD505-2E9C-101B-9397-08002B2CF9AE}" pid="21" name="Confidentiality">
    <vt:lpwstr>38;#customer ready|8986c41d-21c5-4f8f-8a12-ea4625b46858</vt:lpwstr>
  </property>
  <property fmtid="{D5CDD505-2E9C-101B-9397-08002B2CF9AE}" pid="22" name="Industries">
    <vt:lpwstr/>
  </property>
  <property fmtid="{D5CDD505-2E9C-101B-9397-08002B2CF9AE}" pid="23" name="MSProducts">
    <vt:lpwstr/>
  </property>
  <property fmtid="{D5CDD505-2E9C-101B-9397-08002B2CF9AE}" pid="24" name="Competitors">
    <vt:lpwstr/>
  </property>
  <property fmtid="{D5CDD505-2E9C-101B-9397-08002B2CF9AE}" pid="25" name="SMSGDomain">
    <vt:lpwstr/>
  </property>
  <property fmtid="{D5CDD505-2E9C-101B-9397-08002B2CF9AE}" pid="26" name="ExperienceContentType">
    <vt:lpwstr/>
  </property>
  <property fmtid="{D5CDD505-2E9C-101B-9397-08002B2CF9AE}" pid="27" name="BusinessArchitecture">
    <vt:lpwstr/>
  </property>
  <property fmtid="{D5CDD505-2E9C-101B-9397-08002B2CF9AE}" pid="28" name="Products">
    <vt:lpwstr/>
  </property>
  <property fmtid="{D5CDD505-2E9C-101B-9397-08002B2CF9AE}" pid="29" name="l6f004f21209409da86a713c0f24627d">
    <vt:lpwstr/>
  </property>
  <property fmtid="{D5CDD505-2E9C-101B-9397-08002B2CF9AE}" pid="30" name="Topics">
    <vt:lpwstr/>
  </property>
  <property fmtid="{D5CDD505-2E9C-101B-9397-08002B2CF9AE}" pid="31" name="Groups">
    <vt:lpwstr/>
  </property>
  <property fmtid="{D5CDD505-2E9C-101B-9397-08002B2CF9AE}" pid="32" name="MSProductsTaxHTField0">
    <vt:lpwstr/>
  </property>
  <property fmtid="{D5CDD505-2E9C-101B-9397-08002B2CF9AE}" pid="33" name="Languages">
    <vt:lpwstr/>
  </property>
  <property fmtid="{D5CDD505-2E9C-101B-9397-08002B2CF9AE}" pid="34" name="e8080b0481964c759b2c36ae49591b31">
    <vt:lpwstr/>
  </property>
  <property fmtid="{D5CDD505-2E9C-101B-9397-08002B2CF9AE}" pid="35" name="TechnicalLevel">
    <vt:lpwstr/>
  </property>
  <property fmtid="{D5CDD505-2E9C-101B-9397-08002B2CF9AE}" pid="36" name="Audiences">
    <vt:lpwstr/>
  </property>
  <property fmtid="{D5CDD505-2E9C-101B-9397-08002B2CF9AE}" pid="37" name="ldac8aee9d1f469e8cd8c3f8d6a615f2">
    <vt:lpwstr/>
  </property>
  <property fmtid="{D5CDD505-2E9C-101B-9397-08002B2CF9AE}" pid="38" name="EmployeeRole">
    <vt:lpwstr/>
  </property>
  <property fmtid="{D5CDD505-2E9C-101B-9397-08002B2CF9AE}" pid="39" name="NewsTopic">
    <vt:lpwstr/>
  </property>
  <property fmtid="{D5CDD505-2E9C-101B-9397-08002B2CF9AE}" pid="40" name="Roles">
    <vt:lpwstr/>
  </property>
  <property fmtid="{D5CDD505-2E9C-101B-9397-08002B2CF9AE}" pid="41" name="NewsSource">
    <vt:lpwstr/>
  </property>
  <property fmtid="{D5CDD505-2E9C-101B-9397-08002B2CF9AE}" pid="42" name="SMSGTags">
    <vt:lpwstr/>
  </property>
  <property fmtid="{D5CDD505-2E9C-101B-9397-08002B2CF9AE}" pid="43" name="MSPhysicalGeography">
    <vt:lpwstr/>
  </property>
  <property fmtid="{D5CDD505-2E9C-101B-9397-08002B2CF9AE}" pid="44" name="EnterpriseDomainTags">
    <vt:lpwstr/>
  </property>
  <property fmtid="{D5CDD505-2E9C-101B-9397-08002B2CF9AE}" pid="45" name="j3562c58ee414e028925bc902cfc01a1">
    <vt:lpwstr/>
  </property>
  <property fmtid="{D5CDD505-2E9C-101B-9397-08002B2CF9AE}" pid="46" name="Segments">
    <vt:lpwstr/>
  </property>
  <property fmtid="{D5CDD505-2E9C-101B-9397-08002B2CF9AE}" pid="47" name="Partners">
    <vt:lpwstr/>
  </property>
  <property fmtid="{D5CDD505-2E9C-101B-9397-08002B2CF9AE}" pid="48" name="ActivitiesAndPrograms">
    <vt:lpwstr/>
  </property>
  <property fmtid="{D5CDD505-2E9C-101B-9397-08002B2CF9AE}" pid="49" name="la4444b61d19467597d63190b69ac227">
    <vt:lpwstr/>
  </property>
  <property fmtid="{D5CDD505-2E9C-101B-9397-08002B2CF9AE}" pid="50" name="_docset_NoMedatataSyncRequired">
    <vt:lpwstr>False</vt:lpwstr>
  </property>
  <property fmtid="{D5CDD505-2E9C-101B-9397-08002B2CF9AE}" pid="51" name="SharedWithUsers">
    <vt:lpwstr>72764;#Paul Jelonek;#5927;#Steve Lewthwaite</vt:lpwstr>
  </property>
</Properties>
</file>

<file path=docProps/thumbnail.jpeg>
</file>